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3"/>
  </p:notesMasterIdLst>
  <p:sldIdLst>
    <p:sldId id="281" r:id="rId2"/>
    <p:sldId id="494" r:id="rId3"/>
    <p:sldId id="282" r:id="rId4"/>
    <p:sldId id="447" r:id="rId5"/>
    <p:sldId id="316" r:id="rId6"/>
    <p:sldId id="324" r:id="rId7"/>
    <p:sldId id="393" r:id="rId8"/>
    <p:sldId id="339" r:id="rId9"/>
    <p:sldId id="423" r:id="rId10"/>
    <p:sldId id="433" r:id="rId11"/>
    <p:sldId id="435" r:id="rId12"/>
    <p:sldId id="437" r:id="rId13"/>
    <p:sldId id="438" r:id="rId14"/>
    <p:sldId id="440" r:id="rId15"/>
    <p:sldId id="441" r:id="rId16"/>
    <p:sldId id="442" r:id="rId17"/>
    <p:sldId id="443" r:id="rId18"/>
    <p:sldId id="448" r:id="rId19"/>
    <p:sldId id="343" r:id="rId20"/>
    <p:sldId id="461" r:id="rId21"/>
    <p:sldId id="449" r:id="rId22"/>
    <p:sldId id="427" r:id="rId23"/>
    <p:sldId id="428" r:id="rId24"/>
    <p:sldId id="467" r:id="rId25"/>
    <p:sldId id="418" r:id="rId26"/>
    <p:sldId id="465" r:id="rId27"/>
    <p:sldId id="468" r:id="rId28"/>
    <p:sldId id="470" r:id="rId29"/>
    <p:sldId id="469" r:id="rId30"/>
    <p:sldId id="475" r:id="rId31"/>
    <p:sldId id="471" r:id="rId32"/>
    <p:sldId id="477" r:id="rId33"/>
    <p:sldId id="478" r:id="rId34"/>
    <p:sldId id="479" r:id="rId35"/>
    <p:sldId id="480" r:id="rId36"/>
    <p:sldId id="481" r:id="rId37"/>
    <p:sldId id="430" r:id="rId38"/>
    <p:sldId id="328" r:id="rId39"/>
    <p:sldId id="432" r:id="rId40"/>
    <p:sldId id="426" r:id="rId41"/>
    <p:sldId id="444" r:id="rId42"/>
    <p:sldId id="484" r:id="rId43"/>
    <p:sldId id="487" r:id="rId44"/>
    <p:sldId id="485" r:id="rId45"/>
    <p:sldId id="495" r:id="rId46"/>
    <p:sldId id="488" r:id="rId47"/>
    <p:sldId id="489" r:id="rId48"/>
    <p:sldId id="490" r:id="rId49"/>
    <p:sldId id="491" r:id="rId50"/>
    <p:sldId id="492" r:id="rId51"/>
    <p:sldId id="493" r:id="rId52"/>
  </p:sldIdLst>
  <p:sldSz cx="12192000" cy="6858000"/>
  <p:notesSz cx="6858000" cy="9144000"/>
  <p:custDataLst>
    <p:tags r:id="rId5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ndardabschnitt" id="{49160EA5-C728-45BF-ADF8-6929055B14D0}">
          <p14:sldIdLst>
            <p14:sldId id="281"/>
            <p14:sldId id="494"/>
            <p14:sldId id="282"/>
          </p14:sldIdLst>
        </p14:section>
        <p14:section name="02" id="{67930EA6-4F59-4A0A-A588-9EBEEF054A8C}">
          <p14:sldIdLst>
            <p14:sldId id="447"/>
            <p14:sldId id="316"/>
            <p14:sldId id="324"/>
            <p14:sldId id="393"/>
            <p14:sldId id="339"/>
            <p14:sldId id="423"/>
            <p14:sldId id="433"/>
            <p14:sldId id="435"/>
            <p14:sldId id="437"/>
            <p14:sldId id="438"/>
            <p14:sldId id="440"/>
            <p14:sldId id="441"/>
            <p14:sldId id="442"/>
            <p14:sldId id="443"/>
          </p14:sldIdLst>
        </p14:section>
        <p14:section name="03" id="{69606248-214F-4E4D-9CC6-FD6B68E690E1}">
          <p14:sldIdLst>
            <p14:sldId id="448"/>
            <p14:sldId id="343"/>
            <p14:sldId id="461"/>
          </p14:sldIdLst>
        </p14:section>
        <p14:section name="04" id="{6AA8F1F3-233D-4DC0-92E4-4B66733A2566}">
          <p14:sldIdLst>
            <p14:sldId id="449"/>
            <p14:sldId id="427"/>
            <p14:sldId id="428"/>
            <p14:sldId id="467"/>
            <p14:sldId id="418"/>
            <p14:sldId id="465"/>
          </p14:sldIdLst>
        </p14:section>
        <p14:section name="ML Safety" id="{9195DC27-764C-454F-AE13-6975E0F21535}">
          <p14:sldIdLst>
            <p14:sldId id="468"/>
          </p14:sldIdLst>
        </p14:section>
        <p14:section name="00" id="{B9438F18-EFB9-4EB6-B7C3-C51556926A02}">
          <p14:sldIdLst>
            <p14:sldId id="470"/>
          </p14:sldIdLst>
        </p14:section>
        <p14:section name="01" id="{D73BB954-E370-471C-AF40-028AB874EBD0}">
          <p14:sldIdLst>
            <p14:sldId id="469"/>
            <p14:sldId id="475"/>
            <p14:sldId id="471"/>
            <p14:sldId id="477"/>
          </p14:sldIdLst>
        </p14:section>
        <p14:section name="04" id="{45557A01-EE26-4726-AC94-154456FD13FB}">
          <p14:sldIdLst>
            <p14:sldId id="478"/>
            <p14:sldId id="479"/>
            <p14:sldId id="480"/>
            <p14:sldId id="481"/>
          </p14:sldIdLst>
        </p14:section>
        <p14:section name="CONCEPT" id="{77DDEA62-9383-4669-AA83-443142981CB3}">
          <p14:sldIdLst>
            <p14:sldId id="430"/>
            <p14:sldId id="328"/>
            <p14:sldId id="432"/>
            <p14:sldId id="426"/>
            <p14:sldId id="444"/>
            <p14:sldId id="484"/>
          </p14:sldIdLst>
        </p14:section>
        <p14:section name="MOT PAPER" id="{FFC692BE-924D-4503-B90F-7F9BDE853506}">
          <p14:sldIdLst>
            <p14:sldId id="487"/>
            <p14:sldId id="485"/>
            <p14:sldId id="495"/>
            <p14:sldId id="488"/>
            <p14:sldId id="489"/>
            <p14:sldId id="490"/>
            <p14:sldId id="491"/>
            <p14:sldId id="492"/>
            <p14:sldId id="493"/>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siCo+VCBxCAvzrolKINSd9Lq7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via Weigand"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A0C5"/>
    <a:srgbClr val="B3ECE9"/>
    <a:srgbClr val="1171BE"/>
    <a:srgbClr val="EDB120"/>
    <a:srgbClr val="050909"/>
    <a:srgbClr val="680000"/>
    <a:srgbClr val="D1DCDA"/>
    <a:srgbClr val="00677F"/>
    <a:srgbClr val="C20D0D"/>
    <a:srgbClr val="03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0482" autoAdjust="0"/>
  </p:normalViewPr>
  <p:slideViewPr>
    <p:cSldViewPr snapToGrid="0">
      <p:cViewPr varScale="1">
        <p:scale>
          <a:sx n="114" d="100"/>
          <a:sy n="114" d="100"/>
        </p:scale>
        <p:origin x="738" y="84"/>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10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103" Type="http://customschemas.google.com/relationships/presentationmetadata" Target="meta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Sensor Objects per timestep</a:t>
            </a:r>
          </a:p>
        </c:rich>
      </c:tx>
      <c:layout>
        <c:manualLayout>
          <c:xMode val="edge"/>
          <c:yMode val="edge"/>
          <c:x val="0.34669186827249721"/>
          <c:y val="9.532199193440846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bar"/>
        <c:grouping val="clustered"/>
        <c:varyColors val="0"/>
        <c:ser>
          <c:idx val="0"/>
          <c:order val="0"/>
          <c:tx>
            <c:strRef>
              <c:f>Tabelle1!$C$1</c:f>
              <c:strCache>
                <c:ptCount val="1"/>
                <c:pt idx="0">
                  <c:v>Tracks per timestep [%]2</c:v>
                </c:pt>
              </c:strCache>
            </c:strRef>
          </c:tx>
          <c:spPr>
            <a:solidFill>
              <a:schemeClr val="accent6"/>
            </a:solidFill>
            <a:ln w="19050">
              <a:solidFill>
                <a:schemeClr val="lt1"/>
              </a:solidFill>
            </a:ln>
            <a:effectLst/>
          </c:spPr>
          <c:invertIfNegative val="0"/>
          <c:dPt>
            <c:idx val="0"/>
            <c:invertIfNegative val="0"/>
            <c:bubble3D val="0"/>
            <c:spPr>
              <a:solidFill>
                <a:schemeClr val="accent6">
                  <a:tint val="39000"/>
                </a:schemeClr>
              </a:solidFill>
              <a:ln w="19050">
                <a:solidFill>
                  <a:schemeClr val="lt1"/>
                </a:solidFill>
              </a:ln>
              <a:effectLst/>
            </c:spPr>
            <c:extLst>
              <c:ext xmlns:c16="http://schemas.microsoft.com/office/drawing/2014/chart" uri="{C3380CC4-5D6E-409C-BE32-E72D297353CC}">
                <c16:uniqueId val="{00000001-E068-431E-B1AA-67CC867921A5}"/>
              </c:ext>
            </c:extLst>
          </c:dPt>
          <c:dPt>
            <c:idx val="1"/>
            <c:invertIfNegative val="0"/>
            <c:bubble3D val="0"/>
            <c:spPr>
              <a:solidFill>
                <a:schemeClr val="accent6">
                  <a:tint val="47000"/>
                </a:schemeClr>
              </a:solidFill>
              <a:ln w="19050">
                <a:solidFill>
                  <a:schemeClr val="lt1"/>
                </a:solidFill>
              </a:ln>
              <a:effectLst/>
            </c:spPr>
            <c:extLst>
              <c:ext xmlns:c16="http://schemas.microsoft.com/office/drawing/2014/chart" uri="{C3380CC4-5D6E-409C-BE32-E72D297353CC}">
                <c16:uniqueId val="{00000003-E068-431E-B1AA-67CC867921A5}"/>
              </c:ext>
            </c:extLst>
          </c:dPt>
          <c:dPt>
            <c:idx val="2"/>
            <c:invertIfNegative val="0"/>
            <c:bubble3D val="0"/>
            <c:spPr>
              <a:solidFill>
                <a:schemeClr val="accent6">
                  <a:tint val="55000"/>
                </a:schemeClr>
              </a:solidFill>
              <a:ln w="19050">
                <a:solidFill>
                  <a:schemeClr val="lt1"/>
                </a:solidFill>
              </a:ln>
              <a:effectLst/>
            </c:spPr>
            <c:extLst>
              <c:ext xmlns:c16="http://schemas.microsoft.com/office/drawing/2014/chart" uri="{C3380CC4-5D6E-409C-BE32-E72D297353CC}">
                <c16:uniqueId val="{00000005-E068-431E-B1AA-67CC867921A5}"/>
              </c:ext>
            </c:extLst>
          </c:dPt>
          <c:dPt>
            <c:idx val="3"/>
            <c:invertIfNegative val="0"/>
            <c:bubble3D val="0"/>
            <c:spPr>
              <a:solidFill>
                <a:schemeClr val="accent6">
                  <a:tint val="63000"/>
                </a:schemeClr>
              </a:solidFill>
              <a:ln w="19050">
                <a:solidFill>
                  <a:schemeClr val="lt1"/>
                </a:solidFill>
              </a:ln>
              <a:effectLst/>
            </c:spPr>
            <c:extLst>
              <c:ext xmlns:c16="http://schemas.microsoft.com/office/drawing/2014/chart" uri="{C3380CC4-5D6E-409C-BE32-E72D297353CC}">
                <c16:uniqueId val="{00000007-E068-431E-B1AA-67CC867921A5}"/>
              </c:ext>
            </c:extLst>
          </c:dPt>
          <c:dPt>
            <c:idx val="4"/>
            <c:invertIfNegative val="0"/>
            <c:bubble3D val="0"/>
            <c:spPr>
              <a:solidFill>
                <a:schemeClr val="accent6">
                  <a:tint val="72000"/>
                </a:schemeClr>
              </a:solidFill>
              <a:ln w="19050">
                <a:solidFill>
                  <a:schemeClr val="lt1"/>
                </a:solidFill>
              </a:ln>
              <a:effectLst/>
            </c:spPr>
            <c:extLst>
              <c:ext xmlns:c16="http://schemas.microsoft.com/office/drawing/2014/chart" uri="{C3380CC4-5D6E-409C-BE32-E72D297353CC}">
                <c16:uniqueId val="{00000009-E068-431E-B1AA-67CC867921A5}"/>
              </c:ext>
            </c:extLst>
          </c:dPt>
          <c:dPt>
            <c:idx val="5"/>
            <c:invertIfNegative val="0"/>
            <c:bubble3D val="0"/>
            <c:spPr>
              <a:solidFill>
                <a:schemeClr val="accent6">
                  <a:tint val="80000"/>
                </a:schemeClr>
              </a:solidFill>
              <a:ln w="19050">
                <a:solidFill>
                  <a:schemeClr val="lt1"/>
                </a:solidFill>
              </a:ln>
              <a:effectLst/>
            </c:spPr>
            <c:extLst>
              <c:ext xmlns:c16="http://schemas.microsoft.com/office/drawing/2014/chart" uri="{C3380CC4-5D6E-409C-BE32-E72D297353CC}">
                <c16:uniqueId val="{0000000B-E068-431E-B1AA-67CC867921A5}"/>
              </c:ext>
            </c:extLst>
          </c:dPt>
          <c:dPt>
            <c:idx val="6"/>
            <c:invertIfNegative val="0"/>
            <c:bubble3D val="0"/>
            <c:spPr>
              <a:solidFill>
                <a:schemeClr val="accent6">
                  <a:tint val="88000"/>
                </a:schemeClr>
              </a:solidFill>
              <a:ln w="19050">
                <a:solidFill>
                  <a:schemeClr val="lt1"/>
                </a:solidFill>
              </a:ln>
              <a:effectLst/>
            </c:spPr>
            <c:extLst>
              <c:ext xmlns:c16="http://schemas.microsoft.com/office/drawing/2014/chart" uri="{C3380CC4-5D6E-409C-BE32-E72D297353CC}">
                <c16:uniqueId val="{0000000D-E068-431E-B1AA-67CC867921A5}"/>
              </c:ext>
            </c:extLst>
          </c:dPt>
          <c:dPt>
            <c:idx val="7"/>
            <c:invertIfNegative val="0"/>
            <c:bubble3D val="0"/>
            <c:spPr>
              <a:solidFill>
                <a:schemeClr val="accent6">
                  <a:tint val="96000"/>
                </a:schemeClr>
              </a:solidFill>
              <a:ln w="19050">
                <a:solidFill>
                  <a:schemeClr val="lt1"/>
                </a:solidFill>
              </a:ln>
              <a:effectLst/>
            </c:spPr>
            <c:extLst>
              <c:ext xmlns:c16="http://schemas.microsoft.com/office/drawing/2014/chart" uri="{C3380CC4-5D6E-409C-BE32-E72D297353CC}">
                <c16:uniqueId val="{0000000F-E068-431E-B1AA-67CC867921A5}"/>
              </c:ext>
            </c:extLst>
          </c:dPt>
          <c:dPt>
            <c:idx val="8"/>
            <c:invertIfNegative val="0"/>
            <c:bubble3D val="0"/>
            <c:spPr>
              <a:solidFill>
                <a:schemeClr val="accent6">
                  <a:shade val="95000"/>
                </a:schemeClr>
              </a:solidFill>
              <a:ln w="19050">
                <a:solidFill>
                  <a:schemeClr val="lt1"/>
                </a:solidFill>
              </a:ln>
              <a:effectLst/>
            </c:spPr>
            <c:extLst>
              <c:ext xmlns:c16="http://schemas.microsoft.com/office/drawing/2014/chart" uri="{C3380CC4-5D6E-409C-BE32-E72D297353CC}">
                <c16:uniqueId val="{00000011-E068-431E-B1AA-67CC867921A5}"/>
              </c:ext>
            </c:extLst>
          </c:dPt>
          <c:dPt>
            <c:idx val="9"/>
            <c:invertIfNegative val="0"/>
            <c:bubble3D val="0"/>
            <c:spPr>
              <a:solidFill>
                <a:schemeClr val="accent6">
                  <a:shade val="87000"/>
                </a:schemeClr>
              </a:solidFill>
              <a:ln w="19050">
                <a:solidFill>
                  <a:schemeClr val="lt1"/>
                </a:solidFill>
              </a:ln>
              <a:effectLst/>
            </c:spPr>
            <c:extLst>
              <c:ext xmlns:c16="http://schemas.microsoft.com/office/drawing/2014/chart" uri="{C3380CC4-5D6E-409C-BE32-E72D297353CC}">
                <c16:uniqueId val="{00000013-E068-431E-B1AA-67CC867921A5}"/>
              </c:ext>
            </c:extLst>
          </c:dPt>
          <c:dPt>
            <c:idx val="10"/>
            <c:invertIfNegative val="0"/>
            <c:bubble3D val="0"/>
            <c:spPr>
              <a:solidFill>
                <a:schemeClr val="accent6">
                  <a:shade val="79000"/>
                </a:schemeClr>
              </a:solidFill>
              <a:ln w="19050">
                <a:solidFill>
                  <a:schemeClr val="lt1"/>
                </a:solidFill>
              </a:ln>
              <a:effectLst/>
            </c:spPr>
            <c:extLst>
              <c:ext xmlns:c16="http://schemas.microsoft.com/office/drawing/2014/chart" uri="{C3380CC4-5D6E-409C-BE32-E72D297353CC}">
                <c16:uniqueId val="{00000015-E068-431E-B1AA-67CC867921A5}"/>
              </c:ext>
            </c:extLst>
          </c:dPt>
          <c:dPt>
            <c:idx val="11"/>
            <c:invertIfNegative val="0"/>
            <c:bubble3D val="0"/>
            <c:spPr>
              <a:solidFill>
                <a:schemeClr val="accent6">
                  <a:shade val="71000"/>
                </a:schemeClr>
              </a:solidFill>
              <a:ln w="19050">
                <a:solidFill>
                  <a:schemeClr val="lt1"/>
                </a:solidFill>
              </a:ln>
              <a:effectLst/>
            </c:spPr>
            <c:extLst>
              <c:ext xmlns:c16="http://schemas.microsoft.com/office/drawing/2014/chart" uri="{C3380CC4-5D6E-409C-BE32-E72D297353CC}">
                <c16:uniqueId val="{00000017-E068-431E-B1AA-67CC867921A5}"/>
              </c:ext>
            </c:extLst>
          </c:dPt>
          <c:dPt>
            <c:idx val="12"/>
            <c:invertIfNegative val="0"/>
            <c:bubble3D val="0"/>
            <c:spPr>
              <a:solidFill>
                <a:schemeClr val="accent6">
                  <a:shade val="62000"/>
                </a:schemeClr>
              </a:solidFill>
              <a:ln w="19050">
                <a:solidFill>
                  <a:schemeClr val="lt1"/>
                </a:solidFill>
              </a:ln>
              <a:effectLst/>
            </c:spPr>
            <c:extLst>
              <c:ext xmlns:c16="http://schemas.microsoft.com/office/drawing/2014/chart" uri="{C3380CC4-5D6E-409C-BE32-E72D297353CC}">
                <c16:uniqueId val="{00000019-E068-431E-B1AA-67CC867921A5}"/>
              </c:ext>
            </c:extLst>
          </c:dPt>
          <c:dPt>
            <c:idx val="13"/>
            <c:invertIfNegative val="0"/>
            <c:bubble3D val="0"/>
            <c:spPr>
              <a:solidFill>
                <a:schemeClr val="accent6">
                  <a:shade val="54000"/>
                </a:schemeClr>
              </a:solidFill>
              <a:ln w="19050">
                <a:solidFill>
                  <a:schemeClr val="lt1"/>
                </a:solidFill>
              </a:ln>
              <a:effectLst/>
            </c:spPr>
            <c:extLst>
              <c:ext xmlns:c16="http://schemas.microsoft.com/office/drawing/2014/chart" uri="{C3380CC4-5D6E-409C-BE32-E72D297353CC}">
                <c16:uniqueId val="{0000001B-E068-431E-B1AA-67CC867921A5}"/>
              </c:ext>
            </c:extLst>
          </c:dPt>
          <c:dPt>
            <c:idx val="14"/>
            <c:invertIfNegative val="0"/>
            <c:bubble3D val="0"/>
            <c:spPr>
              <a:solidFill>
                <a:schemeClr val="accent6">
                  <a:shade val="46000"/>
                </a:schemeClr>
              </a:solidFill>
              <a:ln w="19050">
                <a:solidFill>
                  <a:schemeClr val="lt1"/>
                </a:solidFill>
              </a:ln>
              <a:effectLst/>
            </c:spPr>
            <c:extLst>
              <c:ext xmlns:c16="http://schemas.microsoft.com/office/drawing/2014/chart" uri="{C3380CC4-5D6E-409C-BE32-E72D297353CC}">
                <c16:uniqueId val="{0000001D-E068-431E-B1AA-67CC867921A5}"/>
              </c:ext>
            </c:extLst>
          </c:dPt>
          <c:dPt>
            <c:idx val="15"/>
            <c:invertIfNegative val="0"/>
            <c:bubble3D val="0"/>
            <c:spPr>
              <a:solidFill>
                <a:schemeClr val="accent6">
                  <a:shade val="38000"/>
                </a:schemeClr>
              </a:solidFill>
              <a:ln w="19050">
                <a:solidFill>
                  <a:schemeClr val="lt1"/>
                </a:solidFill>
              </a:ln>
              <a:effectLst/>
            </c:spPr>
            <c:extLst>
              <c:ext xmlns:c16="http://schemas.microsoft.com/office/drawing/2014/chart" uri="{C3380CC4-5D6E-409C-BE32-E72D297353CC}">
                <c16:uniqueId val="{0000001F-E068-431E-B1AA-67CC867921A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Tabelle1!$C$2:$C$17</c:f>
              <c:numCache>
                <c:formatCode>General</c:formatCode>
                <c:ptCount val="16"/>
                <c:pt idx="0">
                  <c:v>0.29899999999999999</c:v>
                </c:pt>
                <c:pt idx="1">
                  <c:v>0.14699999999999999</c:v>
                </c:pt>
                <c:pt idx="2">
                  <c:v>0.11900000000000001</c:v>
                </c:pt>
                <c:pt idx="3">
                  <c:v>0.11900000000000001</c:v>
                </c:pt>
                <c:pt idx="4">
                  <c:v>8.3000000000000004E-2</c:v>
                </c:pt>
                <c:pt idx="5">
                  <c:v>4.8000000000000001E-2</c:v>
                </c:pt>
                <c:pt idx="6">
                  <c:v>3.7999999999999999E-2</c:v>
                </c:pt>
                <c:pt idx="7">
                  <c:v>2.6000000000000002E-2</c:v>
                </c:pt>
                <c:pt idx="8">
                  <c:v>3.2000000000000001E-2</c:v>
                </c:pt>
                <c:pt idx="9">
                  <c:v>1.7000000000000001E-2</c:v>
                </c:pt>
                <c:pt idx="10">
                  <c:v>1.2E-2</c:v>
                </c:pt>
                <c:pt idx="11">
                  <c:v>1.9E-2</c:v>
                </c:pt>
                <c:pt idx="12">
                  <c:v>1.9E-2</c:v>
                </c:pt>
                <c:pt idx="13">
                  <c:v>1.3000000000000001E-2</c:v>
                </c:pt>
                <c:pt idx="14">
                  <c:v>6.9999999999999993E-3</c:v>
                </c:pt>
                <c:pt idx="15">
                  <c:v>2E-3</c:v>
                </c:pt>
              </c:numCache>
            </c:numRef>
          </c:val>
          <c:extLst>
            <c:ext xmlns:c16="http://schemas.microsoft.com/office/drawing/2014/chart" uri="{C3380CC4-5D6E-409C-BE32-E72D297353CC}">
              <c16:uniqueId val="{00000020-E068-431E-B1AA-67CC867921A5}"/>
            </c:ext>
          </c:extLst>
        </c:ser>
        <c:dLbls>
          <c:showLegendKey val="0"/>
          <c:showVal val="0"/>
          <c:showCatName val="0"/>
          <c:showSerName val="0"/>
          <c:showPercent val="0"/>
          <c:showBubbleSize val="0"/>
        </c:dLbls>
        <c:gapWidth val="100"/>
        <c:axId val="1028826191"/>
        <c:axId val="217955840"/>
      </c:barChart>
      <c:valAx>
        <c:axId val="21795584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28826191"/>
        <c:crosses val="autoZero"/>
        <c:crossBetween val="between"/>
      </c:valAx>
      <c:catAx>
        <c:axId val="10288261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79558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B69A5-2302-470B-A20C-CB5E491268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DA72FEAE-5751-451A-AF88-2776B6F3AB8D}">
      <dgm:prSet phldrT="[Text]"/>
      <dgm:spPr/>
      <dgm:t>
        <a:bodyPr/>
        <a:lstStyle/>
        <a:p>
          <a:r>
            <a:rPr lang="en-US" b="1" dirty="0"/>
            <a:t>Investigation</a:t>
          </a:r>
          <a:endParaRPr lang="en-GB" dirty="0"/>
        </a:p>
      </dgm:t>
    </dgm:pt>
    <dgm:pt modelId="{A0780AF1-57BB-43CE-8D99-486B993074F6}" type="parTrans" cxnId="{761F60EE-BDBD-4F8C-960D-6B17612884A8}">
      <dgm:prSet/>
      <dgm:spPr/>
      <dgm:t>
        <a:bodyPr/>
        <a:lstStyle/>
        <a:p>
          <a:endParaRPr lang="en-GB"/>
        </a:p>
      </dgm:t>
    </dgm:pt>
    <dgm:pt modelId="{69CB7180-4309-4138-95C4-A58F1AA62A86}" type="sibTrans" cxnId="{761F60EE-BDBD-4F8C-960D-6B17612884A8}">
      <dgm:prSet/>
      <dgm:spPr/>
      <dgm:t>
        <a:bodyPr/>
        <a:lstStyle/>
        <a:p>
          <a:endParaRPr lang="en-GB"/>
        </a:p>
      </dgm:t>
    </dgm:pt>
    <dgm:pt modelId="{4D4D4B70-8AFB-4F6C-9B5B-36C45F19E7C8}">
      <dgm:prSet phldrT="[Text]"/>
      <dgm:spPr/>
      <dgm:t>
        <a:bodyPr/>
        <a:lstStyle/>
        <a:p>
          <a:r>
            <a:rPr lang="en-US" dirty="0"/>
            <a:t>ML based Data Association approaches </a:t>
          </a:r>
          <a:endParaRPr lang="en-GB" dirty="0"/>
        </a:p>
      </dgm:t>
    </dgm:pt>
    <dgm:pt modelId="{8507BE08-04F6-42C6-BE46-BAC818BFD45D}" type="parTrans" cxnId="{3E42E8AD-0C25-4C1C-A6DF-E91FBCF420C1}">
      <dgm:prSet/>
      <dgm:spPr/>
      <dgm:t>
        <a:bodyPr/>
        <a:lstStyle/>
        <a:p>
          <a:endParaRPr lang="en-GB"/>
        </a:p>
      </dgm:t>
    </dgm:pt>
    <dgm:pt modelId="{FDAA58B1-8A52-4752-B998-FF2EA58D07F5}" type="sibTrans" cxnId="{3E42E8AD-0C25-4C1C-A6DF-E91FBCF420C1}">
      <dgm:prSet/>
      <dgm:spPr/>
      <dgm:t>
        <a:bodyPr/>
        <a:lstStyle/>
        <a:p>
          <a:endParaRPr lang="en-GB"/>
        </a:p>
      </dgm:t>
    </dgm:pt>
    <dgm:pt modelId="{A31B10E9-01B2-47AA-9060-99328E28F974}">
      <dgm:prSet phldrT="[Text]"/>
      <dgm:spPr/>
      <dgm:t>
        <a:bodyPr/>
        <a:lstStyle/>
        <a:p>
          <a:r>
            <a:rPr lang="en-US" b="1" dirty="0"/>
            <a:t>Assumption</a:t>
          </a:r>
          <a:endParaRPr lang="en-GB" dirty="0"/>
        </a:p>
      </dgm:t>
    </dgm:pt>
    <dgm:pt modelId="{8091B49C-7AD7-4707-93E0-FDB76C20D9D0}" type="parTrans" cxnId="{2F8737DB-FDFE-47F1-9537-9658CB589661}">
      <dgm:prSet/>
      <dgm:spPr/>
      <dgm:t>
        <a:bodyPr/>
        <a:lstStyle/>
        <a:p>
          <a:endParaRPr lang="en-GB"/>
        </a:p>
      </dgm:t>
    </dgm:pt>
    <dgm:pt modelId="{4EFEEFD7-3EEB-410F-BF51-C9A3D6B2235C}" type="sibTrans" cxnId="{2F8737DB-FDFE-47F1-9537-9658CB589661}">
      <dgm:prSet/>
      <dgm:spPr/>
      <dgm:t>
        <a:bodyPr/>
        <a:lstStyle/>
        <a:p>
          <a:endParaRPr lang="en-GB"/>
        </a:p>
      </dgm:t>
    </dgm:pt>
    <dgm:pt modelId="{6444A6E3-1719-42AC-BDB8-ADBDD1EA8110}">
      <dgm:prSet phldrT="[Text]"/>
      <dgm:spPr/>
      <dgm:t>
        <a:bodyPr/>
        <a:lstStyle/>
        <a:p>
          <a:pPr>
            <a:buFont typeface="Wingdings" panose="05000000000000000000" pitchFamily="2" charset="2"/>
            <a:buChar char="§"/>
          </a:pPr>
          <a:r>
            <a:rPr lang="en-US" dirty="0"/>
            <a:t>association logic</a:t>
          </a:r>
          <a:endParaRPr lang="en-GB" dirty="0"/>
        </a:p>
      </dgm:t>
    </dgm:pt>
    <dgm:pt modelId="{8B61F820-9CD3-4529-9594-66A2FD7186E3}" type="parTrans" cxnId="{DBBB4DBD-95B5-41BA-8EB3-942E965E07A1}">
      <dgm:prSet/>
      <dgm:spPr/>
      <dgm:t>
        <a:bodyPr/>
        <a:lstStyle/>
        <a:p>
          <a:endParaRPr lang="en-GB"/>
        </a:p>
      </dgm:t>
    </dgm:pt>
    <dgm:pt modelId="{A6681FEF-8C36-4A5A-8525-CE68F220C3A7}" type="sibTrans" cxnId="{DBBB4DBD-95B5-41BA-8EB3-942E965E07A1}">
      <dgm:prSet/>
      <dgm:spPr/>
      <dgm:t>
        <a:bodyPr/>
        <a:lstStyle/>
        <a:p>
          <a:endParaRPr lang="en-GB"/>
        </a:p>
      </dgm:t>
    </dgm:pt>
    <dgm:pt modelId="{5B62DFEF-4E4E-4B92-8AC9-37B1D4668A2B}">
      <dgm:prSet phldrT="[Text]"/>
      <dgm:spPr/>
      <dgm:t>
        <a:bodyPr/>
        <a:lstStyle/>
        <a:p>
          <a:r>
            <a:rPr lang="en-GB" dirty="0"/>
            <a:t>Aim</a:t>
          </a:r>
        </a:p>
      </dgm:t>
    </dgm:pt>
    <dgm:pt modelId="{C178DE2B-00AF-4D0D-88E1-09C5DD903C6C}" type="parTrans" cxnId="{C26C47B1-402E-4D8F-9320-50E4E420B29F}">
      <dgm:prSet/>
      <dgm:spPr/>
      <dgm:t>
        <a:bodyPr/>
        <a:lstStyle/>
        <a:p>
          <a:endParaRPr lang="en-GB"/>
        </a:p>
      </dgm:t>
    </dgm:pt>
    <dgm:pt modelId="{814B2FE4-2473-4848-A4B5-1BECDEC25E65}" type="sibTrans" cxnId="{C26C47B1-402E-4D8F-9320-50E4E420B29F}">
      <dgm:prSet/>
      <dgm:spPr/>
      <dgm:t>
        <a:bodyPr/>
        <a:lstStyle/>
        <a:p>
          <a:endParaRPr lang="en-GB"/>
        </a:p>
      </dgm:t>
    </dgm:pt>
    <dgm:pt modelId="{92A72AF0-F781-4FA3-AD1B-B020D48D3F89}">
      <dgm:prSet phldrT="[Text]"/>
      <dgm:spPr/>
      <dgm:t>
        <a:bodyPr/>
        <a:lstStyle/>
        <a:p>
          <a:pPr>
            <a:buFont typeface="Wingdings" panose="05000000000000000000" pitchFamily="2" charset="2"/>
            <a:buChar char="§"/>
          </a:pPr>
          <a:r>
            <a:rPr lang="en-US" dirty="0"/>
            <a:t>Assignment without a defined distance measure</a:t>
          </a:r>
          <a:endParaRPr lang="en-GB" dirty="0"/>
        </a:p>
      </dgm:t>
    </dgm:pt>
    <dgm:pt modelId="{1E9A7D1D-8516-4194-BA0F-828AF3F25BC6}" type="parTrans" cxnId="{1529BDB8-4FBB-437F-A32F-C5558E3BD972}">
      <dgm:prSet/>
      <dgm:spPr/>
      <dgm:t>
        <a:bodyPr/>
        <a:lstStyle/>
        <a:p>
          <a:endParaRPr lang="en-GB"/>
        </a:p>
      </dgm:t>
    </dgm:pt>
    <dgm:pt modelId="{A6DDC568-7B93-4F76-9F9E-93B1D9131719}" type="sibTrans" cxnId="{1529BDB8-4FBB-437F-A32F-C5558E3BD972}">
      <dgm:prSet/>
      <dgm:spPr/>
      <dgm:t>
        <a:bodyPr/>
        <a:lstStyle/>
        <a:p>
          <a:endParaRPr lang="en-GB"/>
        </a:p>
      </dgm:t>
    </dgm:pt>
    <dgm:pt modelId="{BBF6A8CE-A4A9-47EF-8DF2-A9CE57DF7C61}">
      <dgm:prSet phldrT="[Text]"/>
      <dgm:spPr/>
      <dgm:t>
        <a:bodyPr/>
        <a:lstStyle/>
        <a:p>
          <a:pPr>
            <a:buFont typeface="Wingdings" panose="05000000000000000000" pitchFamily="2" charset="2"/>
            <a:buChar char="§"/>
          </a:pPr>
          <a:r>
            <a:rPr lang="en-US" dirty="0"/>
            <a:t>learn it in a data-based way</a:t>
          </a:r>
          <a:endParaRPr lang="en-GB" dirty="0"/>
        </a:p>
      </dgm:t>
    </dgm:pt>
    <dgm:pt modelId="{3D62B4C0-6B74-433B-ACED-8426F5AFE7EA}" type="parTrans" cxnId="{7F655027-F53A-4179-AFA3-EA73A41AC609}">
      <dgm:prSet/>
      <dgm:spPr/>
      <dgm:t>
        <a:bodyPr/>
        <a:lstStyle/>
        <a:p>
          <a:endParaRPr lang="en-GB"/>
        </a:p>
      </dgm:t>
    </dgm:pt>
    <dgm:pt modelId="{34CD5D33-F240-4C06-B6B3-577DB5988AE9}" type="sibTrans" cxnId="{7F655027-F53A-4179-AFA3-EA73A41AC609}">
      <dgm:prSet/>
      <dgm:spPr/>
      <dgm:t>
        <a:bodyPr/>
        <a:lstStyle/>
        <a:p>
          <a:endParaRPr lang="en-GB"/>
        </a:p>
      </dgm:t>
    </dgm:pt>
    <dgm:pt modelId="{DE007AAF-3010-4B38-926C-417E5F5FFC3C}" type="pres">
      <dgm:prSet presAssocID="{EC5B69A5-2302-470B-A20C-CB5E491268DC}" presName="Name0" presStyleCnt="0">
        <dgm:presLayoutVars>
          <dgm:dir/>
          <dgm:animLvl val="lvl"/>
          <dgm:resizeHandles val="exact"/>
        </dgm:presLayoutVars>
      </dgm:prSet>
      <dgm:spPr/>
    </dgm:pt>
    <dgm:pt modelId="{8C02C9E1-ECA2-4C53-9D8E-A2D09E58CD44}" type="pres">
      <dgm:prSet presAssocID="{EC5B69A5-2302-470B-A20C-CB5E491268DC}" presName="tSp" presStyleCnt="0"/>
      <dgm:spPr/>
    </dgm:pt>
    <dgm:pt modelId="{D2BA8B43-5F0C-4616-B0CF-E1FF94FD572C}" type="pres">
      <dgm:prSet presAssocID="{EC5B69A5-2302-470B-A20C-CB5E491268DC}" presName="bSp" presStyleCnt="0"/>
      <dgm:spPr/>
    </dgm:pt>
    <dgm:pt modelId="{ACD22364-78F6-4A9E-98F6-FA54C32779A5}" type="pres">
      <dgm:prSet presAssocID="{EC5B69A5-2302-470B-A20C-CB5E491268DC}" presName="process" presStyleCnt="0"/>
      <dgm:spPr/>
    </dgm:pt>
    <dgm:pt modelId="{23503740-8362-4B18-8C78-1A0FF66E2A5B}" type="pres">
      <dgm:prSet presAssocID="{DA72FEAE-5751-451A-AF88-2776B6F3AB8D}" presName="composite1" presStyleCnt="0"/>
      <dgm:spPr/>
    </dgm:pt>
    <dgm:pt modelId="{9303DB25-B04B-401D-9162-8825D46A6696}" type="pres">
      <dgm:prSet presAssocID="{DA72FEAE-5751-451A-AF88-2776B6F3AB8D}" presName="dummyNode1" presStyleLbl="node1" presStyleIdx="0" presStyleCnt="3"/>
      <dgm:spPr/>
    </dgm:pt>
    <dgm:pt modelId="{6AD3B428-9D9A-4FBF-A898-D854406701A5}" type="pres">
      <dgm:prSet presAssocID="{DA72FEAE-5751-451A-AF88-2776B6F3AB8D}" presName="childNode1" presStyleLbl="bgAcc1" presStyleIdx="0" presStyleCnt="3">
        <dgm:presLayoutVars>
          <dgm:bulletEnabled val="1"/>
        </dgm:presLayoutVars>
      </dgm:prSet>
      <dgm:spPr/>
    </dgm:pt>
    <dgm:pt modelId="{887E3E8C-BEB5-4C79-AE53-5F93B6DE2528}" type="pres">
      <dgm:prSet presAssocID="{DA72FEAE-5751-451A-AF88-2776B6F3AB8D}" presName="childNode1tx" presStyleLbl="bgAcc1" presStyleIdx="0" presStyleCnt="3">
        <dgm:presLayoutVars>
          <dgm:bulletEnabled val="1"/>
        </dgm:presLayoutVars>
      </dgm:prSet>
      <dgm:spPr/>
    </dgm:pt>
    <dgm:pt modelId="{18B9F875-A66C-4A32-991D-C809888CB6A8}" type="pres">
      <dgm:prSet presAssocID="{DA72FEAE-5751-451A-AF88-2776B6F3AB8D}" presName="parentNode1" presStyleLbl="node1" presStyleIdx="0" presStyleCnt="3">
        <dgm:presLayoutVars>
          <dgm:chMax val="1"/>
          <dgm:bulletEnabled val="1"/>
        </dgm:presLayoutVars>
      </dgm:prSet>
      <dgm:spPr/>
    </dgm:pt>
    <dgm:pt modelId="{1FFA35F0-A965-4BEF-9EA0-02A0A0877451}" type="pres">
      <dgm:prSet presAssocID="{DA72FEAE-5751-451A-AF88-2776B6F3AB8D}" presName="connSite1" presStyleCnt="0"/>
      <dgm:spPr/>
    </dgm:pt>
    <dgm:pt modelId="{A7A6871B-178B-4B67-B2A5-2DED7633ACC4}" type="pres">
      <dgm:prSet presAssocID="{69CB7180-4309-4138-95C4-A58F1AA62A86}" presName="Name9" presStyleLbl="sibTrans2D1" presStyleIdx="0" presStyleCnt="2"/>
      <dgm:spPr/>
    </dgm:pt>
    <dgm:pt modelId="{2655BED8-7817-425E-80DF-E407861A3036}" type="pres">
      <dgm:prSet presAssocID="{A31B10E9-01B2-47AA-9060-99328E28F974}" presName="composite2" presStyleCnt="0"/>
      <dgm:spPr/>
    </dgm:pt>
    <dgm:pt modelId="{FED58C9C-82B0-465F-862A-BEAB547C2BDB}" type="pres">
      <dgm:prSet presAssocID="{A31B10E9-01B2-47AA-9060-99328E28F974}" presName="dummyNode2" presStyleLbl="node1" presStyleIdx="0" presStyleCnt="3"/>
      <dgm:spPr/>
    </dgm:pt>
    <dgm:pt modelId="{E526B495-5DD9-4ABB-B23F-A6F2D3708B70}" type="pres">
      <dgm:prSet presAssocID="{A31B10E9-01B2-47AA-9060-99328E28F974}" presName="childNode2" presStyleLbl="bgAcc1" presStyleIdx="1" presStyleCnt="3">
        <dgm:presLayoutVars>
          <dgm:bulletEnabled val="1"/>
        </dgm:presLayoutVars>
      </dgm:prSet>
      <dgm:spPr/>
    </dgm:pt>
    <dgm:pt modelId="{9DF09755-3337-48B0-A2B6-C4032104EA47}" type="pres">
      <dgm:prSet presAssocID="{A31B10E9-01B2-47AA-9060-99328E28F974}" presName="childNode2tx" presStyleLbl="bgAcc1" presStyleIdx="1" presStyleCnt="3">
        <dgm:presLayoutVars>
          <dgm:bulletEnabled val="1"/>
        </dgm:presLayoutVars>
      </dgm:prSet>
      <dgm:spPr/>
    </dgm:pt>
    <dgm:pt modelId="{163CE85B-1353-45DD-B7EB-A1819F3E7C22}" type="pres">
      <dgm:prSet presAssocID="{A31B10E9-01B2-47AA-9060-99328E28F974}" presName="parentNode2" presStyleLbl="node1" presStyleIdx="1" presStyleCnt="3">
        <dgm:presLayoutVars>
          <dgm:chMax val="0"/>
          <dgm:bulletEnabled val="1"/>
        </dgm:presLayoutVars>
      </dgm:prSet>
      <dgm:spPr/>
    </dgm:pt>
    <dgm:pt modelId="{82AB713E-300D-498B-8DC6-C9534F0403A1}" type="pres">
      <dgm:prSet presAssocID="{A31B10E9-01B2-47AA-9060-99328E28F974}" presName="connSite2" presStyleCnt="0"/>
      <dgm:spPr/>
    </dgm:pt>
    <dgm:pt modelId="{AD0B49BF-CF07-4AF1-96D8-E0DFD6BB9302}" type="pres">
      <dgm:prSet presAssocID="{4EFEEFD7-3EEB-410F-BF51-C9A3D6B2235C}" presName="Name18" presStyleLbl="sibTrans2D1" presStyleIdx="1" presStyleCnt="2"/>
      <dgm:spPr/>
    </dgm:pt>
    <dgm:pt modelId="{89EFA043-CA8F-47B7-AFEE-1B31086E29CD}" type="pres">
      <dgm:prSet presAssocID="{5B62DFEF-4E4E-4B92-8AC9-37B1D4668A2B}" presName="composite1" presStyleCnt="0"/>
      <dgm:spPr/>
    </dgm:pt>
    <dgm:pt modelId="{994217B6-E3E7-4E46-9848-E6FF15FC0730}" type="pres">
      <dgm:prSet presAssocID="{5B62DFEF-4E4E-4B92-8AC9-37B1D4668A2B}" presName="dummyNode1" presStyleLbl="node1" presStyleIdx="1" presStyleCnt="3"/>
      <dgm:spPr/>
    </dgm:pt>
    <dgm:pt modelId="{6985B2F5-D931-41BC-B1C2-2EEF06BDA70A}" type="pres">
      <dgm:prSet presAssocID="{5B62DFEF-4E4E-4B92-8AC9-37B1D4668A2B}" presName="childNode1" presStyleLbl="bgAcc1" presStyleIdx="2" presStyleCnt="3">
        <dgm:presLayoutVars>
          <dgm:bulletEnabled val="1"/>
        </dgm:presLayoutVars>
      </dgm:prSet>
      <dgm:spPr/>
    </dgm:pt>
    <dgm:pt modelId="{5C010F2C-F691-4897-8613-3C9A89605934}" type="pres">
      <dgm:prSet presAssocID="{5B62DFEF-4E4E-4B92-8AC9-37B1D4668A2B}" presName="childNode1tx" presStyleLbl="bgAcc1" presStyleIdx="2" presStyleCnt="3">
        <dgm:presLayoutVars>
          <dgm:bulletEnabled val="1"/>
        </dgm:presLayoutVars>
      </dgm:prSet>
      <dgm:spPr/>
    </dgm:pt>
    <dgm:pt modelId="{601CB48D-54A6-4643-ACD1-12215200D7F4}" type="pres">
      <dgm:prSet presAssocID="{5B62DFEF-4E4E-4B92-8AC9-37B1D4668A2B}" presName="parentNode1" presStyleLbl="node1" presStyleIdx="2" presStyleCnt="3">
        <dgm:presLayoutVars>
          <dgm:chMax val="1"/>
          <dgm:bulletEnabled val="1"/>
        </dgm:presLayoutVars>
      </dgm:prSet>
      <dgm:spPr/>
    </dgm:pt>
    <dgm:pt modelId="{8F47ABA8-7F3A-48EA-8464-F3AB62153A66}" type="pres">
      <dgm:prSet presAssocID="{5B62DFEF-4E4E-4B92-8AC9-37B1D4668A2B}" presName="connSite1" presStyleCnt="0"/>
      <dgm:spPr/>
    </dgm:pt>
  </dgm:ptLst>
  <dgm:cxnLst>
    <dgm:cxn modelId="{0F929B07-208E-4192-AF6E-03FA3B78D6D0}" type="presOf" srcId="{6444A6E3-1719-42AC-BDB8-ADBDD1EA8110}" destId="{9DF09755-3337-48B0-A2B6-C4032104EA47}" srcOrd="1" destOrd="0" presId="urn:microsoft.com/office/officeart/2005/8/layout/hProcess4"/>
    <dgm:cxn modelId="{45332513-12CC-47FC-AB30-2193B8A80826}" type="presOf" srcId="{EC5B69A5-2302-470B-A20C-CB5E491268DC}" destId="{DE007AAF-3010-4B38-926C-417E5F5FFC3C}" srcOrd="0" destOrd="0" presId="urn:microsoft.com/office/officeart/2005/8/layout/hProcess4"/>
    <dgm:cxn modelId="{A3FD6826-6196-4895-91D5-797A2872A473}" type="presOf" srcId="{4D4D4B70-8AFB-4F6C-9B5B-36C45F19E7C8}" destId="{887E3E8C-BEB5-4C79-AE53-5F93B6DE2528}" srcOrd="1" destOrd="0" presId="urn:microsoft.com/office/officeart/2005/8/layout/hProcess4"/>
    <dgm:cxn modelId="{3C860627-B201-45A0-9405-16D84FB90C56}" type="presOf" srcId="{A31B10E9-01B2-47AA-9060-99328E28F974}" destId="{163CE85B-1353-45DD-B7EB-A1819F3E7C22}" srcOrd="0" destOrd="0" presId="urn:microsoft.com/office/officeart/2005/8/layout/hProcess4"/>
    <dgm:cxn modelId="{7F655027-F53A-4179-AFA3-EA73A41AC609}" srcId="{A31B10E9-01B2-47AA-9060-99328E28F974}" destId="{BBF6A8CE-A4A9-47EF-8DF2-A9CE57DF7C61}" srcOrd="1" destOrd="0" parTransId="{3D62B4C0-6B74-433B-ACED-8426F5AFE7EA}" sibTransId="{34CD5D33-F240-4C06-B6B3-577DB5988AE9}"/>
    <dgm:cxn modelId="{DF027036-34F8-400F-8AA1-CA46D872A5F0}" type="presOf" srcId="{BBF6A8CE-A4A9-47EF-8DF2-A9CE57DF7C61}" destId="{9DF09755-3337-48B0-A2B6-C4032104EA47}" srcOrd="1" destOrd="1" presId="urn:microsoft.com/office/officeart/2005/8/layout/hProcess4"/>
    <dgm:cxn modelId="{8980893B-1F03-43B1-8122-3A3CAC856BE7}" type="presOf" srcId="{6444A6E3-1719-42AC-BDB8-ADBDD1EA8110}" destId="{E526B495-5DD9-4ABB-B23F-A6F2D3708B70}" srcOrd="0" destOrd="0" presId="urn:microsoft.com/office/officeart/2005/8/layout/hProcess4"/>
    <dgm:cxn modelId="{835C8F68-76B9-4DD1-B78A-ACE1883FDC4B}" type="presOf" srcId="{BBF6A8CE-A4A9-47EF-8DF2-A9CE57DF7C61}" destId="{E526B495-5DD9-4ABB-B23F-A6F2D3708B70}" srcOrd="0" destOrd="1" presId="urn:microsoft.com/office/officeart/2005/8/layout/hProcess4"/>
    <dgm:cxn modelId="{97CE1055-7446-47F8-AC4C-9B151D6901D0}" type="presOf" srcId="{92A72AF0-F781-4FA3-AD1B-B020D48D3F89}" destId="{5C010F2C-F691-4897-8613-3C9A89605934}" srcOrd="1" destOrd="0" presId="urn:microsoft.com/office/officeart/2005/8/layout/hProcess4"/>
    <dgm:cxn modelId="{5D098657-59A6-482D-9257-30E67415EA39}" type="presOf" srcId="{4EFEEFD7-3EEB-410F-BF51-C9A3D6B2235C}" destId="{AD0B49BF-CF07-4AF1-96D8-E0DFD6BB9302}" srcOrd="0" destOrd="0" presId="urn:microsoft.com/office/officeart/2005/8/layout/hProcess4"/>
    <dgm:cxn modelId="{4079F378-5156-4FB4-9A14-5BBA0D2D144D}" type="presOf" srcId="{DA72FEAE-5751-451A-AF88-2776B6F3AB8D}" destId="{18B9F875-A66C-4A32-991D-C809888CB6A8}" srcOrd="0" destOrd="0" presId="urn:microsoft.com/office/officeart/2005/8/layout/hProcess4"/>
    <dgm:cxn modelId="{82286682-9493-4D88-8371-0C7903527455}" type="presOf" srcId="{69CB7180-4309-4138-95C4-A58F1AA62A86}" destId="{A7A6871B-178B-4B67-B2A5-2DED7633ACC4}" srcOrd="0" destOrd="0" presId="urn:microsoft.com/office/officeart/2005/8/layout/hProcess4"/>
    <dgm:cxn modelId="{6ED2EF82-6244-4520-8BCF-BEFBB2FF291B}" type="presOf" srcId="{5B62DFEF-4E4E-4B92-8AC9-37B1D4668A2B}" destId="{601CB48D-54A6-4643-ACD1-12215200D7F4}" srcOrd="0" destOrd="0" presId="urn:microsoft.com/office/officeart/2005/8/layout/hProcess4"/>
    <dgm:cxn modelId="{AE410496-73A7-4496-B76E-231F38C811EF}" type="presOf" srcId="{4D4D4B70-8AFB-4F6C-9B5B-36C45F19E7C8}" destId="{6AD3B428-9D9A-4FBF-A898-D854406701A5}" srcOrd="0" destOrd="0" presId="urn:microsoft.com/office/officeart/2005/8/layout/hProcess4"/>
    <dgm:cxn modelId="{3E42E8AD-0C25-4C1C-A6DF-E91FBCF420C1}" srcId="{DA72FEAE-5751-451A-AF88-2776B6F3AB8D}" destId="{4D4D4B70-8AFB-4F6C-9B5B-36C45F19E7C8}" srcOrd="0" destOrd="0" parTransId="{8507BE08-04F6-42C6-BE46-BAC818BFD45D}" sibTransId="{FDAA58B1-8A52-4752-B998-FF2EA58D07F5}"/>
    <dgm:cxn modelId="{C26C47B1-402E-4D8F-9320-50E4E420B29F}" srcId="{EC5B69A5-2302-470B-A20C-CB5E491268DC}" destId="{5B62DFEF-4E4E-4B92-8AC9-37B1D4668A2B}" srcOrd="2" destOrd="0" parTransId="{C178DE2B-00AF-4D0D-88E1-09C5DD903C6C}" sibTransId="{814B2FE4-2473-4848-A4B5-1BECDEC25E65}"/>
    <dgm:cxn modelId="{1529BDB8-4FBB-437F-A32F-C5558E3BD972}" srcId="{5B62DFEF-4E4E-4B92-8AC9-37B1D4668A2B}" destId="{92A72AF0-F781-4FA3-AD1B-B020D48D3F89}" srcOrd="0" destOrd="0" parTransId="{1E9A7D1D-8516-4194-BA0F-828AF3F25BC6}" sibTransId="{A6DDC568-7B93-4F76-9F9E-93B1D9131719}"/>
    <dgm:cxn modelId="{DBBB4DBD-95B5-41BA-8EB3-942E965E07A1}" srcId="{A31B10E9-01B2-47AA-9060-99328E28F974}" destId="{6444A6E3-1719-42AC-BDB8-ADBDD1EA8110}" srcOrd="0" destOrd="0" parTransId="{8B61F820-9CD3-4529-9594-66A2FD7186E3}" sibTransId="{A6681FEF-8C36-4A5A-8525-CE68F220C3A7}"/>
    <dgm:cxn modelId="{2F8737DB-FDFE-47F1-9537-9658CB589661}" srcId="{EC5B69A5-2302-470B-A20C-CB5E491268DC}" destId="{A31B10E9-01B2-47AA-9060-99328E28F974}" srcOrd="1" destOrd="0" parTransId="{8091B49C-7AD7-4707-93E0-FDB76C20D9D0}" sibTransId="{4EFEEFD7-3EEB-410F-BF51-C9A3D6B2235C}"/>
    <dgm:cxn modelId="{761F60EE-BDBD-4F8C-960D-6B17612884A8}" srcId="{EC5B69A5-2302-470B-A20C-CB5E491268DC}" destId="{DA72FEAE-5751-451A-AF88-2776B6F3AB8D}" srcOrd="0" destOrd="0" parTransId="{A0780AF1-57BB-43CE-8D99-486B993074F6}" sibTransId="{69CB7180-4309-4138-95C4-A58F1AA62A86}"/>
    <dgm:cxn modelId="{93505AFB-CF7B-42EE-B3D3-62C1A798A362}" type="presOf" srcId="{92A72AF0-F781-4FA3-AD1B-B020D48D3F89}" destId="{6985B2F5-D931-41BC-B1C2-2EEF06BDA70A}" srcOrd="0" destOrd="0" presId="urn:microsoft.com/office/officeart/2005/8/layout/hProcess4"/>
    <dgm:cxn modelId="{82DD8B87-A93B-40C5-8B03-E17CAF4B4C87}" type="presParOf" srcId="{DE007AAF-3010-4B38-926C-417E5F5FFC3C}" destId="{8C02C9E1-ECA2-4C53-9D8E-A2D09E58CD44}" srcOrd="0" destOrd="0" presId="urn:microsoft.com/office/officeart/2005/8/layout/hProcess4"/>
    <dgm:cxn modelId="{A46DD147-DF7A-4819-A57B-3253640B59AF}" type="presParOf" srcId="{DE007AAF-3010-4B38-926C-417E5F5FFC3C}" destId="{D2BA8B43-5F0C-4616-B0CF-E1FF94FD572C}" srcOrd="1" destOrd="0" presId="urn:microsoft.com/office/officeart/2005/8/layout/hProcess4"/>
    <dgm:cxn modelId="{BFD6C6AE-688A-4527-A57F-69ABD2C446AA}" type="presParOf" srcId="{DE007AAF-3010-4B38-926C-417E5F5FFC3C}" destId="{ACD22364-78F6-4A9E-98F6-FA54C32779A5}" srcOrd="2" destOrd="0" presId="urn:microsoft.com/office/officeart/2005/8/layout/hProcess4"/>
    <dgm:cxn modelId="{817733EC-A466-4FB7-8625-F324A496631C}" type="presParOf" srcId="{ACD22364-78F6-4A9E-98F6-FA54C32779A5}" destId="{23503740-8362-4B18-8C78-1A0FF66E2A5B}" srcOrd="0" destOrd="0" presId="urn:microsoft.com/office/officeart/2005/8/layout/hProcess4"/>
    <dgm:cxn modelId="{9C635AB6-FBA8-4D83-84A2-6F841090F3A2}" type="presParOf" srcId="{23503740-8362-4B18-8C78-1A0FF66E2A5B}" destId="{9303DB25-B04B-401D-9162-8825D46A6696}" srcOrd="0" destOrd="0" presId="urn:microsoft.com/office/officeart/2005/8/layout/hProcess4"/>
    <dgm:cxn modelId="{D0B00E0E-605C-4B96-AF88-F5D321BD1ABE}" type="presParOf" srcId="{23503740-8362-4B18-8C78-1A0FF66E2A5B}" destId="{6AD3B428-9D9A-4FBF-A898-D854406701A5}" srcOrd="1" destOrd="0" presId="urn:microsoft.com/office/officeart/2005/8/layout/hProcess4"/>
    <dgm:cxn modelId="{704D90F1-C7F7-49F2-945E-7DDFC12D36CE}" type="presParOf" srcId="{23503740-8362-4B18-8C78-1A0FF66E2A5B}" destId="{887E3E8C-BEB5-4C79-AE53-5F93B6DE2528}" srcOrd="2" destOrd="0" presId="urn:microsoft.com/office/officeart/2005/8/layout/hProcess4"/>
    <dgm:cxn modelId="{5DC83A48-88DC-4FAD-A47C-78C5C73D7CFD}" type="presParOf" srcId="{23503740-8362-4B18-8C78-1A0FF66E2A5B}" destId="{18B9F875-A66C-4A32-991D-C809888CB6A8}" srcOrd="3" destOrd="0" presId="urn:microsoft.com/office/officeart/2005/8/layout/hProcess4"/>
    <dgm:cxn modelId="{7FC03511-F01C-4B9A-AB26-73F6E9166A53}" type="presParOf" srcId="{23503740-8362-4B18-8C78-1A0FF66E2A5B}" destId="{1FFA35F0-A965-4BEF-9EA0-02A0A0877451}" srcOrd="4" destOrd="0" presId="urn:microsoft.com/office/officeart/2005/8/layout/hProcess4"/>
    <dgm:cxn modelId="{01114445-1861-42A7-8C07-E1A602682968}" type="presParOf" srcId="{ACD22364-78F6-4A9E-98F6-FA54C32779A5}" destId="{A7A6871B-178B-4B67-B2A5-2DED7633ACC4}" srcOrd="1" destOrd="0" presId="urn:microsoft.com/office/officeart/2005/8/layout/hProcess4"/>
    <dgm:cxn modelId="{9BFEB953-92B9-4365-B1D6-65F197BAC902}" type="presParOf" srcId="{ACD22364-78F6-4A9E-98F6-FA54C32779A5}" destId="{2655BED8-7817-425E-80DF-E407861A3036}" srcOrd="2" destOrd="0" presId="urn:microsoft.com/office/officeart/2005/8/layout/hProcess4"/>
    <dgm:cxn modelId="{91E82467-A7CB-4197-B3BA-CEA51BD15A84}" type="presParOf" srcId="{2655BED8-7817-425E-80DF-E407861A3036}" destId="{FED58C9C-82B0-465F-862A-BEAB547C2BDB}" srcOrd="0" destOrd="0" presId="urn:microsoft.com/office/officeart/2005/8/layout/hProcess4"/>
    <dgm:cxn modelId="{2C57E54B-6731-4A5A-B544-57F3012C7AC3}" type="presParOf" srcId="{2655BED8-7817-425E-80DF-E407861A3036}" destId="{E526B495-5DD9-4ABB-B23F-A6F2D3708B70}" srcOrd="1" destOrd="0" presId="urn:microsoft.com/office/officeart/2005/8/layout/hProcess4"/>
    <dgm:cxn modelId="{AE1D8F63-7D95-4755-89C5-A63717E2AEB1}" type="presParOf" srcId="{2655BED8-7817-425E-80DF-E407861A3036}" destId="{9DF09755-3337-48B0-A2B6-C4032104EA47}" srcOrd="2" destOrd="0" presId="urn:microsoft.com/office/officeart/2005/8/layout/hProcess4"/>
    <dgm:cxn modelId="{D41A1DA0-6164-4FAA-9383-1AD5090C60FE}" type="presParOf" srcId="{2655BED8-7817-425E-80DF-E407861A3036}" destId="{163CE85B-1353-45DD-B7EB-A1819F3E7C22}" srcOrd="3" destOrd="0" presId="urn:microsoft.com/office/officeart/2005/8/layout/hProcess4"/>
    <dgm:cxn modelId="{C5323DB8-7465-4525-8BB3-D0A357B7106E}" type="presParOf" srcId="{2655BED8-7817-425E-80DF-E407861A3036}" destId="{82AB713E-300D-498B-8DC6-C9534F0403A1}" srcOrd="4" destOrd="0" presId="urn:microsoft.com/office/officeart/2005/8/layout/hProcess4"/>
    <dgm:cxn modelId="{26AE1628-E890-4F91-9497-66F4D00EB124}" type="presParOf" srcId="{ACD22364-78F6-4A9E-98F6-FA54C32779A5}" destId="{AD0B49BF-CF07-4AF1-96D8-E0DFD6BB9302}" srcOrd="3" destOrd="0" presId="urn:microsoft.com/office/officeart/2005/8/layout/hProcess4"/>
    <dgm:cxn modelId="{A1556868-1AD2-4A35-BA91-414FA6C27D0A}" type="presParOf" srcId="{ACD22364-78F6-4A9E-98F6-FA54C32779A5}" destId="{89EFA043-CA8F-47B7-AFEE-1B31086E29CD}" srcOrd="4" destOrd="0" presId="urn:microsoft.com/office/officeart/2005/8/layout/hProcess4"/>
    <dgm:cxn modelId="{1A32AB0C-51EF-4707-81F7-DBE78732223A}" type="presParOf" srcId="{89EFA043-CA8F-47B7-AFEE-1B31086E29CD}" destId="{994217B6-E3E7-4E46-9848-E6FF15FC0730}" srcOrd="0" destOrd="0" presId="urn:microsoft.com/office/officeart/2005/8/layout/hProcess4"/>
    <dgm:cxn modelId="{1F9342DE-3581-423E-A252-05BD93908988}" type="presParOf" srcId="{89EFA043-CA8F-47B7-AFEE-1B31086E29CD}" destId="{6985B2F5-D931-41BC-B1C2-2EEF06BDA70A}" srcOrd="1" destOrd="0" presId="urn:microsoft.com/office/officeart/2005/8/layout/hProcess4"/>
    <dgm:cxn modelId="{D0B623E6-4095-4D91-B1BF-B1E801FA5085}" type="presParOf" srcId="{89EFA043-CA8F-47B7-AFEE-1B31086E29CD}" destId="{5C010F2C-F691-4897-8613-3C9A89605934}" srcOrd="2" destOrd="0" presId="urn:microsoft.com/office/officeart/2005/8/layout/hProcess4"/>
    <dgm:cxn modelId="{E34CAD6E-6A53-43AF-AC6B-2D10DD610901}" type="presParOf" srcId="{89EFA043-CA8F-47B7-AFEE-1B31086E29CD}" destId="{601CB48D-54A6-4643-ACD1-12215200D7F4}" srcOrd="3" destOrd="0" presId="urn:microsoft.com/office/officeart/2005/8/layout/hProcess4"/>
    <dgm:cxn modelId="{A8D7FC9A-D00B-4265-B0C3-36E87366E613}" type="presParOf" srcId="{89EFA043-CA8F-47B7-AFEE-1B31086E29CD}" destId="{8F47ABA8-7F3A-48EA-8464-F3AB62153A6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4AAB1-CB95-4732-8B8D-913AC4781C51}" type="doc">
      <dgm:prSet loTypeId="urn:microsoft.com/office/officeart/2005/8/layout/pyramid2" loCatId="pyramid" qsTypeId="urn:microsoft.com/office/officeart/2005/8/quickstyle/simple1" qsCatId="simple" csTypeId="urn:microsoft.com/office/officeart/2005/8/colors/accent1_2" csCatId="accent1" phldr="1"/>
      <dgm:spPr/>
    </dgm:pt>
    <dgm:pt modelId="{A9493EA2-D741-4A75-B683-818DFD0FD51A}">
      <dgm:prSet phldrT="[Text]"/>
      <dgm:spPr/>
      <dgm:t>
        <a:bodyPr/>
        <a:lstStyle/>
        <a:p>
          <a:r>
            <a:rPr lang="en-AU" b="1" dirty="0"/>
            <a:t>MOT approaches </a:t>
          </a:r>
        </a:p>
        <a:p>
          <a:r>
            <a:rPr lang="en-GB" b="1" dirty="0"/>
            <a:t>Context reference</a:t>
          </a:r>
          <a:endParaRPr lang="en-GB" dirty="0"/>
        </a:p>
      </dgm:t>
    </dgm:pt>
    <dgm:pt modelId="{B5BF7C94-9D45-4A5A-8A42-502A63A96219}" type="parTrans" cxnId="{77110979-23E4-4723-9802-5FFCA6E14781}">
      <dgm:prSet/>
      <dgm:spPr/>
      <dgm:t>
        <a:bodyPr/>
        <a:lstStyle/>
        <a:p>
          <a:endParaRPr lang="en-GB"/>
        </a:p>
      </dgm:t>
    </dgm:pt>
    <dgm:pt modelId="{253E86E6-74BE-4E85-B456-400E93F829B7}" type="sibTrans" cxnId="{77110979-23E4-4723-9802-5FFCA6E14781}">
      <dgm:prSet/>
      <dgm:spPr/>
      <dgm:t>
        <a:bodyPr/>
        <a:lstStyle/>
        <a:p>
          <a:endParaRPr lang="en-GB"/>
        </a:p>
      </dgm:t>
    </dgm:pt>
    <dgm:pt modelId="{39CDACA5-397E-4297-8ED5-499718183D98}">
      <dgm:prSet phldrT="[Text]"/>
      <dgm:spPr/>
      <dgm:t>
        <a:bodyPr/>
        <a:lstStyle/>
        <a:p>
          <a:r>
            <a:rPr lang="en-AU" b="1" dirty="0"/>
            <a:t>Framework compatibility</a:t>
          </a:r>
          <a:endParaRPr lang="en-GB" dirty="0"/>
        </a:p>
      </dgm:t>
    </dgm:pt>
    <dgm:pt modelId="{11F5719D-F7D8-4ECC-BE96-1E5479A3BDAF}" type="parTrans" cxnId="{058B421F-37A7-4EEB-BA88-F7F9DABCBED4}">
      <dgm:prSet/>
      <dgm:spPr/>
      <dgm:t>
        <a:bodyPr/>
        <a:lstStyle/>
        <a:p>
          <a:endParaRPr lang="en-GB"/>
        </a:p>
      </dgm:t>
    </dgm:pt>
    <dgm:pt modelId="{9F50757F-70F7-4BF3-9DD4-CD17D618DB26}" type="sibTrans" cxnId="{058B421F-37A7-4EEB-BA88-F7F9DABCBED4}">
      <dgm:prSet/>
      <dgm:spPr/>
      <dgm:t>
        <a:bodyPr/>
        <a:lstStyle/>
        <a:p>
          <a:endParaRPr lang="en-GB"/>
        </a:p>
      </dgm:t>
    </dgm:pt>
    <dgm:pt modelId="{3242DDF2-9669-4B11-9646-EBDDF4F37684}">
      <dgm:prSet phldrT="[Text]"/>
      <dgm:spPr/>
      <dgm:t>
        <a:bodyPr/>
        <a:lstStyle/>
        <a:p>
          <a:r>
            <a:rPr lang="en-AU" b="1" dirty="0"/>
            <a:t>Tracking-by-Detection</a:t>
          </a:r>
          <a:r>
            <a:rPr lang="en-AU" dirty="0"/>
            <a:t> </a:t>
          </a:r>
          <a:endParaRPr lang="en-GB" dirty="0"/>
        </a:p>
      </dgm:t>
    </dgm:pt>
    <dgm:pt modelId="{CEB6DADA-C632-44DB-96C6-168007B43CD0}" type="parTrans" cxnId="{A1364597-9E6E-4119-9E79-A068767DA836}">
      <dgm:prSet/>
      <dgm:spPr/>
      <dgm:t>
        <a:bodyPr/>
        <a:lstStyle/>
        <a:p>
          <a:endParaRPr lang="en-GB"/>
        </a:p>
      </dgm:t>
    </dgm:pt>
    <dgm:pt modelId="{BE74096A-AE37-4D79-AB66-349CD54C5A30}" type="sibTrans" cxnId="{A1364597-9E6E-4119-9E79-A068767DA836}">
      <dgm:prSet/>
      <dgm:spPr/>
      <dgm:t>
        <a:bodyPr/>
        <a:lstStyle/>
        <a:p>
          <a:endParaRPr lang="en-GB"/>
        </a:p>
      </dgm:t>
    </dgm:pt>
    <dgm:pt modelId="{4143D5CE-3272-4D77-BF08-AECCA4E6B401}">
      <dgm:prSet phldrT="[Text]"/>
      <dgm:spPr/>
      <dgm:t>
        <a:bodyPr/>
        <a:lstStyle/>
        <a:p>
          <a:r>
            <a:rPr lang="en-AU" b="1" dirty="0"/>
            <a:t>Sensor object types / classes </a:t>
          </a:r>
          <a:endParaRPr lang="en-GB" dirty="0"/>
        </a:p>
      </dgm:t>
    </dgm:pt>
    <dgm:pt modelId="{9454781F-B775-4002-88AD-7641B31580CA}" type="parTrans" cxnId="{BC45ECEA-0349-4EAF-89EE-5F725F3F8BE6}">
      <dgm:prSet/>
      <dgm:spPr/>
      <dgm:t>
        <a:bodyPr/>
        <a:lstStyle/>
        <a:p>
          <a:endParaRPr lang="en-GB"/>
        </a:p>
      </dgm:t>
    </dgm:pt>
    <dgm:pt modelId="{570D31CA-0756-4E05-BDB2-5963190CF237}" type="sibTrans" cxnId="{BC45ECEA-0349-4EAF-89EE-5F725F3F8BE6}">
      <dgm:prSet/>
      <dgm:spPr/>
      <dgm:t>
        <a:bodyPr/>
        <a:lstStyle/>
        <a:p>
          <a:endParaRPr lang="en-GB"/>
        </a:p>
      </dgm:t>
    </dgm:pt>
    <dgm:pt modelId="{7DE498AC-453E-4108-BE08-A4A2DFF17FB6}" type="pres">
      <dgm:prSet presAssocID="{AC94AAB1-CB95-4732-8B8D-913AC4781C51}" presName="compositeShape" presStyleCnt="0">
        <dgm:presLayoutVars>
          <dgm:dir/>
          <dgm:resizeHandles/>
        </dgm:presLayoutVars>
      </dgm:prSet>
      <dgm:spPr/>
    </dgm:pt>
    <dgm:pt modelId="{1F66972D-F328-4DB7-948D-77C592E1F62B}" type="pres">
      <dgm:prSet presAssocID="{AC94AAB1-CB95-4732-8B8D-913AC4781C51}" presName="pyramid" presStyleLbl="node1" presStyleIdx="0" presStyleCnt="1" custScaleX="80554"/>
      <dgm:spPr>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dgm:spPr>
    </dgm:pt>
    <dgm:pt modelId="{EFFB4419-2AFF-47DE-A942-9A3716E81EE5}" type="pres">
      <dgm:prSet presAssocID="{AC94AAB1-CB95-4732-8B8D-913AC4781C51}" presName="theList" presStyleCnt="0"/>
      <dgm:spPr/>
    </dgm:pt>
    <dgm:pt modelId="{3E6ABF09-2B89-4FF4-99CC-FEE0312AA4F0}" type="pres">
      <dgm:prSet presAssocID="{A9493EA2-D741-4A75-B683-818DFD0FD51A}" presName="aNode" presStyleLbl="fgAcc1" presStyleIdx="0" presStyleCnt="4">
        <dgm:presLayoutVars>
          <dgm:bulletEnabled val="1"/>
        </dgm:presLayoutVars>
      </dgm:prSet>
      <dgm:spPr/>
    </dgm:pt>
    <dgm:pt modelId="{638A1551-1665-4915-BE69-88BAB9BF7998}" type="pres">
      <dgm:prSet presAssocID="{A9493EA2-D741-4A75-B683-818DFD0FD51A}" presName="aSpace" presStyleCnt="0"/>
      <dgm:spPr/>
    </dgm:pt>
    <dgm:pt modelId="{DD69BEDD-9167-4BC3-BC6F-5DB9A1D11886}" type="pres">
      <dgm:prSet presAssocID="{39CDACA5-397E-4297-8ED5-499718183D98}" presName="aNode" presStyleLbl="fgAcc1" presStyleIdx="1" presStyleCnt="4">
        <dgm:presLayoutVars>
          <dgm:bulletEnabled val="1"/>
        </dgm:presLayoutVars>
      </dgm:prSet>
      <dgm:spPr/>
    </dgm:pt>
    <dgm:pt modelId="{D0F6A28B-EB26-4049-B242-8A71528A5D66}" type="pres">
      <dgm:prSet presAssocID="{39CDACA5-397E-4297-8ED5-499718183D98}" presName="aSpace" presStyleCnt="0"/>
      <dgm:spPr/>
    </dgm:pt>
    <dgm:pt modelId="{C691A475-0D0E-4EBA-BC29-8F0B32D5409D}" type="pres">
      <dgm:prSet presAssocID="{3242DDF2-9669-4B11-9646-EBDDF4F37684}" presName="aNode" presStyleLbl="fgAcc1" presStyleIdx="2" presStyleCnt="4">
        <dgm:presLayoutVars>
          <dgm:bulletEnabled val="1"/>
        </dgm:presLayoutVars>
      </dgm:prSet>
      <dgm:spPr/>
    </dgm:pt>
    <dgm:pt modelId="{7081C118-4C4D-4A25-A829-150ED3A77915}" type="pres">
      <dgm:prSet presAssocID="{3242DDF2-9669-4B11-9646-EBDDF4F37684}" presName="aSpace" presStyleCnt="0"/>
      <dgm:spPr/>
    </dgm:pt>
    <dgm:pt modelId="{AC4C4A19-105A-4B00-99EB-5D28BD0A5D18}" type="pres">
      <dgm:prSet presAssocID="{4143D5CE-3272-4D77-BF08-AECCA4E6B401}" presName="aNode" presStyleLbl="fgAcc1" presStyleIdx="3" presStyleCnt="4">
        <dgm:presLayoutVars>
          <dgm:bulletEnabled val="1"/>
        </dgm:presLayoutVars>
      </dgm:prSet>
      <dgm:spPr/>
    </dgm:pt>
    <dgm:pt modelId="{B154321A-7378-4994-9E42-64F066B6ADF1}" type="pres">
      <dgm:prSet presAssocID="{4143D5CE-3272-4D77-BF08-AECCA4E6B401}" presName="aSpace" presStyleCnt="0"/>
      <dgm:spPr/>
    </dgm:pt>
  </dgm:ptLst>
  <dgm:cxnLst>
    <dgm:cxn modelId="{058B421F-37A7-4EEB-BA88-F7F9DABCBED4}" srcId="{AC94AAB1-CB95-4732-8B8D-913AC4781C51}" destId="{39CDACA5-397E-4297-8ED5-499718183D98}" srcOrd="1" destOrd="0" parTransId="{11F5719D-F7D8-4ECC-BE96-1E5479A3BDAF}" sibTransId="{9F50757F-70F7-4BF3-9DD4-CD17D618DB26}"/>
    <dgm:cxn modelId="{0437D560-DBAE-4FC0-9A04-F97C84780D4F}" type="presOf" srcId="{4143D5CE-3272-4D77-BF08-AECCA4E6B401}" destId="{AC4C4A19-105A-4B00-99EB-5D28BD0A5D18}" srcOrd="0" destOrd="0" presId="urn:microsoft.com/office/officeart/2005/8/layout/pyramid2"/>
    <dgm:cxn modelId="{77110979-23E4-4723-9802-5FFCA6E14781}" srcId="{AC94AAB1-CB95-4732-8B8D-913AC4781C51}" destId="{A9493EA2-D741-4A75-B683-818DFD0FD51A}" srcOrd="0" destOrd="0" parTransId="{B5BF7C94-9D45-4A5A-8A42-502A63A96219}" sibTransId="{253E86E6-74BE-4E85-B456-400E93F829B7}"/>
    <dgm:cxn modelId="{8AB4AB87-7EFC-4E8E-823D-00C90B2CE3E9}" type="presOf" srcId="{3242DDF2-9669-4B11-9646-EBDDF4F37684}" destId="{C691A475-0D0E-4EBA-BC29-8F0B32D5409D}" srcOrd="0" destOrd="0" presId="urn:microsoft.com/office/officeart/2005/8/layout/pyramid2"/>
    <dgm:cxn modelId="{A1364597-9E6E-4119-9E79-A068767DA836}" srcId="{AC94AAB1-CB95-4732-8B8D-913AC4781C51}" destId="{3242DDF2-9669-4B11-9646-EBDDF4F37684}" srcOrd="2" destOrd="0" parTransId="{CEB6DADA-C632-44DB-96C6-168007B43CD0}" sibTransId="{BE74096A-AE37-4D79-AB66-349CD54C5A30}"/>
    <dgm:cxn modelId="{CA5DB5BA-4B17-4677-BB78-914CA29FF739}" type="presOf" srcId="{A9493EA2-D741-4A75-B683-818DFD0FD51A}" destId="{3E6ABF09-2B89-4FF4-99CC-FEE0312AA4F0}" srcOrd="0" destOrd="0" presId="urn:microsoft.com/office/officeart/2005/8/layout/pyramid2"/>
    <dgm:cxn modelId="{791CBED3-41CA-4B91-8750-C41FDFADE9F8}" type="presOf" srcId="{AC94AAB1-CB95-4732-8B8D-913AC4781C51}" destId="{7DE498AC-453E-4108-BE08-A4A2DFF17FB6}" srcOrd="0" destOrd="0" presId="urn:microsoft.com/office/officeart/2005/8/layout/pyramid2"/>
    <dgm:cxn modelId="{F65AF2E2-0F95-4E66-98C5-5017ED4DD553}" type="presOf" srcId="{39CDACA5-397E-4297-8ED5-499718183D98}" destId="{DD69BEDD-9167-4BC3-BC6F-5DB9A1D11886}" srcOrd="0" destOrd="0" presId="urn:microsoft.com/office/officeart/2005/8/layout/pyramid2"/>
    <dgm:cxn modelId="{BC45ECEA-0349-4EAF-89EE-5F725F3F8BE6}" srcId="{AC94AAB1-CB95-4732-8B8D-913AC4781C51}" destId="{4143D5CE-3272-4D77-BF08-AECCA4E6B401}" srcOrd="3" destOrd="0" parTransId="{9454781F-B775-4002-88AD-7641B31580CA}" sibTransId="{570D31CA-0756-4E05-BDB2-5963190CF237}"/>
    <dgm:cxn modelId="{AFC3F5E7-C439-4F4A-841E-6B605AE6BF77}" type="presParOf" srcId="{7DE498AC-453E-4108-BE08-A4A2DFF17FB6}" destId="{1F66972D-F328-4DB7-948D-77C592E1F62B}" srcOrd="0" destOrd="0" presId="urn:microsoft.com/office/officeart/2005/8/layout/pyramid2"/>
    <dgm:cxn modelId="{D26438E5-859C-4C2A-A172-37F6178BEC3F}" type="presParOf" srcId="{7DE498AC-453E-4108-BE08-A4A2DFF17FB6}" destId="{EFFB4419-2AFF-47DE-A942-9A3716E81EE5}" srcOrd="1" destOrd="0" presId="urn:microsoft.com/office/officeart/2005/8/layout/pyramid2"/>
    <dgm:cxn modelId="{3FC666D9-3055-48D0-98E4-23265F65F7FF}" type="presParOf" srcId="{EFFB4419-2AFF-47DE-A942-9A3716E81EE5}" destId="{3E6ABF09-2B89-4FF4-99CC-FEE0312AA4F0}" srcOrd="0" destOrd="0" presId="urn:microsoft.com/office/officeart/2005/8/layout/pyramid2"/>
    <dgm:cxn modelId="{F5BC9A47-FAAA-4594-9C5E-842E2C1B6D98}" type="presParOf" srcId="{EFFB4419-2AFF-47DE-A942-9A3716E81EE5}" destId="{638A1551-1665-4915-BE69-88BAB9BF7998}" srcOrd="1" destOrd="0" presId="urn:microsoft.com/office/officeart/2005/8/layout/pyramid2"/>
    <dgm:cxn modelId="{4401EB99-48E5-4134-8B10-A5426A9A2FEE}" type="presParOf" srcId="{EFFB4419-2AFF-47DE-A942-9A3716E81EE5}" destId="{DD69BEDD-9167-4BC3-BC6F-5DB9A1D11886}" srcOrd="2" destOrd="0" presId="urn:microsoft.com/office/officeart/2005/8/layout/pyramid2"/>
    <dgm:cxn modelId="{D555DFDD-7738-43F6-9C78-E33BF8F543C4}" type="presParOf" srcId="{EFFB4419-2AFF-47DE-A942-9A3716E81EE5}" destId="{D0F6A28B-EB26-4049-B242-8A71528A5D66}" srcOrd="3" destOrd="0" presId="urn:microsoft.com/office/officeart/2005/8/layout/pyramid2"/>
    <dgm:cxn modelId="{AD15EC8F-8F51-44EE-92CA-1D5D10A273B4}" type="presParOf" srcId="{EFFB4419-2AFF-47DE-A942-9A3716E81EE5}" destId="{C691A475-0D0E-4EBA-BC29-8F0B32D5409D}" srcOrd="4" destOrd="0" presId="urn:microsoft.com/office/officeart/2005/8/layout/pyramid2"/>
    <dgm:cxn modelId="{9E8B136C-543F-4332-85B0-A745FE5CBA7F}" type="presParOf" srcId="{EFFB4419-2AFF-47DE-A942-9A3716E81EE5}" destId="{7081C118-4C4D-4A25-A829-150ED3A77915}" srcOrd="5" destOrd="0" presId="urn:microsoft.com/office/officeart/2005/8/layout/pyramid2"/>
    <dgm:cxn modelId="{2C103E3B-151E-4933-BB00-3BB25BE7B112}" type="presParOf" srcId="{EFFB4419-2AFF-47DE-A942-9A3716E81EE5}" destId="{AC4C4A19-105A-4B00-99EB-5D28BD0A5D18}" srcOrd="6" destOrd="0" presId="urn:microsoft.com/office/officeart/2005/8/layout/pyramid2"/>
    <dgm:cxn modelId="{9F69BD82-E869-401A-9AB4-39E5ABBDA65F}" type="presParOf" srcId="{EFFB4419-2AFF-47DE-A942-9A3716E81EE5}" destId="{B154321A-7378-4994-9E42-64F066B6ADF1}"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ECF5BE-7A61-4094-9725-3EE5711BE37E}" type="doc">
      <dgm:prSet loTypeId="urn:microsoft.com/office/officeart/2005/8/layout/cycle8" loCatId="cycle" qsTypeId="urn:microsoft.com/office/officeart/2005/8/quickstyle/simple1" qsCatId="simple" csTypeId="urn:microsoft.com/office/officeart/2005/8/colors/accent1_2" csCatId="accent1" phldr="1"/>
      <dgm:spPr/>
    </dgm:pt>
    <dgm:pt modelId="{284F9491-3647-4C45-A8E1-4A2A9B7A46E0}">
      <dgm:prSet phldrT="[Text]"/>
      <dgm:spPr/>
      <dgm:t>
        <a:bodyPr/>
        <a:lstStyle/>
        <a:p>
          <a:r>
            <a:rPr lang="en-US" sz="900" dirty="0"/>
            <a:t>Using Machine Learning Safely in Automotive Software</a:t>
          </a:r>
          <a:endParaRPr lang="en-GB" sz="900" dirty="0"/>
        </a:p>
      </dgm:t>
    </dgm:pt>
    <dgm:pt modelId="{C6C9CC5A-1A5E-4F6F-8A4C-97F8CFD304F6}" type="parTrans" cxnId="{3596E9C6-CA36-4543-AC35-34E492C430BF}">
      <dgm:prSet/>
      <dgm:spPr/>
      <dgm:t>
        <a:bodyPr/>
        <a:lstStyle/>
        <a:p>
          <a:endParaRPr lang="en-GB"/>
        </a:p>
      </dgm:t>
    </dgm:pt>
    <dgm:pt modelId="{EF2E89E3-B549-45B0-A419-DD21E7363FE6}" type="sibTrans" cxnId="{3596E9C6-CA36-4543-AC35-34E492C430BF}">
      <dgm:prSet/>
      <dgm:spPr/>
      <dgm:t>
        <a:bodyPr/>
        <a:lstStyle/>
        <a:p>
          <a:endParaRPr lang="en-GB"/>
        </a:p>
      </dgm:t>
    </dgm:pt>
    <dgm:pt modelId="{94BA98DE-6F85-4D8C-A21B-1A3444EDC150}">
      <dgm:prSet phldrT="[Text]" custT="1"/>
      <dgm:spPr/>
      <dgm:t>
        <a:bodyPr/>
        <a:lstStyle/>
        <a:p>
          <a:r>
            <a:rPr lang="en-AU" sz="1400" b="1" dirty="0"/>
            <a:t>Network extensions</a:t>
          </a:r>
          <a:endParaRPr lang="en-GB" sz="1400" dirty="0"/>
        </a:p>
      </dgm:t>
    </dgm:pt>
    <dgm:pt modelId="{0659FFAB-061E-44B8-AC16-A8ECE3D9D22B}" type="parTrans" cxnId="{1996C8B1-A4A2-4665-AE03-93A89AD5C50C}">
      <dgm:prSet/>
      <dgm:spPr/>
      <dgm:t>
        <a:bodyPr/>
        <a:lstStyle/>
        <a:p>
          <a:endParaRPr lang="en-GB"/>
        </a:p>
      </dgm:t>
    </dgm:pt>
    <dgm:pt modelId="{BF791052-26CF-4691-8420-6DC4217B0C05}" type="sibTrans" cxnId="{1996C8B1-A4A2-4665-AE03-93A89AD5C50C}">
      <dgm:prSet/>
      <dgm:spPr/>
      <dgm:t>
        <a:bodyPr/>
        <a:lstStyle/>
        <a:p>
          <a:endParaRPr lang="en-GB"/>
        </a:p>
      </dgm:t>
    </dgm:pt>
    <dgm:pt modelId="{E28C0116-9945-4A59-A985-67A1B18A9043}">
      <dgm:prSet phldrT="[Text]"/>
      <dgm:spPr/>
      <dgm:t>
        <a:bodyPr/>
        <a:lstStyle/>
        <a:p>
          <a:r>
            <a:rPr lang="en-GB" b="1" dirty="0"/>
            <a:t>Uncertainty modelling</a:t>
          </a:r>
        </a:p>
      </dgm:t>
    </dgm:pt>
    <dgm:pt modelId="{EF4CAFAF-0D21-43C7-8397-7ED64B8B473A}" type="parTrans" cxnId="{FA1BD5E0-A1B1-46D4-BD1F-D7E02B430155}">
      <dgm:prSet/>
      <dgm:spPr/>
      <dgm:t>
        <a:bodyPr/>
        <a:lstStyle/>
        <a:p>
          <a:endParaRPr lang="en-GB"/>
        </a:p>
      </dgm:t>
    </dgm:pt>
    <dgm:pt modelId="{22DF9F9F-A2B3-462C-8DED-9C093DE5C8EC}" type="sibTrans" cxnId="{FA1BD5E0-A1B1-46D4-BD1F-D7E02B430155}">
      <dgm:prSet/>
      <dgm:spPr/>
      <dgm:t>
        <a:bodyPr/>
        <a:lstStyle/>
        <a:p>
          <a:endParaRPr lang="en-GB"/>
        </a:p>
      </dgm:t>
    </dgm:pt>
    <dgm:pt modelId="{91D1DADD-3C64-4A12-9BD8-CCDA94E08BC9}">
      <dgm:prSet phldrT="[Text]"/>
      <dgm:spPr/>
      <dgm:t>
        <a:bodyPr/>
        <a:lstStyle/>
        <a:p>
          <a:r>
            <a:rPr lang="en-GB" b="1" dirty="0"/>
            <a:t>Evaluation</a:t>
          </a:r>
        </a:p>
      </dgm:t>
    </dgm:pt>
    <dgm:pt modelId="{0CC48E7D-15F0-4301-80FB-5A2CDEF43644}" type="parTrans" cxnId="{804891D8-AE7E-4DE9-AD04-0D00CDD041D5}">
      <dgm:prSet/>
      <dgm:spPr/>
      <dgm:t>
        <a:bodyPr/>
        <a:lstStyle/>
        <a:p>
          <a:endParaRPr lang="en-GB"/>
        </a:p>
      </dgm:t>
    </dgm:pt>
    <dgm:pt modelId="{AD0B7285-4C12-4DE9-AEC0-CCA8AA1A64DD}" type="sibTrans" cxnId="{804891D8-AE7E-4DE9-AD04-0D00CDD041D5}">
      <dgm:prSet/>
      <dgm:spPr/>
      <dgm:t>
        <a:bodyPr/>
        <a:lstStyle/>
        <a:p>
          <a:endParaRPr lang="en-GB"/>
        </a:p>
      </dgm:t>
    </dgm:pt>
    <dgm:pt modelId="{03A06AFF-3A6D-4178-94F9-ED690FCBF386}">
      <dgm:prSet phldrT="[Text]"/>
      <dgm:spPr/>
      <dgm:t>
        <a:bodyPr/>
        <a:lstStyle/>
        <a:p>
          <a:r>
            <a:rPr lang="en-GB" sz="900" dirty="0"/>
            <a:t>Network information linking</a:t>
          </a:r>
        </a:p>
      </dgm:t>
    </dgm:pt>
    <dgm:pt modelId="{69DFEC4B-5695-48B6-BA32-6664CF4142F9}" type="parTrans" cxnId="{7F38DB78-46F2-4370-9435-6E63A2A310CC}">
      <dgm:prSet/>
      <dgm:spPr/>
      <dgm:t>
        <a:bodyPr/>
        <a:lstStyle/>
        <a:p>
          <a:endParaRPr lang="en-GB"/>
        </a:p>
      </dgm:t>
    </dgm:pt>
    <dgm:pt modelId="{258EFB64-75F9-49C8-815A-5A1C5D2F468E}" type="sibTrans" cxnId="{7F38DB78-46F2-4370-9435-6E63A2A310CC}">
      <dgm:prSet/>
      <dgm:spPr/>
      <dgm:t>
        <a:bodyPr/>
        <a:lstStyle/>
        <a:p>
          <a:endParaRPr lang="en-GB"/>
        </a:p>
      </dgm:t>
    </dgm:pt>
    <dgm:pt modelId="{99F8EA89-1E81-4A06-AC28-794895A214B0}">
      <dgm:prSet/>
      <dgm:spPr/>
      <dgm:t>
        <a:bodyPr/>
        <a:lstStyle/>
        <a:p>
          <a:r>
            <a:rPr lang="en-GB" dirty="0"/>
            <a:t>Bayesian </a:t>
          </a:r>
          <a:r>
            <a:rPr lang="en-GB" dirty="0" err="1"/>
            <a:t>Neual</a:t>
          </a:r>
          <a:r>
            <a:rPr lang="en-GB" dirty="0"/>
            <a:t> Network (BNN) integration</a:t>
          </a:r>
        </a:p>
      </dgm:t>
    </dgm:pt>
    <dgm:pt modelId="{AF5ED409-A0F6-4B70-9905-FE41B100765A}" type="parTrans" cxnId="{0AE585E0-4047-4B99-BE16-448A3B9500C2}">
      <dgm:prSet/>
      <dgm:spPr/>
      <dgm:t>
        <a:bodyPr/>
        <a:lstStyle/>
        <a:p>
          <a:endParaRPr lang="en-GB"/>
        </a:p>
      </dgm:t>
    </dgm:pt>
    <dgm:pt modelId="{5ECBE6C8-6F05-4651-A55A-CC4A773A5832}" type="sibTrans" cxnId="{0AE585E0-4047-4B99-BE16-448A3B9500C2}">
      <dgm:prSet/>
      <dgm:spPr/>
      <dgm:t>
        <a:bodyPr/>
        <a:lstStyle/>
        <a:p>
          <a:endParaRPr lang="en-GB"/>
        </a:p>
      </dgm:t>
    </dgm:pt>
    <dgm:pt modelId="{24EDB2D9-BF73-4753-B406-CF863B01E610}">
      <dgm:prSet phldrT="[Text]"/>
      <dgm:spPr/>
      <dgm:t>
        <a:bodyPr/>
        <a:lstStyle/>
        <a:p>
          <a:r>
            <a:rPr lang="en-GB" dirty="0"/>
            <a:t>HOTA</a:t>
          </a:r>
        </a:p>
      </dgm:t>
    </dgm:pt>
    <dgm:pt modelId="{2A1A5912-20F0-4591-AC89-BB9263479BBB}" type="parTrans" cxnId="{29FB2DCB-32A3-4BEF-AB06-ECEACE775288}">
      <dgm:prSet/>
      <dgm:spPr/>
      <dgm:t>
        <a:bodyPr/>
        <a:lstStyle/>
        <a:p>
          <a:endParaRPr lang="en-GB"/>
        </a:p>
      </dgm:t>
    </dgm:pt>
    <dgm:pt modelId="{EB57782E-5B46-491B-A7BE-4DA65674E6CD}" type="sibTrans" cxnId="{29FB2DCB-32A3-4BEF-AB06-ECEACE775288}">
      <dgm:prSet/>
      <dgm:spPr/>
      <dgm:t>
        <a:bodyPr/>
        <a:lstStyle/>
        <a:p>
          <a:endParaRPr lang="en-GB"/>
        </a:p>
      </dgm:t>
    </dgm:pt>
    <dgm:pt modelId="{B5719269-001F-4E4E-BB8B-B850E7CA9748}">
      <dgm:prSet phldrT="[Text]" custT="1"/>
      <dgm:spPr/>
      <dgm:t>
        <a:bodyPr/>
        <a:lstStyle/>
        <a:p>
          <a:r>
            <a:rPr lang="en-GB" sz="1400" b="1" dirty="0"/>
            <a:t>Safety</a:t>
          </a:r>
        </a:p>
      </dgm:t>
    </dgm:pt>
    <dgm:pt modelId="{4A011A4D-3AEB-4B36-870A-4399AAAF268E}" type="parTrans" cxnId="{FDF2B6E7-B29B-4C8D-A625-3A0AFB42FCDD}">
      <dgm:prSet/>
      <dgm:spPr/>
      <dgm:t>
        <a:bodyPr/>
        <a:lstStyle/>
        <a:p>
          <a:endParaRPr lang="en-GB"/>
        </a:p>
      </dgm:t>
    </dgm:pt>
    <dgm:pt modelId="{1FF53C4D-84A6-4C4F-B148-26CCC98E8299}" type="sibTrans" cxnId="{FDF2B6E7-B29B-4C8D-A625-3A0AFB42FCDD}">
      <dgm:prSet/>
      <dgm:spPr/>
      <dgm:t>
        <a:bodyPr/>
        <a:lstStyle/>
        <a:p>
          <a:endParaRPr lang="en-GB"/>
        </a:p>
      </dgm:t>
    </dgm:pt>
    <dgm:pt modelId="{A4845076-F29E-47CA-9A90-01F721E5E984}">
      <dgm:prSet phldrT="[Text]" custT="1"/>
      <dgm:spPr/>
      <dgm:t>
        <a:bodyPr/>
        <a:lstStyle/>
        <a:p>
          <a:r>
            <a:rPr lang="en-GB" sz="1400" b="1" dirty="0"/>
            <a:t>Truck Data</a:t>
          </a:r>
        </a:p>
      </dgm:t>
    </dgm:pt>
    <dgm:pt modelId="{D497F028-2EAD-4FDE-A2D2-87E67432F9BD}" type="parTrans" cxnId="{A5299772-7944-47A7-8A54-04592A8FDF6F}">
      <dgm:prSet/>
      <dgm:spPr/>
      <dgm:t>
        <a:bodyPr/>
        <a:lstStyle/>
        <a:p>
          <a:endParaRPr lang="en-GB"/>
        </a:p>
      </dgm:t>
    </dgm:pt>
    <dgm:pt modelId="{995E1880-922D-4FD8-8845-639006C9DFB4}" type="sibTrans" cxnId="{A5299772-7944-47A7-8A54-04592A8FDF6F}">
      <dgm:prSet/>
      <dgm:spPr/>
      <dgm:t>
        <a:bodyPr/>
        <a:lstStyle/>
        <a:p>
          <a:endParaRPr lang="en-GB"/>
        </a:p>
      </dgm:t>
    </dgm:pt>
    <dgm:pt modelId="{E79BD54D-802B-4FBF-AABC-0309BA1D4C89}">
      <dgm:prSet phldrT="[Text]"/>
      <dgm:spPr/>
      <dgm:t>
        <a:bodyPr/>
        <a:lstStyle/>
        <a:p>
          <a:r>
            <a:rPr lang="en-GB" sz="900" dirty="0"/>
            <a:t>Dataset extension</a:t>
          </a:r>
        </a:p>
      </dgm:t>
    </dgm:pt>
    <dgm:pt modelId="{3DBD1586-BA6B-49A8-9503-185F1ED549C4}" type="parTrans" cxnId="{9299F379-3936-4A28-B64C-0A8E85CC5BD5}">
      <dgm:prSet/>
      <dgm:spPr/>
      <dgm:t>
        <a:bodyPr/>
        <a:lstStyle/>
        <a:p>
          <a:endParaRPr lang="en-GB"/>
        </a:p>
      </dgm:t>
    </dgm:pt>
    <dgm:pt modelId="{36F634D6-BA15-4881-8169-BED0F174DFA4}" type="sibTrans" cxnId="{9299F379-3936-4A28-B64C-0A8E85CC5BD5}">
      <dgm:prSet/>
      <dgm:spPr/>
      <dgm:t>
        <a:bodyPr/>
        <a:lstStyle/>
        <a:p>
          <a:endParaRPr lang="en-GB"/>
        </a:p>
      </dgm:t>
    </dgm:pt>
    <dgm:pt modelId="{7D5B752B-73F5-4BC3-969D-5C8F304DC3F0}">
      <dgm:prSet phldrT="[Text]"/>
      <dgm:spPr/>
      <dgm:t>
        <a:bodyPr/>
        <a:lstStyle/>
        <a:p>
          <a:r>
            <a:rPr lang="en-GB" sz="900" dirty="0"/>
            <a:t>Multi Sensor extension</a:t>
          </a:r>
        </a:p>
      </dgm:t>
    </dgm:pt>
    <dgm:pt modelId="{AAEE74CC-35FB-4944-8C53-73C9FBC5F539}" type="parTrans" cxnId="{403978BE-B63B-4970-AB1A-521FE73FDCBD}">
      <dgm:prSet/>
      <dgm:spPr/>
      <dgm:t>
        <a:bodyPr/>
        <a:lstStyle/>
        <a:p>
          <a:endParaRPr lang="en-GB"/>
        </a:p>
      </dgm:t>
    </dgm:pt>
    <dgm:pt modelId="{F7D77F00-BC7A-4F5A-984A-4891F73356B4}" type="sibTrans" cxnId="{403978BE-B63B-4970-AB1A-521FE73FDCBD}">
      <dgm:prSet/>
      <dgm:spPr/>
      <dgm:t>
        <a:bodyPr/>
        <a:lstStyle/>
        <a:p>
          <a:endParaRPr lang="en-GB"/>
        </a:p>
      </dgm:t>
    </dgm:pt>
    <dgm:pt modelId="{2C2F367E-DBCF-4183-A3CD-0FFA21508617}" type="pres">
      <dgm:prSet presAssocID="{ABECF5BE-7A61-4094-9725-3EE5711BE37E}" presName="compositeShape" presStyleCnt="0">
        <dgm:presLayoutVars>
          <dgm:chMax val="7"/>
          <dgm:dir/>
          <dgm:resizeHandles val="exact"/>
        </dgm:presLayoutVars>
      </dgm:prSet>
      <dgm:spPr/>
    </dgm:pt>
    <dgm:pt modelId="{8411D648-5BDB-48DE-B893-5D541F4CE771}" type="pres">
      <dgm:prSet presAssocID="{ABECF5BE-7A61-4094-9725-3EE5711BE37E}" presName="wedge1" presStyleLbl="node1" presStyleIdx="0" presStyleCnt="5"/>
      <dgm:spPr/>
    </dgm:pt>
    <dgm:pt modelId="{26EBC406-42F2-4627-9672-0269D4B04AB3}" type="pres">
      <dgm:prSet presAssocID="{ABECF5BE-7A61-4094-9725-3EE5711BE37E}" presName="dummy1a" presStyleCnt="0"/>
      <dgm:spPr/>
    </dgm:pt>
    <dgm:pt modelId="{3E6C961E-AC33-46B6-B010-579F9D643924}" type="pres">
      <dgm:prSet presAssocID="{ABECF5BE-7A61-4094-9725-3EE5711BE37E}" presName="dummy1b" presStyleCnt="0"/>
      <dgm:spPr/>
    </dgm:pt>
    <dgm:pt modelId="{88EB3F45-9E3B-4C8B-B34D-9536913D013F}" type="pres">
      <dgm:prSet presAssocID="{ABECF5BE-7A61-4094-9725-3EE5711BE37E}" presName="wedge1Tx" presStyleLbl="node1" presStyleIdx="0" presStyleCnt="5">
        <dgm:presLayoutVars>
          <dgm:chMax val="0"/>
          <dgm:chPref val="0"/>
          <dgm:bulletEnabled val="1"/>
        </dgm:presLayoutVars>
      </dgm:prSet>
      <dgm:spPr/>
    </dgm:pt>
    <dgm:pt modelId="{C60DBAE3-F61C-4864-93E7-D9D2AFE014CC}" type="pres">
      <dgm:prSet presAssocID="{ABECF5BE-7A61-4094-9725-3EE5711BE37E}" presName="wedge2" presStyleLbl="node1" presStyleIdx="1" presStyleCnt="5"/>
      <dgm:spPr/>
    </dgm:pt>
    <dgm:pt modelId="{1FC48F2D-2101-4864-89F2-ED1AEDCFB85D}" type="pres">
      <dgm:prSet presAssocID="{ABECF5BE-7A61-4094-9725-3EE5711BE37E}" presName="dummy2a" presStyleCnt="0"/>
      <dgm:spPr/>
    </dgm:pt>
    <dgm:pt modelId="{69BCFFA7-8F98-4775-AF99-A12274D4449E}" type="pres">
      <dgm:prSet presAssocID="{ABECF5BE-7A61-4094-9725-3EE5711BE37E}" presName="dummy2b" presStyleCnt="0"/>
      <dgm:spPr/>
    </dgm:pt>
    <dgm:pt modelId="{6E1DAB81-C494-4AB4-B285-6BFF96C0B031}" type="pres">
      <dgm:prSet presAssocID="{ABECF5BE-7A61-4094-9725-3EE5711BE37E}" presName="wedge2Tx" presStyleLbl="node1" presStyleIdx="1" presStyleCnt="5">
        <dgm:presLayoutVars>
          <dgm:chMax val="0"/>
          <dgm:chPref val="0"/>
          <dgm:bulletEnabled val="1"/>
        </dgm:presLayoutVars>
      </dgm:prSet>
      <dgm:spPr/>
    </dgm:pt>
    <dgm:pt modelId="{705A6F15-C860-4AD6-AE21-2335F2868D4E}" type="pres">
      <dgm:prSet presAssocID="{ABECF5BE-7A61-4094-9725-3EE5711BE37E}" presName="wedge3" presStyleLbl="node1" presStyleIdx="2" presStyleCnt="5"/>
      <dgm:spPr/>
    </dgm:pt>
    <dgm:pt modelId="{43237057-A1E5-448A-8B00-3110C35A5440}" type="pres">
      <dgm:prSet presAssocID="{ABECF5BE-7A61-4094-9725-3EE5711BE37E}" presName="dummy3a" presStyleCnt="0"/>
      <dgm:spPr/>
    </dgm:pt>
    <dgm:pt modelId="{8B436446-85E9-4DB5-B8C8-D27440A7BCB8}" type="pres">
      <dgm:prSet presAssocID="{ABECF5BE-7A61-4094-9725-3EE5711BE37E}" presName="dummy3b" presStyleCnt="0"/>
      <dgm:spPr/>
    </dgm:pt>
    <dgm:pt modelId="{6B79FE03-5C7D-42D4-8786-05891616DEC7}" type="pres">
      <dgm:prSet presAssocID="{ABECF5BE-7A61-4094-9725-3EE5711BE37E}" presName="wedge3Tx" presStyleLbl="node1" presStyleIdx="2" presStyleCnt="5">
        <dgm:presLayoutVars>
          <dgm:chMax val="0"/>
          <dgm:chPref val="0"/>
          <dgm:bulletEnabled val="1"/>
        </dgm:presLayoutVars>
      </dgm:prSet>
      <dgm:spPr/>
    </dgm:pt>
    <dgm:pt modelId="{A9543431-939F-4967-918E-9B0B038368B6}" type="pres">
      <dgm:prSet presAssocID="{ABECF5BE-7A61-4094-9725-3EE5711BE37E}" presName="wedge4" presStyleLbl="node1" presStyleIdx="3" presStyleCnt="5"/>
      <dgm:spPr/>
    </dgm:pt>
    <dgm:pt modelId="{26674934-AF01-4704-B449-1C4EFFA040CC}" type="pres">
      <dgm:prSet presAssocID="{ABECF5BE-7A61-4094-9725-3EE5711BE37E}" presName="dummy4a" presStyleCnt="0"/>
      <dgm:spPr/>
    </dgm:pt>
    <dgm:pt modelId="{DAECEA13-BC36-4B66-B0A3-E00FDB7085C8}" type="pres">
      <dgm:prSet presAssocID="{ABECF5BE-7A61-4094-9725-3EE5711BE37E}" presName="dummy4b" presStyleCnt="0"/>
      <dgm:spPr/>
    </dgm:pt>
    <dgm:pt modelId="{33E6B64C-38C4-4604-B1FA-FC6768BE065B}" type="pres">
      <dgm:prSet presAssocID="{ABECF5BE-7A61-4094-9725-3EE5711BE37E}" presName="wedge4Tx" presStyleLbl="node1" presStyleIdx="3" presStyleCnt="5">
        <dgm:presLayoutVars>
          <dgm:chMax val="0"/>
          <dgm:chPref val="0"/>
          <dgm:bulletEnabled val="1"/>
        </dgm:presLayoutVars>
      </dgm:prSet>
      <dgm:spPr/>
    </dgm:pt>
    <dgm:pt modelId="{295FD68E-99BA-4B29-9B75-CD06CADA84AE}" type="pres">
      <dgm:prSet presAssocID="{ABECF5BE-7A61-4094-9725-3EE5711BE37E}" presName="wedge5" presStyleLbl="node1" presStyleIdx="4" presStyleCnt="5"/>
      <dgm:spPr/>
    </dgm:pt>
    <dgm:pt modelId="{435C000A-009A-4B6C-8F54-E5AA7EA2488B}" type="pres">
      <dgm:prSet presAssocID="{ABECF5BE-7A61-4094-9725-3EE5711BE37E}" presName="dummy5a" presStyleCnt="0"/>
      <dgm:spPr/>
    </dgm:pt>
    <dgm:pt modelId="{4B958C2A-4C7A-4A90-8BE5-C774945C2D7F}" type="pres">
      <dgm:prSet presAssocID="{ABECF5BE-7A61-4094-9725-3EE5711BE37E}" presName="dummy5b" presStyleCnt="0"/>
      <dgm:spPr/>
    </dgm:pt>
    <dgm:pt modelId="{0AAC5B82-D532-4C89-A321-2009A9B4EED0}" type="pres">
      <dgm:prSet presAssocID="{ABECF5BE-7A61-4094-9725-3EE5711BE37E}" presName="wedge5Tx" presStyleLbl="node1" presStyleIdx="4" presStyleCnt="5">
        <dgm:presLayoutVars>
          <dgm:chMax val="0"/>
          <dgm:chPref val="0"/>
          <dgm:bulletEnabled val="1"/>
        </dgm:presLayoutVars>
      </dgm:prSet>
      <dgm:spPr/>
    </dgm:pt>
    <dgm:pt modelId="{0C4196E9-D036-4FB2-9DD3-BD124EB514B0}" type="pres">
      <dgm:prSet presAssocID="{995E1880-922D-4FD8-8845-639006C9DFB4}" presName="arrowWedge1" presStyleLbl="fgSibTrans2D1" presStyleIdx="0" presStyleCnt="5"/>
      <dgm:spPr/>
    </dgm:pt>
    <dgm:pt modelId="{2BAAF0C7-7909-4F0C-9605-2A9C0448414A}" type="pres">
      <dgm:prSet presAssocID="{1FF53C4D-84A6-4C4F-B148-26CCC98E8299}" presName="arrowWedge2" presStyleLbl="fgSibTrans2D1" presStyleIdx="1" presStyleCnt="5"/>
      <dgm:spPr/>
    </dgm:pt>
    <dgm:pt modelId="{AFF86E40-6673-4E5A-9BAE-2DA86E1F9416}" type="pres">
      <dgm:prSet presAssocID="{BF791052-26CF-4691-8420-6DC4217B0C05}" presName="arrowWedge3" presStyleLbl="fgSibTrans2D1" presStyleIdx="2" presStyleCnt="5"/>
      <dgm:spPr/>
    </dgm:pt>
    <dgm:pt modelId="{040F5DF5-2950-48DA-8357-DCB71DF796BD}" type="pres">
      <dgm:prSet presAssocID="{22DF9F9F-A2B3-462C-8DED-9C093DE5C8EC}" presName="arrowWedge4" presStyleLbl="fgSibTrans2D1" presStyleIdx="3" presStyleCnt="5"/>
      <dgm:spPr/>
    </dgm:pt>
    <dgm:pt modelId="{B7057BD1-880A-4F47-B999-677A2D47CE5A}" type="pres">
      <dgm:prSet presAssocID="{AD0B7285-4C12-4DE9-AEC0-CCA8AA1A64DD}" presName="arrowWedge5" presStyleLbl="fgSibTrans2D1" presStyleIdx="4" presStyleCnt="5"/>
      <dgm:spPr/>
    </dgm:pt>
  </dgm:ptLst>
  <dgm:cxnLst>
    <dgm:cxn modelId="{9442C909-8EC2-4BD9-833E-FACC86195326}" type="presOf" srcId="{7D5B752B-73F5-4BC3-969D-5C8F304DC3F0}" destId="{8411D648-5BDB-48DE-B893-5D541F4CE771}" srcOrd="0" destOrd="2" presId="urn:microsoft.com/office/officeart/2005/8/layout/cycle8"/>
    <dgm:cxn modelId="{4FD31B2F-F0BE-45B7-AA5F-C631A7FBC01F}" type="presOf" srcId="{E28C0116-9945-4A59-A985-67A1B18A9043}" destId="{33E6B64C-38C4-4604-B1FA-FC6768BE065B}" srcOrd="1" destOrd="0" presId="urn:microsoft.com/office/officeart/2005/8/layout/cycle8"/>
    <dgm:cxn modelId="{800B1840-7283-430D-8D81-F5904678E8C6}" type="presOf" srcId="{94BA98DE-6F85-4D8C-A21B-1A3444EDC150}" destId="{6B79FE03-5C7D-42D4-8786-05891616DEC7}" srcOrd="1" destOrd="0" presId="urn:microsoft.com/office/officeart/2005/8/layout/cycle8"/>
    <dgm:cxn modelId="{3BA45B40-4D68-4542-8F0F-1257526AF51C}" type="presOf" srcId="{03A06AFF-3A6D-4178-94F9-ED690FCBF386}" destId="{6B79FE03-5C7D-42D4-8786-05891616DEC7}" srcOrd="1" destOrd="1" presId="urn:microsoft.com/office/officeart/2005/8/layout/cycle8"/>
    <dgm:cxn modelId="{8C1F5C64-0378-4307-B001-EC12CE4AFB13}" type="presOf" srcId="{ABECF5BE-7A61-4094-9725-3EE5711BE37E}" destId="{2C2F367E-DBCF-4183-A3CD-0FFA21508617}" srcOrd="0" destOrd="0" presId="urn:microsoft.com/office/officeart/2005/8/layout/cycle8"/>
    <dgm:cxn modelId="{9C355B71-6057-48BD-B3FB-9BFB88C68086}" type="presOf" srcId="{99F8EA89-1E81-4A06-AC28-794895A214B0}" destId="{33E6B64C-38C4-4604-B1FA-FC6768BE065B}" srcOrd="1" destOrd="1" presId="urn:microsoft.com/office/officeart/2005/8/layout/cycle8"/>
    <dgm:cxn modelId="{CDF0C351-37F2-4EB8-85DC-901647520ABB}" type="presOf" srcId="{284F9491-3647-4C45-A8E1-4A2A9B7A46E0}" destId="{C60DBAE3-F61C-4864-93E7-D9D2AFE014CC}" srcOrd="0" destOrd="1" presId="urn:microsoft.com/office/officeart/2005/8/layout/cycle8"/>
    <dgm:cxn modelId="{A5299772-7944-47A7-8A54-04592A8FDF6F}" srcId="{ABECF5BE-7A61-4094-9725-3EE5711BE37E}" destId="{A4845076-F29E-47CA-9A90-01F721E5E984}" srcOrd="0" destOrd="0" parTransId="{D497F028-2EAD-4FDE-A2D2-87E67432F9BD}" sibTransId="{995E1880-922D-4FD8-8845-639006C9DFB4}"/>
    <dgm:cxn modelId="{7F38DB78-46F2-4370-9435-6E63A2A310CC}" srcId="{94BA98DE-6F85-4D8C-A21B-1A3444EDC150}" destId="{03A06AFF-3A6D-4178-94F9-ED690FCBF386}" srcOrd="0" destOrd="0" parTransId="{69DFEC4B-5695-48B6-BA32-6664CF4142F9}" sibTransId="{258EFB64-75F9-49C8-815A-5A1C5D2F468E}"/>
    <dgm:cxn modelId="{238EEC58-8F10-4FE4-9894-360CFAF877E9}" type="presOf" srcId="{24EDB2D9-BF73-4753-B406-CF863B01E610}" destId="{295FD68E-99BA-4B29-9B75-CD06CADA84AE}" srcOrd="0" destOrd="1" presId="urn:microsoft.com/office/officeart/2005/8/layout/cycle8"/>
    <dgm:cxn modelId="{9299F379-3936-4A28-B64C-0A8E85CC5BD5}" srcId="{A4845076-F29E-47CA-9A90-01F721E5E984}" destId="{E79BD54D-802B-4FBF-AABC-0309BA1D4C89}" srcOrd="0" destOrd="0" parTransId="{3DBD1586-BA6B-49A8-9503-185F1ED549C4}" sibTransId="{36F634D6-BA15-4881-8169-BED0F174DFA4}"/>
    <dgm:cxn modelId="{77407B8A-35B2-4630-ABFF-A47E8EABD93E}" type="presOf" srcId="{B5719269-001F-4E4E-BB8B-B850E7CA9748}" destId="{6E1DAB81-C494-4AB4-B285-6BFF96C0B031}" srcOrd="1" destOrd="0" presId="urn:microsoft.com/office/officeart/2005/8/layout/cycle8"/>
    <dgm:cxn modelId="{4950BA9C-CEF0-4679-928B-26CC95599257}" type="presOf" srcId="{E79BD54D-802B-4FBF-AABC-0309BA1D4C89}" destId="{88EB3F45-9E3B-4C8B-B34D-9536913D013F}" srcOrd="1" destOrd="1" presId="urn:microsoft.com/office/officeart/2005/8/layout/cycle8"/>
    <dgm:cxn modelId="{8A81E8A8-7140-4A9C-BE91-D47A9C297B1F}" type="presOf" srcId="{7D5B752B-73F5-4BC3-969D-5C8F304DC3F0}" destId="{88EB3F45-9E3B-4C8B-B34D-9536913D013F}" srcOrd="1" destOrd="2" presId="urn:microsoft.com/office/officeart/2005/8/layout/cycle8"/>
    <dgm:cxn modelId="{3ECE78A9-D9AC-4ADA-B637-7D348E79506D}" type="presOf" srcId="{94BA98DE-6F85-4D8C-A21B-1A3444EDC150}" destId="{705A6F15-C860-4AD6-AE21-2335F2868D4E}" srcOrd="0" destOrd="0" presId="urn:microsoft.com/office/officeart/2005/8/layout/cycle8"/>
    <dgm:cxn modelId="{E34A81AA-CBB7-4C5E-A448-8AEEAC654AAB}" type="presOf" srcId="{E28C0116-9945-4A59-A985-67A1B18A9043}" destId="{A9543431-939F-4967-918E-9B0B038368B6}" srcOrd="0" destOrd="0" presId="urn:microsoft.com/office/officeart/2005/8/layout/cycle8"/>
    <dgm:cxn modelId="{FC6F6FAC-5AD5-461E-9991-F8AA7161E6B8}" type="presOf" srcId="{03A06AFF-3A6D-4178-94F9-ED690FCBF386}" destId="{705A6F15-C860-4AD6-AE21-2335F2868D4E}" srcOrd="0" destOrd="1" presId="urn:microsoft.com/office/officeart/2005/8/layout/cycle8"/>
    <dgm:cxn modelId="{1996C8B1-A4A2-4665-AE03-93A89AD5C50C}" srcId="{ABECF5BE-7A61-4094-9725-3EE5711BE37E}" destId="{94BA98DE-6F85-4D8C-A21B-1A3444EDC150}" srcOrd="2" destOrd="0" parTransId="{0659FFAB-061E-44B8-AC16-A8ECE3D9D22B}" sibTransId="{BF791052-26CF-4691-8420-6DC4217B0C05}"/>
    <dgm:cxn modelId="{6D59DAB3-AF50-47D1-B62A-883FF682B547}" type="presOf" srcId="{B5719269-001F-4E4E-BB8B-B850E7CA9748}" destId="{C60DBAE3-F61C-4864-93E7-D9D2AFE014CC}" srcOrd="0" destOrd="0" presId="urn:microsoft.com/office/officeart/2005/8/layout/cycle8"/>
    <dgm:cxn modelId="{403978BE-B63B-4970-AB1A-521FE73FDCBD}" srcId="{A4845076-F29E-47CA-9A90-01F721E5E984}" destId="{7D5B752B-73F5-4BC3-969D-5C8F304DC3F0}" srcOrd="1" destOrd="0" parTransId="{AAEE74CC-35FB-4944-8C53-73C9FBC5F539}" sibTransId="{F7D77F00-BC7A-4F5A-984A-4891F73356B4}"/>
    <dgm:cxn modelId="{3596E9C6-CA36-4543-AC35-34E492C430BF}" srcId="{B5719269-001F-4E4E-BB8B-B850E7CA9748}" destId="{284F9491-3647-4C45-A8E1-4A2A9B7A46E0}" srcOrd="0" destOrd="0" parTransId="{C6C9CC5A-1A5E-4F6F-8A4C-97F8CFD304F6}" sibTransId="{EF2E89E3-B549-45B0-A419-DD21E7363FE6}"/>
    <dgm:cxn modelId="{29FB2DCB-32A3-4BEF-AB06-ECEACE775288}" srcId="{91D1DADD-3C64-4A12-9BD8-CCDA94E08BC9}" destId="{24EDB2D9-BF73-4753-B406-CF863B01E610}" srcOrd="0" destOrd="0" parTransId="{2A1A5912-20F0-4591-AC89-BB9263479BBB}" sibTransId="{EB57782E-5B46-491B-A7BE-4DA65674E6CD}"/>
    <dgm:cxn modelId="{6CF942CD-7C73-4E65-A6D4-1747933D05CD}" type="presOf" srcId="{284F9491-3647-4C45-A8E1-4A2A9B7A46E0}" destId="{6E1DAB81-C494-4AB4-B285-6BFF96C0B031}" srcOrd="1" destOrd="1" presId="urn:microsoft.com/office/officeart/2005/8/layout/cycle8"/>
    <dgm:cxn modelId="{5EFD7AD3-F320-4938-9AFB-E12D096C3BF0}" type="presOf" srcId="{91D1DADD-3C64-4A12-9BD8-CCDA94E08BC9}" destId="{295FD68E-99BA-4B29-9B75-CD06CADA84AE}" srcOrd="0" destOrd="0" presId="urn:microsoft.com/office/officeart/2005/8/layout/cycle8"/>
    <dgm:cxn modelId="{44BE8ED5-3832-4CB5-98A7-6BE9DE6593FF}" type="presOf" srcId="{91D1DADD-3C64-4A12-9BD8-CCDA94E08BC9}" destId="{0AAC5B82-D532-4C89-A321-2009A9B4EED0}" srcOrd="1" destOrd="0" presId="urn:microsoft.com/office/officeart/2005/8/layout/cycle8"/>
    <dgm:cxn modelId="{FADB66D7-8C58-4118-AA5D-D1B10E3855EF}" type="presOf" srcId="{24EDB2D9-BF73-4753-B406-CF863B01E610}" destId="{0AAC5B82-D532-4C89-A321-2009A9B4EED0}" srcOrd="1" destOrd="1" presId="urn:microsoft.com/office/officeart/2005/8/layout/cycle8"/>
    <dgm:cxn modelId="{804891D8-AE7E-4DE9-AD04-0D00CDD041D5}" srcId="{ABECF5BE-7A61-4094-9725-3EE5711BE37E}" destId="{91D1DADD-3C64-4A12-9BD8-CCDA94E08BC9}" srcOrd="4" destOrd="0" parTransId="{0CC48E7D-15F0-4301-80FB-5A2CDEF43644}" sibTransId="{AD0B7285-4C12-4DE9-AEC0-CCA8AA1A64DD}"/>
    <dgm:cxn modelId="{0AE585E0-4047-4B99-BE16-448A3B9500C2}" srcId="{E28C0116-9945-4A59-A985-67A1B18A9043}" destId="{99F8EA89-1E81-4A06-AC28-794895A214B0}" srcOrd="0" destOrd="0" parTransId="{AF5ED409-A0F6-4B70-9905-FE41B100765A}" sibTransId="{5ECBE6C8-6F05-4651-A55A-CC4A773A5832}"/>
    <dgm:cxn modelId="{FA1BD5E0-A1B1-46D4-BD1F-D7E02B430155}" srcId="{ABECF5BE-7A61-4094-9725-3EE5711BE37E}" destId="{E28C0116-9945-4A59-A985-67A1B18A9043}" srcOrd="3" destOrd="0" parTransId="{EF4CAFAF-0D21-43C7-8397-7ED64B8B473A}" sibTransId="{22DF9F9F-A2B3-462C-8DED-9C093DE5C8EC}"/>
    <dgm:cxn modelId="{7D34EDE3-891A-429F-BBA2-F318D48AFE85}" type="presOf" srcId="{E79BD54D-802B-4FBF-AABC-0309BA1D4C89}" destId="{8411D648-5BDB-48DE-B893-5D541F4CE771}" srcOrd="0" destOrd="1" presId="urn:microsoft.com/office/officeart/2005/8/layout/cycle8"/>
    <dgm:cxn modelId="{BAA33EE7-02EE-43D8-8DED-D3D96DA6165F}" type="presOf" srcId="{A4845076-F29E-47CA-9A90-01F721E5E984}" destId="{88EB3F45-9E3B-4C8B-B34D-9536913D013F}" srcOrd="1" destOrd="0" presId="urn:microsoft.com/office/officeart/2005/8/layout/cycle8"/>
    <dgm:cxn modelId="{FDF2B6E7-B29B-4C8D-A625-3A0AFB42FCDD}" srcId="{ABECF5BE-7A61-4094-9725-3EE5711BE37E}" destId="{B5719269-001F-4E4E-BB8B-B850E7CA9748}" srcOrd="1" destOrd="0" parTransId="{4A011A4D-3AEB-4B36-870A-4399AAAF268E}" sibTransId="{1FF53C4D-84A6-4C4F-B148-26CCC98E8299}"/>
    <dgm:cxn modelId="{BB036FEA-D083-46B2-A8C8-05B9FBA355E4}" type="presOf" srcId="{A4845076-F29E-47CA-9A90-01F721E5E984}" destId="{8411D648-5BDB-48DE-B893-5D541F4CE771}" srcOrd="0" destOrd="0" presId="urn:microsoft.com/office/officeart/2005/8/layout/cycle8"/>
    <dgm:cxn modelId="{C7794EFD-B880-46CE-A585-3EC218B52BCD}" type="presOf" srcId="{99F8EA89-1E81-4A06-AC28-794895A214B0}" destId="{A9543431-939F-4967-918E-9B0B038368B6}" srcOrd="0" destOrd="1" presId="urn:microsoft.com/office/officeart/2005/8/layout/cycle8"/>
    <dgm:cxn modelId="{DFA31FEC-E700-432D-A643-DB9BA4882596}" type="presParOf" srcId="{2C2F367E-DBCF-4183-A3CD-0FFA21508617}" destId="{8411D648-5BDB-48DE-B893-5D541F4CE771}" srcOrd="0" destOrd="0" presId="urn:microsoft.com/office/officeart/2005/8/layout/cycle8"/>
    <dgm:cxn modelId="{1D0C136F-235E-4793-B75A-8D634A87A87E}" type="presParOf" srcId="{2C2F367E-DBCF-4183-A3CD-0FFA21508617}" destId="{26EBC406-42F2-4627-9672-0269D4B04AB3}" srcOrd="1" destOrd="0" presId="urn:microsoft.com/office/officeart/2005/8/layout/cycle8"/>
    <dgm:cxn modelId="{98867DAB-1299-4174-B706-437DECBC6734}" type="presParOf" srcId="{2C2F367E-DBCF-4183-A3CD-0FFA21508617}" destId="{3E6C961E-AC33-46B6-B010-579F9D643924}" srcOrd="2" destOrd="0" presId="urn:microsoft.com/office/officeart/2005/8/layout/cycle8"/>
    <dgm:cxn modelId="{FC52083E-EAFB-426A-83F1-78B5E011FB84}" type="presParOf" srcId="{2C2F367E-DBCF-4183-A3CD-0FFA21508617}" destId="{88EB3F45-9E3B-4C8B-B34D-9536913D013F}" srcOrd="3" destOrd="0" presId="urn:microsoft.com/office/officeart/2005/8/layout/cycle8"/>
    <dgm:cxn modelId="{0605A4A0-6C43-46E8-AE9C-E3D38593AD08}" type="presParOf" srcId="{2C2F367E-DBCF-4183-A3CD-0FFA21508617}" destId="{C60DBAE3-F61C-4864-93E7-D9D2AFE014CC}" srcOrd="4" destOrd="0" presId="urn:microsoft.com/office/officeart/2005/8/layout/cycle8"/>
    <dgm:cxn modelId="{214D2D2B-F6DD-4263-91D1-5C74D62B13ED}" type="presParOf" srcId="{2C2F367E-DBCF-4183-A3CD-0FFA21508617}" destId="{1FC48F2D-2101-4864-89F2-ED1AEDCFB85D}" srcOrd="5" destOrd="0" presId="urn:microsoft.com/office/officeart/2005/8/layout/cycle8"/>
    <dgm:cxn modelId="{8453EB80-39BA-4612-AFD9-5C13421CE24E}" type="presParOf" srcId="{2C2F367E-DBCF-4183-A3CD-0FFA21508617}" destId="{69BCFFA7-8F98-4775-AF99-A12274D4449E}" srcOrd="6" destOrd="0" presId="urn:microsoft.com/office/officeart/2005/8/layout/cycle8"/>
    <dgm:cxn modelId="{CAA7EA02-AB47-446C-84F1-F2518708629D}" type="presParOf" srcId="{2C2F367E-DBCF-4183-A3CD-0FFA21508617}" destId="{6E1DAB81-C494-4AB4-B285-6BFF96C0B031}" srcOrd="7" destOrd="0" presId="urn:microsoft.com/office/officeart/2005/8/layout/cycle8"/>
    <dgm:cxn modelId="{1E09E276-B0E5-4226-AEA3-0AB73DD14C12}" type="presParOf" srcId="{2C2F367E-DBCF-4183-A3CD-0FFA21508617}" destId="{705A6F15-C860-4AD6-AE21-2335F2868D4E}" srcOrd="8" destOrd="0" presId="urn:microsoft.com/office/officeart/2005/8/layout/cycle8"/>
    <dgm:cxn modelId="{5BE9C838-CBC7-48C0-A9D9-71F5BBC54109}" type="presParOf" srcId="{2C2F367E-DBCF-4183-A3CD-0FFA21508617}" destId="{43237057-A1E5-448A-8B00-3110C35A5440}" srcOrd="9" destOrd="0" presId="urn:microsoft.com/office/officeart/2005/8/layout/cycle8"/>
    <dgm:cxn modelId="{9E1350A8-2FE7-4838-AD43-3E6A70721E16}" type="presParOf" srcId="{2C2F367E-DBCF-4183-A3CD-0FFA21508617}" destId="{8B436446-85E9-4DB5-B8C8-D27440A7BCB8}" srcOrd="10" destOrd="0" presId="urn:microsoft.com/office/officeart/2005/8/layout/cycle8"/>
    <dgm:cxn modelId="{7DE4ADF6-0F99-41D6-AE8A-885423C55859}" type="presParOf" srcId="{2C2F367E-DBCF-4183-A3CD-0FFA21508617}" destId="{6B79FE03-5C7D-42D4-8786-05891616DEC7}" srcOrd="11" destOrd="0" presId="urn:microsoft.com/office/officeart/2005/8/layout/cycle8"/>
    <dgm:cxn modelId="{977456EE-8864-4015-A0B7-3658C144EDD9}" type="presParOf" srcId="{2C2F367E-DBCF-4183-A3CD-0FFA21508617}" destId="{A9543431-939F-4967-918E-9B0B038368B6}" srcOrd="12" destOrd="0" presId="urn:microsoft.com/office/officeart/2005/8/layout/cycle8"/>
    <dgm:cxn modelId="{95FC2FB9-B181-4786-9F8B-88836930CA44}" type="presParOf" srcId="{2C2F367E-DBCF-4183-A3CD-0FFA21508617}" destId="{26674934-AF01-4704-B449-1C4EFFA040CC}" srcOrd="13" destOrd="0" presId="urn:microsoft.com/office/officeart/2005/8/layout/cycle8"/>
    <dgm:cxn modelId="{E3085EFA-1759-4A9E-BAA6-5DA45ACD42E2}" type="presParOf" srcId="{2C2F367E-DBCF-4183-A3CD-0FFA21508617}" destId="{DAECEA13-BC36-4B66-B0A3-E00FDB7085C8}" srcOrd="14" destOrd="0" presId="urn:microsoft.com/office/officeart/2005/8/layout/cycle8"/>
    <dgm:cxn modelId="{B1BA9B15-5881-4266-A730-B5B258C64C8A}" type="presParOf" srcId="{2C2F367E-DBCF-4183-A3CD-0FFA21508617}" destId="{33E6B64C-38C4-4604-B1FA-FC6768BE065B}" srcOrd="15" destOrd="0" presId="urn:microsoft.com/office/officeart/2005/8/layout/cycle8"/>
    <dgm:cxn modelId="{4B085326-AD39-4CC4-A6CF-5FFD1186EF0F}" type="presParOf" srcId="{2C2F367E-DBCF-4183-A3CD-0FFA21508617}" destId="{295FD68E-99BA-4B29-9B75-CD06CADA84AE}" srcOrd="16" destOrd="0" presId="urn:microsoft.com/office/officeart/2005/8/layout/cycle8"/>
    <dgm:cxn modelId="{B20D9137-20F7-485F-88F2-B15AF1C91760}" type="presParOf" srcId="{2C2F367E-DBCF-4183-A3CD-0FFA21508617}" destId="{435C000A-009A-4B6C-8F54-E5AA7EA2488B}" srcOrd="17" destOrd="0" presId="urn:microsoft.com/office/officeart/2005/8/layout/cycle8"/>
    <dgm:cxn modelId="{C23AB5A7-5321-4825-BA06-E8051C366BD3}" type="presParOf" srcId="{2C2F367E-DBCF-4183-A3CD-0FFA21508617}" destId="{4B958C2A-4C7A-4A90-8BE5-C774945C2D7F}" srcOrd="18" destOrd="0" presId="urn:microsoft.com/office/officeart/2005/8/layout/cycle8"/>
    <dgm:cxn modelId="{70A3F07F-71BC-40B8-B948-E7EC3FF56563}" type="presParOf" srcId="{2C2F367E-DBCF-4183-A3CD-0FFA21508617}" destId="{0AAC5B82-D532-4C89-A321-2009A9B4EED0}" srcOrd="19" destOrd="0" presId="urn:microsoft.com/office/officeart/2005/8/layout/cycle8"/>
    <dgm:cxn modelId="{BAFC05A8-CC6F-4268-8835-748D38681983}" type="presParOf" srcId="{2C2F367E-DBCF-4183-A3CD-0FFA21508617}" destId="{0C4196E9-D036-4FB2-9DD3-BD124EB514B0}" srcOrd="20" destOrd="0" presId="urn:microsoft.com/office/officeart/2005/8/layout/cycle8"/>
    <dgm:cxn modelId="{D049D4BC-0ADD-496B-999A-7B4AEA4007FF}" type="presParOf" srcId="{2C2F367E-DBCF-4183-A3CD-0FFA21508617}" destId="{2BAAF0C7-7909-4F0C-9605-2A9C0448414A}" srcOrd="21" destOrd="0" presId="urn:microsoft.com/office/officeart/2005/8/layout/cycle8"/>
    <dgm:cxn modelId="{CD98BFBD-7B70-4B80-AA91-8F662C41363E}" type="presParOf" srcId="{2C2F367E-DBCF-4183-A3CD-0FFA21508617}" destId="{AFF86E40-6673-4E5A-9BAE-2DA86E1F9416}" srcOrd="22" destOrd="0" presId="urn:microsoft.com/office/officeart/2005/8/layout/cycle8"/>
    <dgm:cxn modelId="{B0A7F13A-4146-4D54-BB2F-992EAAD43FE5}" type="presParOf" srcId="{2C2F367E-DBCF-4183-A3CD-0FFA21508617}" destId="{040F5DF5-2950-48DA-8357-DCB71DF796BD}" srcOrd="23" destOrd="0" presId="urn:microsoft.com/office/officeart/2005/8/layout/cycle8"/>
    <dgm:cxn modelId="{C8CADA25-445A-499F-B5C2-9D9ADF760EC9}" type="presParOf" srcId="{2C2F367E-DBCF-4183-A3CD-0FFA21508617}" destId="{B7057BD1-880A-4F47-B999-677A2D47CE5A}" srcOrd="2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B428-9D9A-4FBF-A898-D854406701A5}">
      <dsp:nvSpPr>
        <dsp:cNvPr id="0" name=""/>
        <dsp:cNvSpPr/>
      </dsp:nvSpPr>
      <dsp:spPr>
        <a:xfrm>
          <a:off x="4543"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ML based Data Association approaches </a:t>
          </a:r>
          <a:endParaRPr lang="en-GB" sz="2000" kern="1200" dirty="0"/>
        </a:p>
      </dsp:txBody>
      <dsp:txXfrm>
        <a:off x="47135" y="1519562"/>
        <a:ext cx="2158799" cy="1369029"/>
      </dsp:txXfrm>
    </dsp:sp>
    <dsp:sp modelId="{A7A6871B-178B-4B67-B2A5-2DED7633ACC4}">
      <dsp:nvSpPr>
        <dsp:cNvPr id="0" name=""/>
        <dsp:cNvSpPr/>
      </dsp:nvSpPr>
      <dsp:spPr>
        <a:xfrm>
          <a:off x="1281404" y="1974526"/>
          <a:ext cx="2390861" cy="2390861"/>
        </a:xfrm>
        <a:prstGeom prst="leftCircularArrow">
          <a:avLst>
            <a:gd name="adj1" fmla="val 2806"/>
            <a:gd name="adj2" fmla="val 342522"/>
            <a:gd name="adj3" fmla="val 2118033"/>
            <a:gd name="adj4" fmla="val 9024489"/>
            <a:gd name="adj5" fmla="val 32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9F875-A66C-4A32-991D-C809888CB6A8}">
      <dsp:nvSpPr>
        <dsp:cNvPr id="0" name=""/>
        <dsp:cNvSpPr/>
      </dsp:nvSpPr>
      <dsp:spPr>
        <a:xfrm>
          <a:off x="503206"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Investigation</a:t>
          </a:r>
          <a:endParaRPr lang="en-GB" sz="2300" kern="1200" dirty="0"/>
        </a:p>
      </dsp:txBody>
      <dsp:txXfrm>
        <a:off x="526438" y="2954415"/>
        <a:ext cx="1948187" cy="746743"/>
      </dsp:txXfrm>
    </dsp:sp>
    <dsp:sp modelId="{E526B495-5DD9-4ABB-B23F-A6F2D3708B70}">
      <dsp:nvSpPr>
        <dsp:cNvPr id="0" name=""/>
        <dsp:cNvSpPr/>
      </dsp:nvSpPr>
      <dsp:spPr>
        <a:xfrm>
          <a:off x="2817342"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association logic</a:t>
          </a:r>
          <a:endParaRPr lang="en-GB" sz="2000" kern="1200" dirty="0"/>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learn it in a data-based way</a:t>
          </a:r>
          <a:endParaRPr lang="en-GB" sz="2000" kern="1200" dirty="0"/>
        </a:p>
      </dsp:txBody>
      <dsp:txXfrm>
        <a:off x="2859934" y="1916165"/>
        <a:ext cx="2158799" cy="1369029"/>
      </dsp:txXfrm>
    </dsp:sp>
    <dsp:sp modelId="{AD0B49BF-CF07-4AF1-96D8-E0DFD6BB9302}">
      <dsp:nvSpPr>
        <dsp:cNvPr id="0" name=""/>
        <dsp:cNvSpPr/>
      </dsp:nvSpPr>
      <dsp:spPr>
        <a:xfrm>
          <a:off x="4075503" y="366799"/>
          <a:ext cx="2677592" cy="2677592"/>
        </a:xfrm>
        <a:prstGeom prst="circularArrow">
          <a:avLst>
            <a:gd name="adj1" fmla="val 2506"/>
            <a:gd name="adj2" fmla="val 303711"/>
            <a:gd name="adj3" fmla="val 19520779"/>
            <a:gd name="adj4" fmla="val 12575511"/>
            <a:gd name="adj5" fmla="val 292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3CE85B-1353-45DD-B7EB-A1819F3E7C22}">
      <dsp:nvSpPr>
        <dsp:cNvPr id="0" name=""/>
        <dsp:cNvSpPr/>
      </dsp:nvSpPr>
      <dsp:spPr>
        <a:xfrm>
          <a:off x="3316005" y="1080366"/>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Assumption</a:t>
          </a:r>
          <a:endParaRPr lang="en-GB" sz="2300" kern="1200" dirty="0"/>
        </a:p>
      </dsp:txBody>
      <dsp:txXfrm>
        <a:off x="3339237" y="1103598"/>
        <a:ext cx="1948187" cy="746743"/>
      </dsp:txXfrm>
    </dsp:sp>
    <dsp:sp modelId="{6985B2F5-D931-41BC-B1C2-2EEF06BDA70A}">
      <dsp:nvSpPr>
        <dsp:cNvPr id="0" name=""/>
        <dsp:cNvSpPr/>
      </dsp:nvSpPr>
      <dsp:spPr>
        <a:xfrm>
          <a:off x="5630141" y="1476970"/>
          <a:ext cx="2243983" cy="18508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t>Assignment without a defined distance measure</a:t>
          </a:r>
          <a:endParaRPr lang="en-GB" sz="2000" kern="1200" dirty="0"/>
        </a:p>
      </dsp:txBody>
      <dsp:txXfrm>
        <a:off x="5672733" y="1519562"/>
        <a:ext cx="2158799" cy="1369029"/>
      </dsp:txXfrm>
    </dsp:sp>
    <dsp:sp modelId="{601CB48D-54A6-4643-ACD1-12215200D7F4}">
      <dsp:nvSpPr>
        <dsp:cNvPr id="0" name=""/>
        <dsp:cNvSpPr/>
      </dsp:nvSpPr>
      <dsp:spPr>
        <a:xfrm>
          <a:off x="6128804" y="2931183"/>
          <a:ext cx="1994651" cy="793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GB" sz="2300" kern="1200" dirty="0"/>
            <a:t>Aim</a:t>
          </a:r>
        </a:p>
      </dsp:txBody>
      <dsp:txXfrm>
        <a:off x="6152036" y="2954415"/>
        <a:ext cx="1948187" cy="746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972D-F328-4DB7-948D-77C592E1F62B}">
      <dsp:nvSpPr>
        <dsp:cNvPr id="0" name=""/>
        <dsp:cNvSpPr/>
      </dsp:nvSpPr>
      <dsp:spPr>
        <a:xfrm>
          <a:off x="484590" y="0"/>
          <a:ext cx="3204733" cy="3978367"/>
        </a:xfrm>
        <a:prstGeom prst="triangle">
          <a:avLst/>
        </a:prstGeom>
        <a:gradFill flip="none" rotWithShape="0">
          <a:gsLst>
            <a:gs pos="0">
              <a:schemeClr val="accent1">
                <a:hueOff val="0"/>
                <a:satOff val="0"/>
                <a:lumOff val="0"/>
                <a:tint val="66000"/>
                <a:satMod val="160000"/>
              </a:schemeClr>
            </a:gs>
            <a:gs pos="50000">
              <a:schemeClr val="accent1">
                <a:hueOff val="0"/>
                <a:satOff val="0"/>
                <a:lumOff val="0"/>
                <a:tint val="44500"/>
                <a:satMod val="160000"/>
              </a:schemeClr>
            </a:gs>
            <a:gs pos="100000">
              <a:schemeClr val="accent1">
                <a:hueOff val="0"/>
                <a:satOff val="0"/>
                <a:lumOff val="0"/>
                <a:tint val="23500"/>
                <a:satMod val="160000"/>
              </a:schemeClr>
            </a:gs>
          </a:gsLst>
          <a:lin ang="108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BF09-2B89-4FF4-99CC-FEE0312AA4F0}">
      <dsp:nvSpPr>
        <dsp:cNvPr id="0" name=""/>
        <dsp:cNvSpPr/>
      </dsp:nvSpPr>
      <dsp:spPr>
        <a:xfrm>
          <a:off x="2086957" y="398225"/>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MOT approaches </a:t>
          </a:r>
        </a:p>
        <a:p>
          <a:pPr marL="0" lvl="0" indent="0" algn="ctr" defTabSz="711200">
            <a:lnSpc>
              <a:spcPct val="90000"/>
            </a:lnSpc>
            <a:spcBef>
              <a:spcPct val="0"/>
            </a:spcBef>
            <a:spcAft>
              <a:spcPct val="35000"/>
            </a:spcAft>
            <a:buNone/>
          </a:pPr>
          <a:r>
            <a:rPr lang="en-GB" sz="1600" b="1" kern="1200" dirty="0"/>
            <a:t>Context reference</a:t>
          </a:r>
          <a:endParaRPr lang="en-GB" sz="1600" kern="1200" dirty="0"/>
        </a:p>
      </dsp:txBody>
      <dsp:txXfrm>
        <a:off x="2121474" y="432742"/>
        <a:ext cx="2516904" cy="638058"/>
      </dsp:txXfrm>
    </dsp:sp>
    <dsp:sp modelId="{DD69BEDD-9167-4BC3-BC6F-5DB9A1D11886}">
      <dsp:nvSpPr>
        <dsp:cNvPr id="0" name=""/>
        <dsp:cNvSpPr/>
      </dsp:nvSpPr>
      <dsp:spPr>
        <a:xfrm>
          <a:off x="2086957" y="1193704"/>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Framework compatibility</a:t>
          </a:r>
          <a:endParaRPr lang="en-GB" sz="1600" kern="1200" dirty="0"/>
        </a:p>
      </dsp:txBody>
      <dsp:txXfrm>
        <a:off x="2121474" y="1228221"/>
        <a:ext cx="2516904" cy="638058"/>
      </dsp:txXfrm>
    </dsp:sp>
    <dsp:sp modelId="{C691A475-0D0E-4EBA-BC29-8F0B32D5409D}">
      <dsp:nvSpPr>
        <dsp:cNvPr id="0" name=""/>
        <dsp:cNvSpPr/>
      </dsp:nvSpPr>
      <dsp:spPr>
        <a:xfrm>
          <a:off x="2086957" y="1989183"/>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Tracking-by-Detection</a:t>
          </a:r>
          <a:r>
            <a:rPr lang="en-AU" sz="1600" kern="1200" dirty="0"/>
            <a:t> </a:t>
          </a:r>
          <a:endParaRPr lang="en-GB" sz="1600" kern="1200" dirty="0"/>
        </a:p>
      </dsp:txBody>
      <dsp:txXfrm>
        <a:off x="2121474" y="2023700"/>
        <a:ext cx="2516904" cy="638058"/>
      </dsp:txXfrm>
    </dsp:sp>
    <dsp:sp modelId="{AC4C4A19-105A-4B00-99EB-5D28BD0A5D18}">
      <dsp:nvSpPr>
        <dsp:cNvPr id="0" name=""/>
        <dsp:cNvSpPr/>
      </dsp:nvSpPr>
      <dsp:spPr>
        <a:xfrm>
          <a:off x="2086957" y="2784662"/>
          <a:ext cx="2585938" cy="7070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kern="1200" dirty="0"/>
            <a:t>Sensor object types / classes </a:t>
          </a:r>
          <a:endParaRPr lang="en-GB" sz="1600" kern="1200" dirty="0"/>
        </a:p>
      </dsp:txBody>
      <dsp:txXfrm>
        <a:off x="2121474" y="2819179"/>
        <a:ext cx="2516904" cy="638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1D648-5BDB-48DE-B893-5D541F4CE771}">
      <dsp:nvSpPr>
        <dsp:cNvPr id="0" name=""/>
        <dsp:cNvSpPr/>
      </dsp:nvSpPr>
      <dsp:spPr>
        <a:xfrm>
          <a:off x="2098239" y="303962"/>
          <a:ext cx="4124849" cy="4124849"/>
        </a:xfrm>
        <a:prstGeom prst="pie">
          <a:avLst>
            <a:gd name="adj1" fmla="val 16200000"/>
            <a:gd name="adj2" fmla="val 205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Truck Data</a:t>
          </a:r>
        </a:p>
        <a:p>
          <a:pPr marL="57150" lvl="1" indent="-57150" algn="l" defTabSz="400050">
            <a:lnSpc>
              <a:spcPct val="90000"/>
            </a:lnSpc>
            <a:spcBef>
              <a:spcPct val="0"/>
            </a:spcBef>
            <a:spcAft>
              <a:spcPct val="15000"/>
            </a:spcAft>
            <a:buChar char="•"/>
          </a:pPr>
          <a:r>
            <a:rPr lang="en-GB" sz="900" kern="1200" dirty="0"/>
            <a:t>Dataset extension</a:t>
          </a:r>
        </a:p>
        <a:p>
          <a:pPr marL="57150" lvl="1" indent="-57150" algn="l" defTabSz="400050">
            <a:lnSpc>
              <a:spcPct val="90000"/>
            </a:lnSpc>
            <a:spcBef>
              <a:spcPct val="0"/>
            </a:spcBef>
            <a:spcAft>
              <a:spcPct val="15000"/>
            </a:spcAft>
            <a:buChar char="•"/>
          </a:pPr>
          <a:r>
            <a:rPr lang="en-GB" sz="900" kern="1200" dirty="0"/>
            <a:t>Multi Sensor extension</a:t>
          </a:r>
        </a:p>
      </dsp:txBody>
      <dsp:txXfrm>
        <a:off x="4250035" y="997329"/>
        <a:ext cx="1325844" cy="883896"/>
      </dsp:txXfrm>
    </dsp:sp>
    <dsp:sp modelId="{C60DBAE3-F61C-4864-93E7-D9D2AFE014CC}">
      <dsp:nvSpPr>
        <dsp:cNvPr id="0" name=""/>
        <dsp:cNvSpPr/>
      </dsp:nvSpPr>
      <dsp:spPr>
        <a:xfrm>
          <a:off x="2133594" y="413958"/>
          <a:ext cx="4124849" cy="4124849"/>
        </a:xfrm>
        <a:prstGeom prst="pie">
          <a:avLst>
            <a:gd name="adj1" fmla="val 20520000"/>
            <a:gd name="adj2" fmla="val 32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Safety</a:t>
          </a:r>
        </a:p>
        <a:p>
          <a:pPr marL="57150" lvl="1" indent="-57150" algn="l" defTabSz="400050">
            <a:lnSpc>
              <a:spcPct val="90000"/>
            </a:lnSpc>
            <a:spcBef>
              <a:spcPct val="0"/>
            </a:spcBef>
            <a:spcAft>
              <a:spcPct val="15000"/>
            </a:spcAft>
            <a:buChar char="•"/>
          </a:pPr>
          <a:r>
            <a:rPr lang="en-US" sz="900" kern="1200" dirty="0"/>
            <a:t>Using Machine Learning Safely in Automotive Software</a:t>
          </a:r>
          <a:endParaRPr lang="en-GB" sz="900" kern="1200" dirty="0"/>
        </a:p>
      </dsp:txBody>
      <dsp:txXfrm>
        <a:off x="4790194" y="2298621"/>
        <a:ext cx="1227633" cy="982107"/>
      </dsp:txXfrm>
    </dsp:sp>
    <dsp:sp modelId="{705A6F15-C860-4AD6-AE21-2335F2868D4E}">
      <dsp:nvSpPr>
        <dsp:cNvPr id="0" name=""/>
        <dsp:cNvSpPr/>
      </dsp:nvSpPr>
      <dsp:spPr>
        <a:xfrm>
          <a:off x="2040294" y="481723"/>
          <a:ext cx="4124849" cy="4124849"/>
        </a:xfrm>
        <a:prstGeom prst="pie">
          <a:avLst>
            <a:gd name="adj1" fmla="val 3240000"/>
            <a:gd name="adj2" fmla="val 756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b="1" kern="1200" dirty="0"/>
            <a:t>Network extensions</a:t>
          </a:r>
          <a:endParaRPr lang="en-GB" sz="1400" kern="1200" dirty="0"/>
        </a:p>
        <a:p>
          <a:pPr marL="57150" lvl="1" indent="-57150" algn="l" defTabSz="400050">
            <a:lnSpc>
              <a:spcPct val="90000"/>
            </a:lnSpc>
            <a:spcBef>
              <a:spcPct val="0"/>
            </a:spcBef>
            <a:spcAft>
              <a:spcPct val="15000"/>
            </a:spcAft>
            <a:buChar char="•"/>
          </a:pPr>
          <a:r>
            <a:rPr lang="en-GB" sz="900" kern="1200" dirty="0"/>
            <a:t>Network information linking</a:t>
          </a:r>
        </a:p>
      </dsp:txBody>
      <dsp:txXfrm>
        <a:off x="3513455" y="3378939"/>
        <a:ext cx="1178528" cy="1080317"/>
      </dsp:txXfrm>
    </dsp:sp>
    <dsp:sp modelId="{A9543431-939F-4967-918E-9B0B038368B6}">
      <dsp:nvSpPr>
        <dsp:cNvPr id="0" name=""/>
        <dsp:cNvSpPr/>
      </dsp:nvSpPr>
      <dsp:spPr>
        <a:xfrm>
          <a:off x="1946994" y="413958"/>
          <a:ext cx="4124849" cy="4124849"/>
        </a:xfrm>
        <a:prstGeom prst="pie">
          <a:avLst>
            <a:gd name="adj1" fmla="val 7560000"/>
            <a:gd name="adj2" fmla="val 1188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Uncertainty modelling</a:t>
          </a:r>
        </a:p>
        <a:p>
          <a:pPr marL="57150" lvl="1" indent="-57150" algn="l" defTabSz="488950">
            <a:lnSpc>
              <a:spcPct val="90000"/>
            </a:lnSpc>
            <a:spcBef>
              <a:spcPct val="0"/>
            </a:spcBef>
            <a:spcAft>
              <a:spcPct val="15000"/>
            </a:spcAft>
            <a:buChar char="•"/>
          </a:pPr>
          <a:r>
            <a:rPr lang="en-GB" sz="1100" kern="1200" dirty="0"/>
            <a:t>Bayesian </a:t>
          </a:r>
          <a:r>
            <a:rPr lang="en-GB" sz="1100" kern="1200" dirty="0" err="1"/>
            <a:t>Neual</a:t>
          </a:r>
          <a:r>
            <a:rPr lang="en-GB" sz="1100" kern="1200" dirty="0"/>
            <a:t> Network (BNN) integration</a:t>
          </a:r>
        </a:p>
      </dsp:txBody>
      <dsp:txXfrm>
        <a:off x="2187610" y="2298621"/>
        <a:ext cx="1227633" cy="982107"/>
      </dsp:txXfrm>
    </dsp:sp>
    <dsp:sp modelId="{295FD68E-99BA-4B29-9B75-CD06CADA84AE}">
      <dsp:nvSpPr>
        <dsp:cNvPr id="0" name=""/>
        <dsp:cNvSpPr/>
      </dsp:nvSpPr>
      <dsp:spPr>
        <a:xfrm>
          <a:off x="1982350" y="303962"/>
          <a:ext cx="4124849" cy="4124849"/>
        </a:xfrm>
        <a:prstGeom prst="pie">
          <a:avLst>
            <a:gd name="adj1" fmla="val 1188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GB" sz="1400" b="1" kern="1200" dirty="0"/>
            <a:t>Evaluation</a:t>
          </a:r>
        </a:p>
        <a:p>
          <a:pPr marL="57150" lvl="1" indent="-57150" algn="l" defTabSz="488950">
            <a:lnSpc>
              <a:spcPct val="90000"/>
            </a:lnSpc>
            <a:spcBef>
              <a:spcPct val="0"/>
            </a:spcBef>
            <a:spcAft>
              <a:spcPct val="15000"/>
            </a:spcAft>
            <a:buChar char="•"/>
          </a:pPr>
          <a:r>
            <a:rPr lang="en-GB" sz="1100" kern="1200" dirty="0"/>
            <a:t>HOTA</a:t>
          </a:r>
        </a:p>
      </dsp:txBody>
      <dsp:txXfrm>
        <a:off x="2629558" y="997329"/>
        <a:ext cx="1325844" cy="883896"/>
      </dsp:txXfrm>
    </dsp:sp>
    <dsp:sp modelId="{0C4196E9-D036-4FB2-9DD3-BD124EB514B0}">
      <dsp:nvSpPr>
        <dsp:cNvPr id="0" name=""/>
        <dsp:cNvSpPr/>
      </dsp:nvSpPr>
      <dsp:spPr>
        <a:xfrm>
          <a:off x="1842697" y="48614"/>
          <a:ext cx="4635545" cy="4635545"/>
        </a:xfrm>
        <a:prstGeom prst="circularArrow">
          <a:avLst>
            <a:gd name="adj1" fmla="val 5085"/>
            <a:gd name="adj2" fmla="val 327528"/>
            <a:gd name="adj3" fmla="val 20192361"/>
            <a:gd name="adj4" fmla="val 1620032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AAF0C7-7909-4F0C-9605-2A9C0448414A}">
      <dsp:nvSpPr>
        <dsp:cNvPr id="0" name=""/>
        <dsp:cNvSpPr/>
      </dsp:nvSpPr>
      <dsp:spPr>
        <a:xfrm>
          <a:off x="1878532" y="158574"/>
          <a:ext cx="4635545" cy="4635545"/>
        </a:xfrm>
        <a:prstGeom prst="circularArrow">
          <a:avLst>
            <a:gd name="adj1" fmla="val 5085"/>
            <a:gd name="adj2" fmla="val 327528"/>
            <a:gd name="adj3" fmla="val 2912753"/>
            <a:gd name="adj4" fmla="val 2051995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F86E40-6673-4E5A-9BAE-2DA86E1F9416}">
      <dsp:nvSpPr>
        <dsp:cNvPr id="0" name=""/>
        <dsp:cNvSpPr/>
      </dsp:nvSpPr>
      <dsp:spPr>
        <a:xfrm>
          <a:off x="1784946" y="226546"/>
          <a:ext cx="4635545" cy="4635545"/>
        </a:xfrm>
        <a:prstGeom prst="circularArrow">
          <a:avLst>
            <a:gd name="adj1" fmla="val 5085"/>
            <a:gd name="adj2" fmla="val 327528"/>
            <a:gd name="adj3" fmla="val 7232777"/>
            <a:gd name="adj4" fmla="val 323969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0F5DF5-2950-48DA-8357-DCB71DF796BD}">
      <dsp:nvSpPr>
        <dsp:cNvPr id="0" name=""/>
        <dsp:cNvSpPr/>
      </dsp:nvSpPr>
      <dsp:spPr>
        <a:xfrm>
          <a:off x="1691361" y="158574"/>
          <a:ext cx="4635545" cy="4635545"/>
        </a:xfrm>
        <a:prstGeom prst="circularArrow">
          <a:avLst>
            <a:gd name="adj1" fmla="val 5085"/>
            <a:gd name="adj2" fmla="val 327528"/>
            <a:gd name="adj3" fmla="val 11552519"/>
            <a:gd name="adj4" fmla="val 7559718"/>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057BD1-880A-4F47-B999-677A2D47CE5A}">
      <dsp:nvSpPr>
        <dsp:cNvPr id="0" name=""/>
        <dsp:cNvSpPr/>
      </dsp:nvSpPr>
      <dsp:spPr>
        <a:xfrm>
          <a:off x="1727196" y="48614"/>
          <a:ext cx="4635545" cy="4635545"/>
        </a:xfrm>
        <a:prstGeom prst="circularArrow">
          <a:avLst>
            <a:gd name="adj1" fmla="val 5085"/>
            <a:gd name="adj2" fmla="val 327528"/>
            <a:gd name="adj3" fmla="val 15872148"/>
            <a:gd name="adj4" fmla="val 1188011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20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dirty="0"/>
          </a:p>
          <a:p>
            <a:pPr marL="285750" indent="-285750">
              <a:buFont typeface="Wingdings" panose="05000000000000000000" pitchFamily="2" charset="2"/>
              <a:buChar char="§"/>
            </a:pPr>
            <a:r>
              <a:rPr lang="de-DE" dirty="0"/>
              <a:t>Das Single Association Network (SANT) wurde entwickelt um das Optimierungsproblem der Datenassoziation zu lösen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In einem ersten Schritt wurden bereits bekannte ML Ansätze untersucht und bewertet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untersuchten Verfahren wie „Deep DA“ nutzen als Inputdaten eine Distanzmatrix auf Basis eines Abstandsmaßes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Annahme zu Beginn der SANT Entwicklung</a:t>
            </a:r>
          </a:p>
          <a:p>
            <a:endParaRPr lang="de-DE" dirty="0"/>
          </a:p>
          <a:p>
            <a:pPr marL="285750" indent="-285750">
              <a:buFont typeface="Wingdings" panose="05000000000000000000" pitchFamily="2" charset="2"/>
              <a:buChar char="§"/>
            </a:pPr>
            <a:r>
              <a:rPr lang="de-DE" dirty="0"/>
              <a:t>Durch die Berechnung einer Distanzmatrix wird dem Netzwerk die Möglichkeit genommen einer anderen Assoziationslogik zu folgen bzw. diese datenbasiert zu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GRU basiertes Assoziationsnetzwerk sollte die Zuordnung ohne definiertes Abstandsmaß lernen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 könnte somit verstärkt von der zeitlichen Speicherkomponente gebildet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r>
              <a:rPr lang="de-DE" b="1" dirty="0"/>
              <a:t>Zielsetzung dieser Machbarkeitsstudie</a:t>
            </a: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Entwicklung eines Assoziationsnetzwerk, welches die Zuordnung eines Sensorobjekts (SO) zu einem bestehenden Anzahl an Tracks ohne definiertes Abstandsmaß lösen soll</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98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Entsprechend</a:t>
            </a:r>
            <a:r>
              <a:rPr lang="en-AU" dirty="0"/>
              <a:t> </a:t>
            </a:r>
            <a:r>
              <a:rPr lang="en-AU" dirty="0" err="1"/>
              <a:t>wurden</a:t>
            </a:r>
            <a:r>
              <a:rPr lang="en-AU" dirty="0"/>
              <a:t> die </a:t>
            </a:r>
            <a:r>
              <a:rPr lang="en-AU" dirty="0" err="1"/>
              <a:t>Trainingsdaten</a:t>
            </a:r>
            <a:r>
              <a:rPr lang="en-AU" dirty="0"/>
              <a:t> für das Single </a:t>
            </a:r>
            <a:r>
              <a:rPr lang="en-AU" dirty="0" err="1"/>
              <a:t>Assiciation</a:t>
            </a:r>
            <a:r>
              <a:rPr lang="en-AU" dirty="0"/>
              <a:t> Network (SANT) </a:t>
            </a:r>
            <a:r>
              <a:rPr lang="en-AU" dirty="0" err="1"/>
              <a:t>gewählt</a:t>
            </a:r>
            <a:endParaRPr lang="en-AU" dirty="0"/>
          </a:p>
          <a:p>
            <a:pPr>
              <a:buFontTx/>
              <a:buChar char="-"/>
            </a:pPr>
            <a:endParaRPr lang="en-AU" dirty="0"/>
          </a:p>
          <a:p>
            <a:pPr>
              <a:buFontTx/>
              <a:buChar char="-"/>
            </a:pPr>
            <a:r>
              <a:rPr lang="en-AU" dirty="0"/>
              <a:t>Das </a:t>
            </a:r>
            <a:r>
              <a:rPr lang="en-AU" dirty="0" err="1"/>
              <a:t>Netzwerk</a:t>
            </a:r>
            <a:r>
              <a:rPr lang="en-AU" dirty="0"/>
              <a:t> </a:t>
            </a:r>
            <a:r>
              <a:rPr lang="en-AU" dirty="0" err="1"/>
              <a:t>erhält</a:t>
            </a:r>
            <a:r>
              <a:rPr lang="en-AU" dirty="0"/>
              <a:t> die </a:t>
            </a:r>
            <a:r>
              <a:rPr lang="en-AU" dirty="0" err="1"/>
              <a:t>im</a:t>
            </a:r>
            <a:r>
              <a:rPr lang="en-AU" dirty="0"/>
              <a:t> </a:t>
            </a:r>
            <a:r>
              <a:rPr lang="en-AU" dirty="0" err="1"/>
              <a:t>Zeitschritt</a:t>
            </a:r>
            <a:r>
              <a:rPr lang="en-AU" dirty="0"/>
              <a:t> </a:t>
            </a:r>
            <a:r>
              <a:rPr lang="en-AU" dirty="0" err="1"/>
              <a:t>existierende</a:t>
            </a:r>
            <a:r>
              <a:rPr lang="en-AU" dirty="0"/>
              <a:t> </a:t>
            </a:r>
            <a:r>
              <a:rPr lang="en-AU" dirty="0" err="1"/>
              <a:t>Trackliste</a:t>
            </a:r>
            <a:r>
              <a:rPr lang="en-AU" dirty="0"/>
              <a:t> </a:t>
            </a:r>
            <a:r>
              <a:rPr lang="en-AU" dirty="0" err="1"/>
              <a:t>sowie</a:t>
            </a:r>
            <a:r>
              <a:rPr lang="en-AU" dirty="0"/>
              <a:t> </a:t>
            </a:r>
            <a:r>
              <a:rPr lang="en-AU" dirty="0" err="1"/>
              <a:t>ein</a:t>
            </a:r>
            <a:r>
              <a:rPr lang="en-AU" dirty="0"/>
              <a:t> </a:t>
            </a:r>
            <a:r>
              <a:rPr lang="en-AU" dirty="0" err="1"/>
              <a:t>bestehendes</a:t>
            </a:r>
            <a:r>
              <a:rPr lang="en-AU" dirty="0"/>
              <a:t> Sensor Objekt (SO)</a:t>
            </a:r>
          </a:p>
          <a:p>
            <a:pPr>
              <a:buFontTx/>
              <a:buChar char="-"/>
            </a:pPr>
            <a:endParaRPr lang="en-AU" dirty="0"/>
          </a:p>
          <a:p>
            <a:pPr>
              <a:buFontTx/>
              <a:buChar char="-"/>
            </a:pPr>
            <a:r>
              <a:rPr lang="en-AU" dirty="0"/>
              <a:t>Als Output wird </a:t>
            </a:r>
            <a:r>
              <a:rPr lang="en-AU" dirty="0" err="1"/>
              <a:t>ein</a:t>
            </a:r>
            <a:r>
              <a:rPr lang="en-AU" dirty="0"/>
              <a:t> One Hot </a:t>
            </a:r>
            <a:r>
              <a:rPr lang="en-AU" dirty="0" err="1"/>
              <a:t>Vektor</a:t>
            </a:r>
            <a:r>
              <a:rPr lang="en-AU" dirty="0"/>
              <a:t> </a:t>
            </a:r>
            <a:r>
              <a:rPr lang="en-AU" dirty="0" err="1"/>
              <a:t>ausgegeben</a:t>
            </a:r>
            <a:r>
              <a:rPr lang="en-AU" dirty="0"/>
              <a:t>, </a:t>
            </a:r>
            <a:r>
              <a:rPr lang="en-AU" dirty="0" err="1"/>
              <a:t>welcher</a:t>
            </a:r>
            <a:r>
              <a:rPr lang="en-AU" dirty="0"/>
              <a:t> </a:t>
            </a:r>
            <a:r>
              <a:rPr lang="en-AU" dirty="0" err="1"/>
              <a:t>eine</a:t>
            </a:r>
            <a:r>
              <a:rPr lang="en-AU" dirty="0"/>
              <a:t> </a:t>
            </a:r>
            <a:r>
              <a:rPr lang="en-AU" dirty="0" err="1"/>
              <a:t>indexbasierte</a:t>
            </a:r>
            <a:r>
              <a:rPr lang="en-AU" dirty="0"/>
              <a:t> </a:t>
            </a:r>
            <a:r>
              <a:rPr lang="en-AU" dirty="0" err="1"/>
              <a:t>Zuordnung</a:t>
            </a:r>
            <a:r>
              <a:rPr lang="en-AU" dirty="0"/>
              <a:t> </a:t>
            </a:r>
            <a:r>
              <a:rPr lang="en-AU" dirty="0" err="1"/>
              <a:t>beschreibt</a:t>
            </a:r>
            <a:endParaRPr lang="en-AU" dirty="0"/>
          </a:p>
          <a:p>
            <a:pPr>
              <a:buFontTx/>
              <a:buChar char="-"/>
            </a:pPr>
            <a:endParaRPr lang="en-AU" dirty="0"/>
          </a:p>
          <a:p>
            <a:pPr>
              <a:buFontTx/>
              <a:buChar char="-"/>
            </a:pPr>
            <a:r>
              <a:rPr lang="en-AU" dirty="0" err="1"/>
              <a:t>Im</a:t>
            </a:r>
            <a:r>
              <a:rPr lang="en-AU" dirty="0"/>
              <a:t> </a:t>
            </a:r>
            <a:r>
              <a:rPr lang="en-AU" dirty="0" err="1"/>
              <a:t>dargestellten</a:t>
            </a:r>
            <a:r>
              <a:rPr lang="en-AU" dirty="0"/>
              <a:t> </a:t>
            </a:r>
            <a:r>
              <a:rPr lang="en-AU" dirty="0" err="1"/>
              <a:t>Beispiel</a:t>
            </a:r>
            <a:r>
              <a:rPr lang="en-AU" dirty="0"/>
              <a:t> </a:t>
            </a:r>
            <a:r>
              <a:rPr lang="en-AU" dirty="0" err="1"/>
              <a:t>ordnet</a:t>
            </a:r>
            <a:r>
              <a:rPr lang="en-AU" dirty="0"/>
              <a:t> das </a:t>
            </a:r>
            <a:r>
              <a:rPr lang="en-AU" dirty="0" err="1"/>
              <a:t>Netzwerk</a:t>
            </a:r>
            <a:r>
              <a:rPr lang="en-AU" dirty="0"/>
              <a:t> das Sensor Objekt dem Track mit an der 3ten Stelle zu (</a:t>
            </a:r>
            <a:r>
              <a:rPr lang="en-AU" dirty="0" err="1"/>
              <a:t>korrekt</a:t>
            </a:r>
            <a:r>
              <a:rPr lang="en-AU" dirty="0"/>
              <a:t>)</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06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C20D0D"/>
                </a:solidFill>
              </a:rPr>
              <a:t>Ergebnisbewertung</a:t>
            </a:r>
            <a:r>
              <a:rPr lang="de-DE" b="1" dirty="0"/>
              <a:t> der </a:t>
            </a:r>
            <a:r>
              <a:rPr lang="de-DE" b="1" dirty="0" err="1"/>
              <a:t>Netzwerkperoirmance</a:t>
            </a:r>
            <a:r>
              <a:rPr lang="de-DE" b="1" dirty="0"/>
              <a:t> kann über eine Confusionmatrix dargestellt werden</a:t>
            </a:r>
            <a:endParaRPr lang="de-DE" dirty="0"/>
          </a:p>
          <a:p>
            <a:endParaRPr lang="de-DE" dirty="0"/>
          </a:p>
          <a:p>
            <a:pPr marL="285750" indent="-285750">
              <a:buFont typeface="Arial" panose="020B0604020202020204" pitchFamily="34" charset="0"/>
              <a:buChar char="•"/>
            </a:pPr>
            <a:r>
              <a:rPr lang="de-DE" dirty="0"/>
              <a:t>Class entspricht in dieser Darstellung dem Index, folglich der </a:t>
            </a:r>
            <a:r>
              <a:rPr lang="de-DE" dirty="0">
                <a:sym typeface="Wingdings" panose="05000000000000000000" pitchFamily="2" charset="2"/>
              </a:rPr>
              <a:t>Track ID</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Die Confusionmatrix verdeutlicht, dass eine generelle Zuordnungsfähigkeit erlernt wurde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Validationsgenauigkeit 95%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Für eine genauere Analyse der Ausreiser ist die Datenverteilung zu beachten</a:t>
            </a:r>
          </a:p>
          <a:p>
            <a:pPr marL="285750" indent="-285750">
              <a:buFont typeface="Arial" panose="020B0604020202020204" pitchFamily="34" charset="0"/>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0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400" b="1" dirty="0">
                <a:solidFill>
                  <a:schemeClr val="tx1"/>
                </a:solidFill>
              </a:rPr>
              <a:t>Zusammenfassend konnte mit der Single Association Network (SANT) Entwicklung </a:t>
            </a:r>
            <a:endParaRPr lang="de-DE" b="1" dirty="0">
              <a:solidFill>
                <a:schemeClr val="tx1"/>
              </a:solidFill>
            </a:endParaRPr>
          </a:p>
          <a:p>
            <a:endParaRPr lang="de-DE" dirty="0"/>
          </a:p>
          <a:p>
            <a:pPr marL="285750" indent="-285750">
              <a:buFont typeface="Wingdings" panose="05000000000000000000" pitchFamily="2" charset="2"/>
              <a:buChar char="§"/>
            </a:pPr>
            <a:r>
              <a:rPr lang="de-DE" dirty="0"/>
              <a:t>Problem der Datenassoziation mit Hilfe eines ML-Ansatz gelöst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Zuordnungsfähigkeit 1 zu n realisiert </a:t>
            </a:r>
          </a:p>
          <a:p>
            <a:pPr marL="285750"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Ohne den Bedarf der Auswahl einer Distanzmetrik bzw. Berechnung einer Distanzmatrix (These bestätigt)</a:t>
            </a:r>
            <a:br>
              <a:rPr lang="de-DE" dirty="0"/>
            </a:br>
            <a:r>
              <a:rPr lang="de-DE" dirty="0"/>
              <a:t>SANT ersetzt somit diesen Aufwand sowie einen Zuordnungsalgorithmus wie z.B. den Hungarian Algorithmus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SANT ermöglicht keine m zu n Zuordnung</a:t>
            </a:r>
            <a:br>
              <a:rPr lang="de-DE" dirty="0"/>
            </a:br>
            <a:r>
              <a:rPr lang="de-DE" dirty="0"/>
              <a:t>Eine entsprechende Netzwerkerweiterung wurde im Rahmen dieser Arbeit entwickelt und als nächstes vorgestellt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028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Mit dem Multi Association Network (MANTa) wurde ein Netzwerk entwickelt, welches die Zuordnung </a:t>
            </a:r>
            <a:r>
              <a:rPr lang="de-DE" b="1" dirty="0"/>
              <a:t>aller</a:t>
            </a:r>
            <a:r>
              <a:rPr lang="de-DE" dirty="0"/>
              <a:t> Sensorobjekte (SO) pro Zeitschritt</a:t>
            </a:r>
            <a:br>
              <a:rPr lang="de-DE" dirty="0"/>
            </a:br>
            <a:r>
              <a:rPr lang="de-DE" dirty="0"/>
              <a:t>zu einem bestehenden Anzahl an Tracks ohne definiertes Abstandsmaß lösen kann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erfolgen alle Zuordnungen in einem Operationsschritt</a:t>
            </a:r>
          </a:p>
          <a:p>
            <a:pPr marL="0"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4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Dafür</a:t>
            </a:r>
            <a:r>
              <a:rPr lang="en-GB" dirty="0"/>
              <a:t> </a:t>
            </a:r>
            <a:r>
              <a:rPr lang="en-GB" dirty="0" err="1"/>
              <a:t>wurden</a:t>
            </a:r>
            <a:r>
              <a:rPr lang="en-GB" dirty="0"/>
              <a:t> die </a:t>
            </a:r>
            <a:r>
              <a:rPr lang="en-GB" dirty="0" err="1"/>
              <a:t>Trainingsdaten</a:t>
            </a:r>
            <a:r>
              <a:rPr lang="en-GB" dirty="0"/>
              <a:t> </a:t>
            </a:r>
            <a:r>
              <a:rPr lang="en-GB" dirty="0" err="1"/>
              <a:t>entsprechend</a:t>
            </a:r>
            <a:r>
              <a:rPr lang="en-GB" dirty="0"/>
              <a:t> </a:t>
            </a:r>
            <a:r>
              <a:rPr lang="en-GB" dirty="0" err="1"/>
              <a:t>erweitert</a:t>
            </a:r>
            <a:endParaRPr lang="en-GB" dirty="0"/>
          </a:p>
          <a:p>
            <a:pPr>
              <a:buFontTx/>
              <a:buChar char="-"/>
            </a:pPr>
            <a:endParaRPr lang="en-GB" dirty="0"/>
          </a:p>
          <a:p>
            <a:pPr>
              <a:buFontTx/>
              <a:buChar char="-"/>
            </a:pPr>
            <a:r>
              <a:rPr lang="en-GB" dirty="0"/>
              <a:t>Alle </a:t>
            </a:r>
            <a:r>
              <a:rPr lang="en-GB" dirty="0" err="1"/>
              <a:t>existierenden</a:t>
            </a:r>
            <a:r>
              <a:rPr lang="en-GB" dirty="0"/>
              <a:t> Sensor Objekte und Tracks </a:t>
            </a:r>
            <a:r>
              <a:rPr lang="en-GB" dirty="0" err="1"/>
              <a:t>dienen</a:t>
            </a:r>
            <a:r>
              <a:rPr lang="en-GB" dirty="0"/>
              <a:t> </a:t>
            </a:r>
            <a:r>
              <a:rPr lang="en-GB" dirty="0" err="1"/>
              <a:t>dem</a:t>
            </a:r>
            <a:r>
              <a:rPr lang="en-GB" dirty="0"/>
              <a:t> </a:t>
            </a:r>
            <a:r>
              <a:rPr lang="en-GB" dirty="0" err="1"/>
              <a:t>Netzwerk</a:t>
            </a:r>
            <a:r>
              <a:rPr lang="en-GB" dirty="0"/>
              <a:t> </a:t>
            </a:r>
            <a:r>
              <a:rPr lang="en-GB" dirty="0" err="1"/>
              <a:t>als</a:t>
            </a:r>
            <a:r>
              <a:rPr lang="en-GB" dirty="0"/>
              <a:t> Input</a:t>
            </a:r>
          </a:p>
          <a:p>
            <a:pPr>
              <a:buFontTx/>
              <a:buChar char="-"/>
            </a:pPr>
            <a:endParaRPr lang="en-GB" dirty="0"/>
          </a:p>
          <a:p>
            <a:pPr>
              <a:buFontTx/>
              <a:buChar char="-"/>
            </a:pPr>
            <a:r>
              <a:rPr lang="en-GB" dirty="0"/>
              <a:t>Der One Hot </a:t>
            </a:r>
            <a:r>
              <a:rPr lang="en-GB" dirty="0" err="1"/>
              <a:t>Vektor</a:t>
            </a:r>
            <a:r>
              <a:rPr lang="en-GB" dirty="0"/>
              <a:t> </a:t>
            </a:r>
            <a:r>
              <a:rPr lang="en-GB" dirty="0" err="1"/>
              <a:t>wurde</a:t>
            </a:r>
            <a:r>
              <a:rPr lang="en-GB" dirty="0"/>
              <a:t> </a:t>
            </a:r>
            <a:r>
              <a:rPr lang="en-GB" dirty="0" err="1"/>
              <a:t>entsprechend</a:t>
            </a:r>
            <a:r>
              <a:rPr lang="en-GB" dirty="0"/>
              <a:t> der </a:t>
            </a:r>
            <a:r>
              <a:rPr lang="en-GB" dirty="0" err="1"/>
              <a:t>Anzahl</a:t>
            </a:r>
            <a:r>
              <a:rPr lang="en-GB" dirty="0"/>
              <a:t> der </a:t>
            </a:r>
            <a:r>
              <a:rPr lang="en-GB" dirty="0" err="1"/>
              <a:t>möglichen</a:t>
            </a:r>
            <a:r>
              <a:rPr lang="en-GB" dirty="0"/>
              <a:t> </a:t>
            </a:r>
            <a:r>
              <a:rPr lang="en-GB" dirty="0" err="1"/>
              <a:t>Zurdnung</a:t>
            </a:r>
            <a:r>
              <a:rPr lang="en-GB" dirty="0"/>
              <a:t> pro Track </a:t>
            </a:r>
            <a:r>
              <a:rPr lang="en-GB" dirty="0" err="1"/>
              <a:t>erweitert</a:t>
            </a:r>
            <a:br>
              <a:rPr lang="en-GB" dirty="0"/>
            </a:br>
            <a:r>
              <a:rPr lang="en-GB" dirty="0"/>
              <a:t>(</a:t>
            </a:r>
            <a:r>
              <a:rPr lang="en-GB" dirty="0" err="1"/>
              <a:t>Hier</a:t>
            </a:r>
            <a:r>
              <a:rPr lang="en-GB" dirty="0"/>
              <a:t> 1x288, da 18 </a:t>
            </a:r>
            <a:r>
              <a:rPr lang="en-GB" dirty="0" err="1"/>
              <a:t>mögliche</a:t>
            </a:r>
            <a:r>
              <a:rPr lang="en-GB" dirty="0"/>
              <a:t> Klassen, bei maximal 16 Tracks für </a:t>
            </a:r>
            <a:r>
              <a:rPr lang="en-GB" dirty="0" err="1"/>
              <a:t>diesen</a:t>
            </a:r>
            <a:r>
              <a:rPr lang="en-GB" dirty="0"/>
              <a:t> Datensatz </a:t>
            </a:r>
            <a:r>
              <a:rPr lang="en-GB" dirty="0" err="1"/>
              <a:t>exisitern</a:t>
            </a:r>
            <a:r>
              <a:rPr lang="en-GB" dirty="0"/>
              <a:t>)</a:t>
            </a:r>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963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Das Single Association Network (SANT) </a:t>
            </a:r>
            <a:r>
              <a:rPr lang="en-GB" dirty="0" err="1"/>
              <a:t>wurde</a:t>
            </a:r>
            <a:r>
              <a:rPr lang="en-GB" dirty="0"/>
              <a:t> </a:t>
            </a:r>
            <a:r>
              <a:rPr lang="en-GB" dirty="0" err="1"/>
              <a:t>entsprechend</a:t>
            </a:r>
            <a:r>
              <a:rPr lang="en-GB" dirty="0"/>
              <a:t> </a:t>
            </a:r>
            <a:r>
              <a:rPr lang="en-GB" dirty="0" err="1"/>
              <a:t>erweitert</a:t>
            </a:r>
            <a:r>
              <a:rPr lang="en-GB" dirty="0"/>
              <a:t> um </a:t>
            </a:r>
            <a:r>
              <a:rPr lang="en-GB" dirty="0" err="1"/>
              <a:t>einen</a:t>
            </a:r>
            <a:r>
              <a:rPr lang="en-GB" dirty="0"/>
              <a:t> Multi </a:t>
            </a:r>
            <a:r>
              <a:rPr lang="en-GB" dirty="0" err="1"/>
              <a:t>Assoziation</a:t>
            </a:r>
            <a:r>
              <a:rPr lang="en-GB" dirty="0"/>
              <a:t> zu </a:t>
            </a:r>
            <a:r>
              <a:rPr lang="en-GB" dirty="0" err="1"/>
              <a:t>ermöglichen</a:t>
            </a:r>
            <a:endParaRPr lang="en-GB" dirty="0"/>
          </a:p>
          <a:p>
            <a:pPr>
              <a:buFontTx/>
              <a:buChar char="-"/>
            </a:pPr>
            <a:endParaRPr lang="en-GB" dirty="0"/>
          </a:p>
          <a:p>
            <a:pPr>
              <a:buFontTx/>
              <a:buChar char="-"/>
            </a:pPr>
            <a:r>
              <a:rPr lang="en-GB" dirty="0"/>
              <a:t>MANTa </a:t>
            </a:r>
            <a:r>
              <a:rPr lang="en-GB" dirty="0" err="1"/>
              <a:t>erhält</a:t>
            </a:r>
            <a:r>
              <a:rPr lang="en-GB" dirty="0"/>
              <a:t> für </a:t>
            </a:r>
            <a:r>
              <a:rPr lang="en-GB" dirty="0" err="1"/>
              <a:t>jeden</a:t>
            </a:r>
            <a:r>
              <a:rPr lang="en-GB" dirty="0"/>
              <a:t> </a:t>
            </a:r>
            <a:r>
              <a:rPr lang="en-GB" dirty="0" err="1"/>
              <a:t>möglichen</a:t>
            </a:r>
            <a:r>
              <a:rPr lang="en-GB" dirty="0"/>
              <a:t> Track </a:t>
            </a:r>
            <a:r>
              <a:rPr lang="en-GB" dirty="0" err="1"/>
              <a:t>eine</a:t>
            </a:r>
            <a:r>
              <a:rPr lang="en-GB" dirty="0"/>
              <a:t> Fully Connected – Softmax Stack</a:t>
            </a:r>
          </a:p>
          <a:p>
            <a:pPr>
              <a:buFontTx/>
              <a:buChar char="-"/>
            </a:pPr>
            <a:endParaRPr lang="en-GB" dirty="0"/>
          </a:p>
          <a:p>
            <a:pPr>
              <a:buFontTx/>
              <a:buChar char="-"/>
            </a:pPr>
            <a:r>
              <a:rPr lang="en-GB" dirty="0" err="1"/>
              <a:t>Welcher</a:t>
            </a:r>
            <a:r>
              <a:rPr lang="en-GB" dirty="0"/>
              <a:t> auf Basis der </a:t>
            </a:r>
            <a:r>
              <a:rPr lang="en-GB" dirty="0" err="1"/>
              <a:t>Softmaxfunktion</a:t>
            </a:r>
            <a:r>
              <a:rPr lang="en-GB" dirty="0"/>
              <a:t> </a:t>
            </a:r>
            <a:r>
              <a:rPr lang="en-GB" dirty="0" err="1"/>
              <a:t>eine</a:t>
            </a:r>
            <a:r>
              <a:rPr lang="en-GB" dirty="0"/>
              <a:t> </a:t>
            </a:r>
            <a:r>
              <a:rPr lang="en-GB" dirty="0" err="1"/>
              <a:t>gekoppelte</a:t>
            </a:r>
            <a:r>
              <a:rPr lang="en-GB" dirty="0"/>
              <a:t> </a:t>
            </a:r>
            <a:r>
              <a:rPr lang="en-GB" dirty="0" err="1"/>
              <a:t>Wahrscheinlichkeit</a:t>
            </a:r>
            <a:r>
              <a:rPr lang="en-GB" dirty="0"/>
              <a:t> der </a:t>
            </a:r>
            <a:r>
              <a:rPr lang="en-GB" dirty="0" err="1"/>
              <a:t>möglichen</a:t>
            </a:r>
            <a:r>
              <a:rPr lang="en-GB" dirty="0"/>
              <a:t> </a:t>
            </a:r>
            <a:r>
              <a:rPr lang="en-GB" dirty="0" err="1"/>
              <a:t>Zuordnung</a:t>
            </a:r>
            <a:r>
              <a:rPr lang="en-GB" dirty="0"/>
              <a:t> </a:t>
            </a:r>
            <a:r>
              <a:rPr lang="en-GB" dirty="0" err="1"/>
              <a:t>berechnet</a:t>
            </a:r>
            <a:endParaRPr lang="en-GB" dirty="0"/>
          </a:p>
          <a:p>
            <a:pPr>
              <a:buFontTx/>
              <a:buChar char="-"/>
            </a:pPr>
            <a:endParaRPr lang="en-GB" dirty="0"/>
          </a:p>
          <a:p>
            <a:pPr>
              <a:buFontTx/>
              <a:buChar char="-"/>
            </a:pPr>
            <a:endParaRPr lang="en-GB" dirty="0"/>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98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chemeClr val="tx1"/>
                </a:solidFill>
              </a:rPr>
              <a:t>Ergebnisbewertung zeigt die zu Beginn erwähnte Einschränkung des limitierten Datensatzes</a:t>
            </a:r>
          </a:p>
          <a:p>
            <a:endParaRPr lang="de-DE" dirty="0"/>
          </a:p>
          <a:p>
            <a:pPr marL="285750" indent="-285750">
              <a:buFont typeface="Arial" panose="020B0604020202020204" pitchFamily="34" charset="0"/>
              <a:buChar char="•"/>
            </a:pPr>
            <a:r>
              <a:rPr lang="de-DE" dirty="0"/>
              <a:t>Die MANTa Zuordnungsgenauigkeit erreicht maximal 70% auf den gesamten Datensatz</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Auch nach Optimierungsmaßnahmen konnte keine Steigerung erzielt werden, weshalb die Datenverteilung näher analysiert wurde (siehe Darstellung)</a:t>
            </a:r>
          </a:p>
          <a:p>
            <a:endParaRPr lang="de-DE" dirty="0"/>
          </a:p>
          <a:p>
            <a:endParaRPr lang="de-DE" dirty="0"/>
          </a:p>
          <a:p>
            <a:pPr marL="285750" indent="-285750">
              <a:buFont typeface="Wingdings" panose="05000000000000000000" pitchFamily="2" charset="2"/>
              <a:buChar char="§"/>
            </a:pPr>
            <a:r>
              <a:rPr lang="de-DE" dirty="0"/>
              <a:t>Auf Basis dieser Analyse wurde das Multi Association Network (MANTa) mit einem Datensatz trainiert, welcher die Zeitschritte mit ein bis sechs Tracks enthält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Dieser Verteilung der 1 bis 6 Tracks pro Zeitschritt macht ca. 81.5% des gesamten Datensatzes aus</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Somit konnte eine Zuordnungsfähigkeit von 95% erzielt und der Beweis erbracht werden, dass die </a:t>
            </a:r>
            <a:r>
              <a:rPr lang="de-DE" dirty="0" err="1"/>
              <a:t>Netzwerkarchitekur</a:t>
            </a:r>
            <a:r>
              <a:rPr lang="de-DE" dirty="0"/>
              <a:t> für eine Multi </a:t>
            </a:r>
            <a:r>
              <a:rPr lang="de-DE" dirty="0" err="1"/>
              <a:t>Assiziation</a:t>
            </a:r>
            <a:r>
              <a:rPr lang="de-DE" dirty="0"/>
              <a:t> geeignet ist</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05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kommen wir zur </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Ergebnisdarstellung der Integration bzw. Implementierung von SPENT und SANT in den bereits vorgestellten MOT Framework</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652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die Bewertung eines Multi Object Trackers existieren unterschiedliche Metriken</a:t>
            </a:r>
          </a:p>
          <a:p>
            <a:endParaRPr lang="de-DE" b="1" dirty="0"/>
          </a:p>
          <a:p>
            <a:r>
              <a:rPr lang="de-DE" b="1" dirty="0"/>
              <a:t>Dieses Gebiet stellt ein eigenen Forschungsbereich dar.</a:t>
            </a:r>
          </a:p>
          <a:p>
            <a:endParaRPr lang="de-DE" b="1" dirty="0"/>
          </a:p>
          <a:p>
            <a:r>
              <a:rPr lang="de-DE" b="1" dirty="0"/>
              <a:t>Für die Bewertung wurde die Optimal Sub-Pattern Assignment (OSPA) Metrik gewählt.</a:t>
            </a:r>
          </a:p>
          <a:p>
            <a:endParaRPr lang="de-DE" b="1" dirty="0"/>
          </a:p>
          <a:p>
            <a:r>
              <a:rPr lang="de-DE" b="1" dirty="0"/>
              <a:t>Bei Interesse können im Nachgang weitere Details geklärt werden.</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Die Genauigkeit der Verfolgung von Objekten im Vergleich zu einer Referenz bewertet</a:t>
            </a:r>
            <a:br>
              <a:rPr lang="de-DE" dirty="0"/>
            </a:br>
            <a:br>
              <a:rPr lang="de-DE" dirty="0"/>
            </a:br>
            <a:r>
              <a:rPr lang="de-DE" dirty="0"/>
              <a:t>(statistischer </a:t>
            </a:r>
            <a:r>
              <a:rPr lang="de-DE" b="1" dirty="0"/>
              <a:t>Abstand zwischen einer Menge von GTs mit m</a:t>
            </a:r>
            <a:r>
              <a:rPr lang="de-DE" dirty="0"/>
              <a:t> und einer </a:t>
            </a:r>
            <a:r>
              <a:rPr lang="de-DE" b="1" dirty="0"/>
              <a:t>Menge von Tracks n Elementen</a:t>
            </a:r>
            <a:r>
              <a:rPr lang="de-DE" dirty="0"/>
              <a:t>) </a:t>
            </a:r>
          </a:p>
          <a:p>
            <a:endParaRPr lang="de-DE" dirty="0"/>
          </a:p>
          <a:p>
            <a:pPr marL="285750" lvl="2" indent="-285750">
              <a:buFont typeface="Wingdings" panose="05000000000000000000" pitchFamily="2" charset="2"/>
              <a:buChar char="§"/>
            </a:pPr>
            <a:r>
              <a:rPr lang="de-DE" dirty="0"/>
              <a:t>Die Assoziation erfolgt mithilfe eines GNN-Algorithmus (Global Nearest Neighbor)</a:t>
            </a:r>
            <a:br>
              <a:rPr lang="de-DE" dirty="0"/>
            </a:br>
            <a:br>
              <a:rPr lang="de-DE" dirty="0"/>
            </a:br>
            <a:r>
              <a:rPr lang="de-DE" dirty="0"/>
              <a:t>	in dieser Arbeit: Hungarian Algorithmus</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Berechnung eines Distanzmaßes zwischen den vorhergesagten und den tatsächlichen Positionen</a:t>
            </a:r>
            <a:br>
              <a:rPr lang="de-DE" dirty="0"/>
            </a:br>
            <a:br>
              <a:rPr lang="de-DE" dirty="0"/>
            </a:br>
            <a:r>
              <a:rPr lang="de-DE" dirty="0"/>
              <a:t>	in dieser Arbeit: euklidisches Abstandsmaß</a:t>
            </a:r>
          </a:p>
          <a:p>
            <a:pPr marL="0" lvl="2" indent="0">
              <a:buFont typeface="Wingdings" panose="05000000000000000000" pitchFamily="2" charset="2"/>
              <a:buNone/>
            </a:pPr>
            <a:endParaRPr lang="de-DE" dirty="0"/>
          </a:p>
          <a:p>
            <a:pPr marL="0" lvl="2" indent="0">
              <a:buFont typeface="Wingdings" panose="05000000000000000000" pitchFamily="2" charset="2"/>
              <a:buNone/>
            </a:pPr>
            <a:endParaRPr lang="de-DE" dirty="0"/>
          </a:p>
          <a:p>
            <a:pPr marL="0" lvl="2" indent="0">
              <a:buFont typeface="Wingdings" panose="05000000000000000000" pitchFamily="2" charset="2"/>
              <a:buNone/>
            </a:pPr>
            <a:r>
              <a:rPr lang="de-DE" dirty="0"/>
              <a:t>Definition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Summe aus zwei Terme, (Dist) der Kardinalitätsfehler und der Lokalisierungsfehler</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Kardinalitätsfehler (Card): Der Kardinalitätsfehler gibt an, wie gut die Anzahl der geschätzten Objekte mit der tatsächlichen Anzahl der Objekte übereinstimmt. </a:t>
            </a:r>
          </a:p>
          <a:p>
            <a:pPr marL="285750" lvl="2" indent="-285750">
              <a:buFont typeface="Wingdings" panose="05000000000000000000" pitchFamily="2" charset="2"/>
              <a:buChar char="§"/>
            </a:pPr>
            <a:r>
              <a:rPr lang="de-DE" dirty="0"/>
              <a:t>Er wird durch die Differenz zwischen der Anzahl der falschpositiven und der Anzahl der falschnegativen Zuordnungen berechnet.</a:t>
            </a:r>
          </a:p>
          <a:p>
            <a:r>
              <a:rPr lang="de-DE" dirty="0"/>
              <a:t>	- positiver Wert: mehr Objekte als tatsächlich vorhanden geschätzt </a:t>
            </a:r>
          </a:p>
          <a:p>
            <a:r>
              <a:rPr lang="de-DE" dirty="0"/>
              <a:t>	- negativer Wert: weniger Objekte geschätzt</a:t>
            </a:r>
            <a:br>
              <a:rPr lang="de-DE" dirty="0"/>
            </a:br>
            <a:r>
              <a:rPr lang="de-DE" dirty="0"/>
              <a:t>	- 0 bedeutet eine perfekte Übereinstimmung.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Lokalisierungsfehler (Loc): Der Lokalisierungsfehler misst die räumliche Genauigkeit der geschätzten Objektpositionen im Vergleich zu den tatsächlichen Positionen. </a:t>
            </a:r>
          </a:p>
          <a:p>
            <a:pPr marL="285750" lvl="2" indent="-285750">
              <a:buFont typeface="Wingdings" panose="05000000000000000000" pitchFamily="2" charset="2"/>
              <a:buChar char="§"/>
            </a:pPr>
            <a:r>
              <a:rPr lang="de-DE" dirty="0"/>
              <a:t>Er wird durch die Berechnung der euklidischen Distanz zwischen den geschätzten und den tatsächlichen Positionen aller zugeordneten Objekte ermittelt. Ein kleinerer Lokalisierungsfehler deutet auf eine präzisere Schätzung der Objektpositionen hin.</a:t>
            </a:r>
          </a:p>
          <a:p>
            <a:pPr marL="285750" lvl="2" indent="-285750">
              <a:buFont typeface="Wingdings" panose="05000000000000000000" pitchFamily="2" charset="2"/>
              <a:buChar char="§"/>
            </a:pPr>
            <a:endParaRPr lang="de-DE" dirty="0"/>
          </a:p>
          <a:p>
            <a:r>
              <a:rPr lang="de-DE" b="1" dirty="0"/>
              <a:t>OSPA Parameter</a:t>
            </a:r>
          </a:p>
          <a:p>
            <a:endParaRPr lang="de-DE" dirty="0"/>
          </a:p>
          <a:p>
            <a:pPr marL="285750" lvl="2" indent="-285750">
              <a:buFont typeface="Wingdings" panose="05000000000000000000" pitchFamily="2" charset="2"/>
              <a:buChar char="§"/>
            </a:pPr>
            <a:r>
              <a:rPr lang="de-DE" dirty="0"/>
              <a:t>OSPA-Radius (c): definiert den maximalen Abstand, innerhalb dessen eine Zuordnung zwischen einer Vorhersage und einem GT als korrekt angesehen wird. Ein kleinerer Radius erfordert eine genauere Positionierung und führt zu einer strengeren Bewertung der Genauigkeit.</a:t>
            </a:r>
            <a:br>
              <a:rPr lang="de-DE" dirty="0"/>
            </a:br>
            <a:br>
              <a:rPr lang="de-DE" dirty="0"/>
            </a:br>
            <a:r>
              <a:rPr lang="de-DE" dirty="0"/>
              <a:t>in dieser Arbeit: c = 2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OSPA-Ordnung (p): beeinflusst das Gewicht des Lokalisierungsfehlers im Vergleich zum Kardinalitätsfehler. Ein niedrigerer Wert von p legt mehr Gewicht auf den Lokalisierungsfehlers. </a:t>
            </a:r>
            <a:br>
              <a:rPr lang="de-DE" dirty="0"/>
            </a:br>
            <a:br>
              <a:rPr lang="de-DE" dirty="0"/>
            </a:br>
            <a:r>
              <a:rPr lang="de-DE" dirty="0"/>
              <a:t>in dieser Arbeit: p = 1 (gängiger Wert)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endParaRPr lang="de-DE" dirty="0"/>
          </a:p>
          <a:p>
            <a:r>
              <a:rPr lang="de-DE" b="1" dirty="0"/>
              <a:t>OSPA Schwächen</a:t>
            </a:r>
          </a:p>
          <a:p>
            <a:endParaRPr lang="de-DE" dirty="0"/>
          </a:p>
          <a:p>
            <a:pPr marL="285750" indent="-285750">
              <a:buFont typeface="Wingdings" panose="05000000000000000000" pitchFamily="2" charset="2"/>
              <a:buChar char="§"/>
            </a:pPr>
            <a:r>
              <a:rPr lang="de-DE" dirty="0"/>
              <a:t>Die traditionelle OSPA-Metrik berücksichtigt nicht die zeitliche Entwicklung der Tracks, d. h. die Zuordnungen aus dem vorherigen Schritt haben keinen Einfluss auf die Metrik im aktuellen Schritt. Daher werden Effekte wie Track-Switches in der traditionellen OSPA-Metrik nicht erfasst. </a:t>
            </a:r>
          </a:p>
          <a:p>
            <a:pPr marL="0" lvl="2" indent="0">
              <a:buFont typeface="Wingdings" panose="05000000000000000000" pitchFamily="2" charset="2"/>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6635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SPENT und SANT </a:t>
            </a:r>
            <a:r>
              <a:rPr lang="en-GB" dirty="0" err="1"/>
              <a:t>konnten</a:t>
            </a:r>
            <a:r>
              <a:rPr lang="en-GB" dirty="0"/>
              <a:t> </a:t>
            </a:r>
            <a:r>
              <a:rPr lang="en-GB" dirty="0" err="1"/>
              <a:t>erfolgreich</a:t>
            </a:r>
            <a:r>
              <a:rPr lang="en-GB" dirty="0"/>
              <a:t> in den </a:t>
            </a:r>
            <a:r>
              <a:rPr lang="en-GB" dirty="0" err="1"/>
              <a:t>bestehenden</a:t>
            </a:r>
            <a:r>
              <a:rPr lang="en-GB" dirty="0"/>
              <a:t> Framework </a:t>
            </a:r>
            <a:r>
              <a:rPr lang="en-GB" dirty="0" err="1"/>
              <a:t>integriert</a:t>
            </a:r>
            <a:r>
              <a:rPr lang="en-GB" dirty="0"/>
              <a:t> werden und </a:t>
            </a:r>
            <a:r>
              <a:rPr lang="en-GB" dirty="0" err="1"/>
              <a:t>erzielen</a:t>
            </a:r>
            <a:r>
              <a:rPr lang="en-GB" dirty="0"/>
              <a:t> </a:t>
            </a:r>
            <a:r>
              <a:rPr lang="en-GB" dirty="0" err="1"/>
              <a:t>vergleichbare</a:t>
            </a:r>
            <a:r>
              <a:rPr lang="en-GB" dirty="0"/>
              <a:t> OSPA </a:t>
            </a:r>
            <a:r>
              <a:rPr lang="en-GB" dirty="0" err="1"/>
              <a:t>Ergebnisse</a:t>
            </a:r>
            <a:r>
              <a:rPr lang="en-GB" dirty="0"/>
              <a:t> </a:t>
            </a:r>
            <a:br>
              <a:rPr lang="en-GB" dirty="0"/>
            </a:br>
            <a:r>
              <a:rPr lang="en-GB" dirty="0" err="1"/>
              <a:t>wie</a:t>
            </a:r>
            <a:r>
              <a:rPr lang="en-GB" dirty="0"/>
              <a:t> </a:t>
            </a:r>
            <a:r>
              <a:rPr lang="en-GB" dirty="0" err="1"/>
              <a:t>ein</a:t>
            </a:r>
            <a:r>
              <a:rPr lang="en-GB" dirty="0"/>
              <a:t> </a:t>
            </a:r>
            <a:r>
              <a:rPr lang="en-GB" dirty="0" err="1"/>
              <a:t>implementierter</a:t>
            </a:r>
            <a:r>
              <a:rPr lang="en-GB" dirty="0"/>
              <a:t> GNN / Kalman Filter Ansatz</a:t>
            </a:r>
          </a:p>
          <a:p>
            <a:pPr>
              <a:buFontTx/>
              <a:buChar char="-"/>
            </a:pPr>
            <a:endParaRPr lang="en-GB" dirty="0"/>
          </a:p>
          <a:p>
            <a:pPr>
              <a:buFontTx/>
              <a:buChar char="-"/>
            </a:pPr>
            <a:r>
              <a:rPr lang="en-GB" dirty="0"/>
              <a:t>SPENT </a:t>
            </a:r>
            <a:r>
              <a:rPr lang="en-GB" dirty="0" err="1"/>
              <a:t>wurde</a:t>
            </a:r>
            <a:r>
              <a:rPr lang="en-GB" dirty="0"/>
              <a:t> </a:t>
            </a:r>
            <a:r>
              <a:rPr lang="en-GB" dirty="0" err="1"/>
              <a:t>entsprechend</a:t>
            </a:r>
            <a:r>
              <a:rPr lang="en-GB" dirty="0"/>
              <a:t> </a:t>
            </a:r>
            <a:r>
              <a:rPr lang="en-GB" dirty="0" err="1"/>
              <a:t>implemtiert</a:t>
            </a:r>
            <a:r>
              <a:rPr lang="en-GB" dirty="0"/>
              <a:t>, </a:t>
            </a:r>
            <a:r>
              <a:rPr lang="en-GB" dirty="0" err="1"/>
              <a:t>dass</a:t>
            </a:r>
            <a:r>
              <a:rPr lang="en-GB" dirty="0"/>
              <a:t> pro Track </a:t>
            </a:r>
            <a:r>
              <a:rPr lang="en-GB" dirty="0" err="1"/>
              <a:t>ein</a:t>
            </a:r>
            <a:r>
              <a:rPr lang="en-GB" dirty="0"/>
              <a:t> </a:t>
            </a:r>
            <a:r>
              <a:rPr lang="en-GB" dirty="0" err="1"/>
              <a:t>Hiddenstatevektor</a:t>
            </a:r>
            <a:r>
              <a:rPr lang="en-GB" dirty="0"/>
              <a:t> </a:t>
            </a:r>
            <a:r>
              <a:rPr lang="en-GB" dirty="0" err="1"/>
              <a:t>erzeugt</a:t>
            </a:r>
            <a:r>
              <a:rPr lang="en-GB" dirty="0"/>
              <a:t> wird, </a:t>
            </a:r>
            <a:r>
              <a:rPr lang="en-GB" dirty="0" err="1"/>
              <a:t>welcher</a:t>
            </a:r>
            <a:r>
              <a:rPr lang="en-GB" dirty="0"/>
              <a:t> den </a:t>
            </a:r>
            <a:r>
              <a:rPr lang="en-GB" dirty="0" err="1"/>
              <a:t>Internen</a:t>
            </a:r>
            <a:r>
              <a:rPr lang="en-GB" dirty="0"/>
              <a:t> </a:t>
            </a:r>
            <a:r>
              <a:rPr lang="en-GB" dirty="0" err="1"/>
              <a:t>Netzwerkzustand</a:t>
            </a:r>
            <a:r>
              <a:rPr lang="en-GB" dirty="0"/>
              <a:t> </a:t>
            </a:r>
            <a:r>
              <a:rPr lang="en-GB" dirty="0" err="1"/>
              <a:t>representiert</a:t>
            </a:r>
            <a:endParaRPr lang="en-GB" dirty="0"/>
          </a:p>
          <a:p>
            <a:pPr>
              <a:buFontTx/>
              <a:buChar char="-"/>
            </a:pPr>
            <a:endParaRPr lang="en-GB" dirty="0"/>
          </a:p>
          <a:p>
            <a:pPr>
              <a:buFontTx/>
              <a:buChar char="-"/>
            </a:pPr>
            <a:r>
              <a:rPr lang="en-GB" dirty="0"/>
              <a:t>SANT </a:t>
            </a:r>
            <a:r>
              <a:rPr lang="en-GB" dirty="0" err="1"/>
              <a:t>assoziert</a:t>
            </a:r>
            <a:r>
              <a:rPr lang="en-GB" dirty="0"/>
              <a:t> </a:t>
            </a:r>
            <a:r>
              <a:rPr lang="en-GB" dirty="0" err="1"/>
              <a:t>entsprechend</a:t>
            </a:r>
            <a:r>
              <a:rPr lang="en-GB" dirty="0"/>
              <a:t> </a:t>
            </a:r>
            <a:r>
              <a:rPr lang="en-GB" dirty="0" err="1"/>
              <a:t>neue</a:t>
            </a:r>
            <a:r>
              <a:rPr lang="en-GB" dirty="0"/>
              <a:t> Sensor Objekte den </a:t>
            </a:r>
            <a:r>
              <a:rPr lang="en-GB" dirty="0" err="1"/>
              <a:t>bestehenden</a:t>
            </a:r>
            <a:r>
              <a:rPr lang="en-GB" dirty="0"/>
              <a:t> Tracks zu</a:t>
            </a:r>
          </a:p>
          <a:p>
            <a:pPr>
              <a:buFontTx/>
              <a:buChar char="-"/>
            </a:pPr>
            <a:endParaRPr lang="en-GB" dirty="0"/>
          </a:p>
          <a:p>
            <a:pPr>
              <a:buFontTx/>
              <a:buChar char="-"/>
            </a:pPr>
            <a:r>
              <a:rPr lang="en-GB" dirty="0" err="1"/>
              <a:t>Wodurch</a:t>
            </a:r>
            <a:r>
              <a:rPr lang="en-GB" dirty="0"/>
              <a:t> SPENT den </a:t>
            </a:r>
            <a:r>
              <a:rPr lang="en-GB" dirty="0" err="1"/>
              <a:t>internen</a:t>
            </a:r>
            <a:r>
              <a:rPr lang="en-GB" dirty="0"/>
              <a:t> </a:t>
            </a:r>
            <a:r>
              <a:rPr lang="en-GB" dirty="0" err="1"/>
              <a:t>Netzwerkzustand</a:t>
            </a:r>
            <a:r>
              <a:rPr lang="en-GB" dirty="0"/>
              <a:t> auf Basis der </a:t>
            </a:r>
            <a:r>
              <a:rPr lang="en-GB" dirty="0" err="1"/>
              <a:t>erhaltenen</a:t>
            </a:r>
            <a:r>
              <a:rPr lang="en-GB" dirty="0"/>
              <a:t> Sensor Objekte </a:t>
            </a:r>
            <a:r>
              <a:rPr lang="en-GB" dirty="0" err="1"/>
              <a:t>aktualisiert</a:t>
            </a:r>
            <a:r>
              <a:rPr lang="en-GB" dirty="0"/>
              <a:t> (</a:t>
            </a:r>
            <a:r>
              <a:rPr lang="en-GB" dirty="0" err="1"/>
              <a:t>Kontextbezogene</a:t>
            </a:r>
            <a:r>
              <a:rPr lang="en-GB" dirty="0"/>
              <a:t> Information)</a:t>
            </a:r>
          </a:p>
          <a:p>
            <a:pPr>
              <a:buFontTx/>
              <a:buChar char="-"/>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464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Abschließend möchte ich gerne mit der 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22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a:t>Der für die </a:t>
            </a:r>
            <a:r>
              <a:rPr lang="en-GB" dirty="0" err="1"/>
              <a:t>Evaluierung</a:t>
            </a:r>
            <a:r>
              <a:rPr lang="en-GB" dirty="0"/>
              <a:t> </a:t>
            </a:r>
            <a:r>
              <a:rPr lang="en-GB" dirty="0" err="1"/>
              <a:t>entwickelte</a:t>
            </a:r>
            <a:r>
              <a:rPr lang="en-GB" dirty="0"/>
              <a:t> Framework </a:t>
            </a:r>
            <a:r>
              <a:rPr lang="en-GB" dirty="0" err="1"/>
              <a:t>ermöglicht</a:t>
            </a:r>
            <a:r>
              <a:rPr lang="en-GB" dirty="0"/>
              <a:t> den </a:t>
            </a:r>
            <a:r>
              <a:rPr lang="en-GB" dirty="0" err="1"/>
              <a:t>Vergleich</a:t>
            </a:r>
            <a:r>
              <a:rPr lang="en-GB" dirty="0"/>
              <a:t> </a:t>
            </a:r>
            <a:r>
              <a:rPr lang="en-GB" dirty="0" err="1"/>
              <a:t>zwischen</a:t>
            </a:r>
            <a:r>
              <a:rPr lang="en-GB" dirty="0"/>
              <a:t> den </a:t>
            </a:r>
            <a:r>
              <a:rPr lang="en-GB" dirty="0" err="1"/>
              <a:t>einzelnen</a:t>
            </a:r>
            <a:r>
              <a:rPr lang="en-GB" dirty="0"/>
              <a:t> </a:t>
            </a:r>
            <a:r>
              <a:rPr lang="en-GB" dirty="0" err="1"/>
              <a:t>Softwarekomponenten</a:t>
            </a:r>
            <a:endParaRPr lang="en-GB" dirty="0"/>
          </a:p>
          <a:p>
            <a:pPr>
              <a:buFontTx/>
              <a:buChar char="-"/>
            </a:pPr>
            <a:endParaRPr lang="en-GB" dirty="0"/>
          </a:p>
          <a:p>
            <a:pPr>
              <a:buFontTx/>
              <a:buChar char="-"/>
            </a:pPr>
            <a:r>
              <a:rPr lang="en-GB" dirty="0" err="1"/>
              <a:t>Entsprechend</a:t>
            </a:r>
            <a:r>
              <a:rPr lang="en-GB" dirty="0"/>
              <a:t> der </a:t>
            </a:r>
            <a:r>
              <a:rPr lang="en-GB" dirty="0" err="1"/>
              <a:t>Aufgabenstellung</a:t>
            </a:r>
            <a:r>
              <a:rPr lang="en-GB" dirty="0"/>
              <a:t> </a:t>
            </a:r>
            <a:r>
              <a:rPr lang="en-GB" dirty="0" err="1"/>
              <a:t>konnte</a:t>
            </a:r>
            <a:r>
              <a:rPr lang="en-GB" dirty="0"/>
              <a:t> </a:t>
            </a:r>
            <a:r>
              <a:rPr lang="en-GB" dirty="0" err="1"/>
              <a:t>ein</a:t>
            </a:r>
            <a:r>
              <a:rPr lang="en-GB" dirty="0"/>
              <a:t> Baysian Filter </a:t>
            </a:r>
            <a:r>
              <a:rPr lang="en-GB" dirty="0" err="1"/>
              <a:t>kompatibler</a:t>
            </a:r>
            <a:r>
              <a:rPr lang="en-GB" dirty="0"/>
              <a:t> Machine Learning (ML) Multi Object Tracker </a:t>
            </a:r>
            <a:r>
              <a:rPr lang="en-GB" dirty="0" err="1"/>
              <a:t>konzipiert</a:t>
            </a:r>
            <a:r>
              <a:rPr lang="en-GB" dirty="0"/>
              <a:t> werden </a:t>
            </a:r>
          </a:p>
          <a:p>
            <a:pPr>
              <a:buFontTx/>
              <a:buChar char="-"/>
            </a:pPr>
            <a:endParaRPr lang="en-GB" dirty="0"/>
          </a:p>
          <a:p>
            <a:pPr>
              <a:buFontTx/>
              <a:buChar char="-"/>
            </a:pPr>
            <a:r>
              <a:rPr lang="en-GB" dirty="0"/>
              <a:t>Der </a:t>
            </a:r>
            <a:r>
              <a:rPr lang="en-GB" dirty="0" err="1"/>
              <a:t>modulare</a:t>
            </a:r>
            <a:r>
              <a:rPr lang="en-GB" dirty="0"/>
              <a:t> Aufbau und die </a:t>
            </a:r>
            <a:r>
              <a:rPr lang="en-GB" dirty="0" err="1"/>
              <a:t>definierten</a:t>
            </a:r>
            <a:r>
              <a:rPr lang="en-GB" dirty="0"/>
              <a:t> </a:t>
            </a:r>
            <a:r>
              <a:rPr lang="en-GB" dirty="0" err="1"/>
              <a:t>Schnittstellen</a:t>
            </a:r>
            <a:r>
              <a:rPr lang="en-GB" dirty="0"/>
              <a:t> </a:t>
            </a:r>
            <a:r>
              <a:rPr lang="en-GB" dirty="0" err="1"/>
              <a:t>wurden</a:t>
            </a:r>
            <a:r>
              <a:rPr lang="en-GB" dirty="0"/>
              <a:t> für die </a:t>
            </a:r>
            <a:r>
              <a:rPr lang="en-GB" dirty="0" err="1"/>
              <a:t>Netzwerkentwicklung</a:t>
            </a:r>
            <a:r>
              <a:rPr lang="en-GB" dirty="0"/>
              <a:t> von SANT und SPENT </a:t>
            </a:r>
            <a:r>
              <a:rPr lang="en-GB" dirty="0" err="1"/>
              <a:t>entsprechend</a:t>
            </a:r>
            <a:r>
              <a:rPr lang="en-GB" dirty="0"/>
              <a:t> berücksichtigt</a:t>
            </a:r>
          </a:p>
          <a:p>
            <a:pPr>
              <a:buFontTx/>
              <a:buChar char="-"/>
            </a:pPr>
            <a:endParaRPr lang="en-GB" dirty="0"/>
          </a:p>
          <a:p>
            <a:pPr>
              <a:buFontTx/>
              <a:buChar char="-"/>
            </a:pPr>
            <a:r>
              <a:rPr lang="en-GB" dirty="0" err="1"/>
              <a:t>Damit</a:t>
            </a:r>
            <a:r>
              <a:rPr lang="en-GB" dirty="0"/>
              <a:t> </a:t>
            </a:r>
            <a:r>
              <a:rPr lang="en-GB" dirty="0" err="1"/>
              <a:t>konnten</a:t>
            </a:r>
            <a:r>
              <a:rPr lang="en-GB" dirty="0"/>
              <a:t> die zu </a:t>
            </a:r>
            <a:r>
              <a:rPr lang="en-GB" dirty="0" err="1"/>
              <a:t>Beginn</a:t>
            </a:r>
            <a:r>
              <a:rPr lang="en-GB" dirty="0"/>
              <a:t> </a:t>
            </a:r>
            <a:r>
              <a:rPr lang="en-GB" dirty="0" err="1"/>
              <a:t>aufgestellten</a:t>
            </a:r>
            <a:r>
              <a:rPr lang="en-GB" dirty="0"/>
              <a:t> </a:t>
            </a:r>
            <a:r>
              <a:rPr lang="en-GB" dirty="0" err="1"/>
              <a:t>Anforderungen</a:t>
            </a:r>
            <a:r>
              <a:rPr lang="en-GB" dirty="0"/>
              <a:t> </a:t>
            </a:r>
            <a:r>
              <a:rPr lang="en-GB" dirty="0" err="1"/>
              <a:t>erfüllt</a:t>
            </a:r>
            <a:r>
              <a:rPr lang="en-GB" dirty="0"/>
              <a:t> werden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0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r>
              <a:rPr lang="de-DE" dirty="0" err="1"/>
              <a:t>Vergliechen</a:t>
            </a:r>
            <a:r>
              <a:rPr lang="de-DE" dirty="0"/>
              <a:t> mit dem Kalman Filter bietet SPENT somit </a:t>
            </a:r>
          </a:p>
          <a:p>
            <a:pPr marL="228600" indent="0">
              <a:buFontTx/>
              <a:buNone/>
            </a:pPr>
            <a:endParaRPr lang="de-DE" dirty="0"/>
          </a:p>
          <a:p>
            <a:pPr marL="400050" indent="-171450">
              <a:buFontTx/>
              <a:buChar char="-"/>
            </a:pPr>
            <a:r>
              <a:rPr lang="de-DE" dirty="0"/>
              <a:t>Ein Datenbasierte Vorhersage von Objektzuständen</a:t>
            </a:r>
          </a:p>
          <a:p>
            <a:pPr marL="400050" indent="-171450">
              <a:buFontTx/>
              <a:buChar char="-"/>
            </a:pPr>
            <a:endParaRPr lang="de-DE" dirty="0"/>
          </a:p>
          <a:p>
            <a:pPr marL="400050" indent="-171450">
              <a:buFontTx/>
              <a:buChar char="-"/>
            </a:pPr>
            <a:r>
              <a:rPr lang="de-DE" dirty="0"/>
              <a:t>Dabei keine Notwendigkeit für ein Zustandsraum- bzw. Beobachtungsmodell </a:t>
            </a:r>
          </a:p>
          <a:p>
            <a:pPr marL="400050" indent="-171450">
              <a:buFontTx/>
              <a:buChar char="-"/>
            </a:pPr>
            <a:endParaRPr lang="de-DE" dirty="0"/>
          </a:p>
          <a:p>
            <a:pPr marL="400050" indent="-171450">
              <a:buFontTx/>
              <a:buChar char="-"/>
            </a:pPr>
            <a:r>
              <a:rPr lang="de-DE" dirty="0"/>
              <a:t>lineare / nicht-lineare / Abhängigkeiten höherer Ordnung</a:t>
            </a:r>
          </a:p>
          <a:p>
            <a:pPr marL="400050" indent="-171450">
              <a:buFontTx/>
              <a:buChar char="-"/>
            </a:pPr>
            <a:endParaRPr lang="de-DE" dirty="0"/>
          </a:p>
          <a:p>
            <a:pPr marL="400050" indent="-171450">
              <a:buFontTx/>
              <a:buChar char="-"/>
            </a:pPr>
            <a:r>
              <a:rPr lang="de-DE" dirty="0"/>
              <a:t>Klassische Kalman Filter stellt ein rekursives Verfahren dar, entsprechend Rechenintensiv für Emb. Systems</a:t>
            </a:r>
            <a:br>
              <a:rPr lang="de-DE" dirty="0"/>
            </a:br>
            <a:r>
              <a:rPr lang="de-DE" dirty="0"/>
              <a:t>(Korrektur der Vorhersagen erfolgt durch die Aktualisierung des internen Netzwerkzustandes)</a:t>
            </a:r>
          </a:p>
          <a:p>
            <a:pPr marL="228600" indent="0">
              <a:buFontTx/>
              <a:buNone/>
            </a:pPr>
            <a:endParaRPr lang="de-DE" dirty="0"/>
          </a:p>
          <a:p>
            <a:pPr marL="228600" indent="0">
              <a:buFontTx/>
              <a:buNone/>
            </a:pPr>
            <a:endParaRPr lang="de-DE" dirty="0"/>
          </a:p>
          <a:p>
            <a:pPr marL="228600" indent="0">
              <a:buFontTx/>
              <a:buNone/>
            </a:pPr>
            <a:r>
              <a:rPr lang="de-DE" dirty="0"/>
              <a:t>Die </a:t>
            </a:r>
            <a:r>
              <a:rPr lang="de-DE" dirty="0" err="1"/>
              <a:t>Assiziationsnetzwerke</a:t>
            </a:r>
            <a:r>
              <a:rPr lang="de-DE" dirty="0"/>
              <a:t> ermöglichen ein</a:t>
            </a:r>
          </a:p>
          <a:p>
            <a:pPr marL="228600" indent="0">
              <a:buFontTx/>
              <a:buNone/>
            </a:pPr>
            <a:endParaRPr lang="de-DE" dirty="0"/>
          </a:p>
          <a:p>
            <a:pPr marL="400050" indent="-171450">
              <a:buFontTx/>
              <a:buChar char="-"/>
            </a:pPr>
            <a:r>
              <a:rPr lang="de-DE" dirty="0"/>
              <a:t>Datenbasiertes Mapping von empfangenen SO auf bestehende Tracks</a:t>
            </a:r>
          </a:p>
          <a:p>
            <a:pPr marL="400050" indent="-171450">
              <a:buFontTx/>
              <a:buChar char="-"/>
            </a:pPr>
            <a:endParaRPr lang="de-DE" dirty="0"/>
          </a:p>
          <a:p>
            <a:pPr marL="400050" indent="-171450">
              <a:buFontTx/>
              <a:buChar char="-"/>
            </a:pPr>
            <a:r>
              <a:rPr lang="de-DE" dirty="0"/>
              <a:t>Ohne die Notwendigkeit, eine Distanzmetrik auszuwählen oder eine Distanzmatrix zu berechnen</a:t>
            </a:r>
          </a:p>
          <a:p>
            <a:pPr marL="400050" indent="-171450">
              <a:buFontTx/>
              <a:buChar char="-"/>
            </a:pPr>
            <a:endParaRPr lang="de-DE" dirty="0"/>
          </a:p>
          <a:p>
            <a:pPr marL="400050" indent="-171450">
              <a:buFontTx/>
              <a:buChar char="-"/>
            </a:pPr>
            <a:r>
              <a:rPr lang="de-DE" dirty="0"/>
              <a:t>MANTa ermöglicht die Zuordnung von n Sensorobjekten zu m Tracks in einem Operationsschritt </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92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68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85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0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36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922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23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14291" indent="0">
              <a:buNone/>
            </a:pPr>
            <a:r>
              <a:rPr lang="de-DE" sz="1200" dirty="0"/>
              <a:t>Allgemeinen Einführung</a:t>
            </a:r>
            <a:endParaRPr lang="en-US" sz="1200" dirty="0"/>
          </a:p>
          <a:p>
            <a:pPr marL="114291" indent="0">
              <a:buNone/>
            </a:pPr>
            <a:endParaRPr lang="de-DE" sz="1200" dirty="0"/>
          </a:p>
          <a:p>
            <a:pPr marL="114291" indent="0">
              <a:buNone/>
            </a:pPr>
            <a:r>
              <a:rPr lang="de-DE" sz="1200" dirty="0"/>
              <a:t>Vorgehensweise</a:t>
            </a:r>
          </a:p>
          <a:p>
            <a:pPr marL="114291" indent="0">
              <a:buNone/>
            </a:pPr>
            <a:endParaRPr lang="de-DE" sz="1200" dirty="0"/>
          </a:p>
          <a:p>
            <a:pPr marL="114291" indent="0">
              <a:buNone/>
            </a:pPr>
            <a:r>
              <a:rPr lang="de-DE" sz="1200" dirty="0"/>
              <a:t>Ergebnisse der Netzwerkentwicklung</a:t>
            </a:r>
          </a:p>
          <a:p>
            <a:pPr marL="114291" indent="0">
              <a:buNone/>
            </a:pPr>
            <a:endParaRPr lang="de-DE" sz="1200" dirty="0"/>
          </a:p>
          <a:p>
            <a:pPr marL="114291" indent="0">
              <a:buNone/>
            </a:pPr>
            <a:r>
              <a:rPr lang="de-DE" sz="1200" dirty="0"/>
              <a:t>Evaluierung in einem MOT Framework</a:t>
            </a:r>
          </a:p>
          <a:p>
            <a:pPr marL="114291" indent="0">
              <a:buNone/>
            </a:pPr>
            <a:endParaRPr lang="de-DE" sz="1200" dirty="0"/>
          </a:p>
          <a:p>
            <a:pPr marL="114291" indent="0">
              <a:buNone/>
            </a:pPr>
            <a:r>
              <a:rPr lang="de-DE" sz="1200" dirty="0"/>
              <a:t>Zusammenfassung &amp; Ausblick</a:t>
            </a:r>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8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334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3308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9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490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1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473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AU" dirty="0"/>
              <a:t>Die </a:t>
            </a:r>
            <a:r>
              <a:rPr lang="en-AU" dirty="0" err="1"/>
              <a:t>Entwicklungsarbeit</a:t>
            </a:r>
            <a:r>
              <a:rPr lang="en-AU" dirty="0"/>
              <a:t> </a:t>
            </a:r>
            <a:r>
              <a:rPr lang="en-AU" dirty="0" err="1"/>
              <a:t>welche</a:t>
            </a:r>
            <a:r>
              <a:rPr lang="en-AU" dirty="0"/>
              <a:t> </a:t>
            </a:r>
            <a:r>
              <a:rPr lang="en-AU" dirty="0" err="1"/>
              <a:t>innerhalb</a:t>
            </a:r>
            <a:r>
              <a:rPr lang="en-AU" dirty="0"/>
              <a:t> </a:t>
            </a:r>
            <a:r>
              <a:rPr lang="en-AU" dirty="0" err="1"/>
              <a:t>dieser</a:t>
            </a:r>
            <a:r>
              <a:rPr lang="en-AU" dirty="0"/>
              <a:t> </a:t>
            </a:r>
            <a:r>
              <a:rPr lang="en-AU" dirty="0" err="1"/>
              <a:t>Machbarkeitsstudie</a:t>
            </a:r>
            <a:r>
              <a:rPr lang="en-AU" dirty="0"/>
              <a:t> </a:t>
            </a:r>
            <a:r>
              <a:rPr lang="en-AU" dirty="0" err="1"/>
              <a:t>geleistet</a:t>
            </a:r>
            <a:r>
              <a:rPr lang="en-AU" dirty="0"/>
              <a:t> </a:t>
            </a:r>
            <a:r>
              <a:rPr lang="en-AU" dirty="0" err="1"/>
              <a:t>wurde</a:t>
            </a:r>
            <a:r>
              <a:rPr lang="en-AU" dirty="0"/>
              <a:t> </a:t>
            </a:r>
            <a:r>
              <a:rPr lang="en-AU" dirty="0" err="1"/>
              <a:t>zeigt</a:t>
            </a:r>
            <a:r>
              <a:rPr lang="en-AU" dirty="0"/>
              <a:t> das </a:t>
            </a:r>
            <a:r>
              <a:rPr lang="en-AU" dirty="0" err="1"/>
              <a:t>Potenzial</a:t>
            </a:r>
            <a:r>
              <a:rPr lang="en-AU" dirty="0"/>
              <a:t> der </a:t>
            </a:r>
            <a:r>
              <a:rPr lang="en-AU" dirty="0" err="1"/>
              <a:t>datengetriebenen</a:t>
            </a:r>
            <a:r>
              <a:rPr lang="en-AU" dirty="0"/>
              <a:t> </a:t>
            </a:r>
            <a:r>
              <a:rPr lang="en-AU" dirty="0" err="1"/>
              <a:t>Softwarentwicklung</a:t>
            </a:r>
            <a:endParaRPr lang="en-AU" dirty="0"/>
          </a:p>
          <a:p>
            <a:endParaRPr lang="en-AU" dirty="0"/>
          </a:p>
          <a:p>
            <a:r>
              <a:rPr lang="en-AU" dirty="0"/>
              <a:t>Die </a:t>
            </a:r>
            <a:r>
              <a:rPr lang="en-AU" dirty="0" err="1"/>
              <a:t>weiteren</a:t>
            </a:r>
            <a:r>
              <a:rPr lang="en-AU" dirty="0"/>
              <a:t> </a:t>
            </a:r>
            <a:r>
              <a:rPr lang="en-AU" dirty="0" err="1"/>
              <a:t>Schritte</a:t>
            </a:r>
            <a:r>
              <a:rPr lang="en-AU" dirty="0"/>
              <a:t> der </a:t>
            </a:r>
            <a:r>
              <a:rPr lang="en-AU" dirty="0" err="1"/>
              <a:t>Entwicklung</a:t>
            </a:r>
            <a:r>
              <a:rPr lang="en-AU" dirty="0"/>
              <a:t> </a:t>
            </a:r>
            <a:r>
              <a:rPr lang="en-AU" dirty="0" err="1"/>
              <a:t>konnten</a:t>
            </a:r>
            <a:r>
              <a:rPr lang="en-AU" dirty="0"/>
              <a:t> </a:t>
            </a:r>
            <a:r>
              <a:rPr lang="en-AU" dirty="0" err="1"/>
              <a:t>definiert</a:t>
            </a:r>
            <a:r>
              <a:rPr lang="en-AU" dirty="0"/>
              <a:t> und </a:t>
            </a:r>
            <a:r>
              <a:rPr lang="en-AU" dirty="0" err="1"/>
              <a:t>viele</a:t>
            </a:r>
            <a:r>
              <a:rPr lang="en-AU" dirty="0"/>
              <a:t> </a:t>
            </a:r>
            <a:r>
              <a:rPr lang="en-AU" dirty="0" err="1"/>
              <a:t>gute</a:t>
            </a:r>
            <a:r>
              <a:rPr lang="en-AU" dirty="0"/>
              <a:t> Ideen für </a:t>
            </a:r>
            <a:r>
              <a:rPr lang="en-AU" dirty="0" err="1"/>
              <a:t>Weiterentwicklungen</a:t>
            </a:r>
            <a:r>
              <a:rPr lang="en-AU" dirty="0"/>
              <a:t> </a:t>
            </a:r>
            <a:r>
              <a:rPr lang="en-AU" dirty="0" err="1"/>
              <a:t>aufgestellt</a:t>
            </a:r>
            <a:r>
              <a:rPr lang="en-AU" dirty="0"/>
              <a:t> werden.</a:t>
            </a:r>
          </a:p>
          <a:p>
            <a:endParaRPr lang="en-AU" dirty="0"/>
          </a:p>
          <a:p>
            <a:r>
              <a:rPr lang="en-AU" dirty="0"/>
              <a:t>Daher </a:t>
            </a:r>
            <a:r>
              <a:rPr lang="en-AU" dirty="0" err="1"/>
              <a:t>lässt</a:t>
            </a:r>
            <a:r>
              <a:rPr lang="en-AU" dirty="0"/>
              <a:t> </a:t>
            </a:r>
            <a:r>
              <a:rPr lang="en-AU" dirty="0" err="1"/>
              <a:t>sich</a:t>
            </a:r>
            <a:r>
              <a:rPr lang="en-AU" dirty="0"/>
              <a:t> </a:t>
            </a:r>
            <a:r>
              <a:rPr lang="en-AU" dirty="0" err="1"/>
              <a:t>abschließend</a:t>
            </a:r>
            <a:r>
              <a:rPr lang="en-AU" dirty="0"/>
              <a:t> </a:t>
            </a:r>
            <a:r>
              <a:rPr lang="en-AU" dirty="0" err="1"/>
              <a:t>sagen</a:t>
            </a:r>
            <a:r>
              <a:rPr lang="en-AU" dirty="0"/>
              <a:t>: Still at work – das Thema wird </a:t>
            </a:r>
            <a:r>
              <a:rPr lang="en-AU" dirty="0" err="1"/>
              <a:t>weiter</a:t>
            </a:r>
            <a:r>
              <a:rPr lang="en-AU" dirty="0"/>
              <a:t> </a:t>
            </a:r>
            <a:r>
              <a:rPr lang="en-AU" dirty="0" err="1"/>
              <a:t>behandelt</a:t>
            </a:r>
            <a:r>
              <a:rPr lang="en-AU" dirty="0"/>
              <a:t> um die </a:t>
            </a:r>
            <a:r>
              <a:rPr lang="en-AU" dirty="0" err="1"/>
              <a:t>Leistungsfähigkeit</a:t>
            </a:r>
            <a:r>
              <a:rPr lang="en-AU" dirty="0"/>
              <a:t> mit dem </a:t>
            </a:r>
            <a:r>
              <a:rPr lang="en-AU" dirty="0" err="1"/>
              <a:t>aktuellen</a:t>
            </a:r>
            <a:r>
              <a:rPr lang="en-AU" dirty="0"/>
              <a:t> </a:t>
            </a:r>
            <a:r>
              <a:rPr lang="en-AU" dirty="0" err="1"/>
              <a:t>Sensorsetup</a:t>
            </a:r>
            <a:r>
              <a:rPr lang="en-AU" dirty="0"/>
              <a:t> </a:t>
            </a:r>
            <a:r>
              <a:rPr lang="en-AU" dirty="0" err="1"/>
              <a:t>prüfen</a:t>
            </a:r>
            <a:r>
              <a:rPr lang="en-AU" dirty="0"/>
              <a:t> zu </a:t>
            </a:r>
            <a:r>
              <a:rPr lang="en-AU" dirty="0" err="1"/>
              <a:t>können</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8975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0">
              <a:buFont typeface="Wingdings" panose="05000000000000000000" pitchFamily="2" charset="2"/>
              <a:buNone/>
            </a:pPr>
            <a:r>
              <a:rPr lang="de-DE" b="1" dirty="0"/>
              <a:t>Betrachten wir die SPENT Einzelperformance (ein Single Object Tracking)</a:t>
            </a:r>
          </a:p>
          <a:p>
            <a:pPr>
              <a:buFont typeface="Wingdings" panose="05000000000000000000" pitchFamily="2" charset="2"/>
              <a:buChar char="§"/>
            </a:pPr>
            <a:endParaRPr lang="de-DE" dirty="0"/>
          </a:p>
          <a:p>
            <a:pPr>
              <a:buFont typeface="Wingdings" panose="05000000000000000000" pitchFamily="2" charset="2"/>
              <a:buChar char="§"/>
            </a:pPr>
            <a:r>
              <a:rPr lang="de-DE" dirty="0"/>
              <a:t>Standardabweichung Gesamtdatensatz, X Koordinate: 16,15 m</a:t>
            </a:r>
          </a:p>
          <a:p>
            <a:pPr>
              <a:buFont typeface="Wingdings" panose="05000000000000000000" pitchFamily="2" charset="2"/>
              <a:buChar char="§"/>
            </a:pPr>
            <a:endParaRPr lang="de-DE" dirty="0"/>
          </a:p>
          <a:p>
            <a:pPr>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25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
            </a:pPr>
            <a:r>
              <a:rPr lang="de-DE" dirty="0"/>
              <a:t>GT Daten für eine Assoziation</a:t>
            </a:r>
          </a:p>
          <a:p>
            <a:pPr marL="285750" indent="-285750">
              <a:buFont typeface="Wingdings" panose="05000000000000000000" pitchFamily="2" charset="2"/>
              <a:buChar char="§"/>
            </a:pPr>
            <a:endParaRPr lang="de-DE" b="1" dirty="0"/>
          </a:p>
          <a:p>
            <a:pPr marL="285750" indent="-285750">
              <a:buFont typeface="Wingdings" panose="05000000000000000000" pitchFamily="2" charset="2"/>
              <a:buChar char="§"/>
            </a:pPr>
            <a:r>
              <a:rPr lang="de-DE" dirty="0"/>
              <a:t>SO pro Zeitschritt pro Track künstlich erzeugt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Untersuchungen mit 1 - 7.5% Rauschintensität </a:t>
            </a:r>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975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Assoziationsverfahren GNN</a:t>
            </a:r>
          </a:p>
          <a:p>
            <a:pPr>
              <a:buFontTx/>
              <a:buChar char="-"/>
            </a:pPr>
            <a:r>
              <a:rPr lang="de-DE" dirty="0"/>
              <a:t>Vorhersagemodelle </a:t>
            </a:r>
            <a:r>
              <a:rPr lang="de-DE" dirty="0" err="1"/>
              <a:t>varieren</a:t>
            </a:r>
            <a:endParaRPr lang="de-DE" dirty="0"/>
          </a:p>
          <a:p>
            <a:pPr>
              <a:buFontTx/>
              <a:buChar char="-"/>
            </a:pPr>
            <a:endParaRPr lang="de-DE" dirty="0"/>
          </a:p>
          <a:p>
            <a:pPr>
              <a:buFontTx/>
              <a:buChar char="-"/>
            </a:pPr>
            <a:r>
              <a:rPr lang="de-DE" dirty="0"/>
              <a:t>Geringe Datenlage, Verteilung der Trainingsdaten wurden entsprechend nicht hochgedreht (80%) beibehalten</a:t>
            </a:r>
          </a:p>
          <a:p>
            <a:pPr>
              <a:buFontTx/>
              <a:buChar char="-"/>
            </a:pPr>
            <a:r>
              <a:rPr lang="de-DE" dirty="0"/>
              <a:t>Modell zeigt kein </a:t>
            </a:r>
            <a:r>
              <a:rPr lang="de-DE" dirty="0" err="1"/>
              <a:t>Overfitting</a:t>
            </a:r>
            <a:r>
              <a:rPr lang="de-DE" dirty="0"/>
              <a:t> / Ergebnisse daher absolut vergleichbar</a:t>
            </a:r>
          </a:p>
          <a:p>
            <a:pPr>
              <a:buFontTx/>
              <a:buChar cha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HINWEIS:</a:t>
            </a:r>
          </a:p>
          <a:p>
            <a:pPr>
              <a:buFontTx/>
              <a:buChar char="-"/>
            </a:pPr>
            <a:r>
              <a:rPr lang="de-DE" dirty="0"/>
              <a:t>Über ein </a:t>
            </a:r>
            <a:r>
              <a:rPr lang="de-DE" dirty="0" err="1"/>
              <a:t>Overfitting</a:t>
            </a:r>
            <a:r>
              <a:rPr lang="de-DE" dirty="0"/>
              <a:t> könnte SPENT auf den Dateninput entsprechend trainiert werden und jedes Vorhersagemodell / Verfahren </a:t>
            </a:r>
            <a:r>
              <a:rPr lang="de-DE" dirty="0" err="1"/>
              <a:t>outperformen</a:t>
            </a:r>
            <a:endParaRPr lang="de-DE" dirty="0"/>
          </a:p>
          <a:p>
            <a:pPr>
              <a:buFontTx/>
              <a:buChar char="-"/>
            </a:pPr>
            <a:r>
              <a:rPr lang="de-DE" dirty="0"/>
              <a:t>Anpassungen der </a:t>
            </a:r>
            <a:r>
              <a:rPr lang="de-DE" dirty="0" err="1"/>
              <a:t>Prameter</a:t>
            </a:r>
            <a:r>
              <a:rPr lang="de-DE" dirty="0"/>
              <a:t> bzw. Metrik für sowohl bei KALMAN als auch bei SPENT zu Änderungen der </a:t>
            </a:r>
            <a:r>
              <a:rPr lang="de-DE" dirty="0" err="1"/>
              <a:t>Eregbnisse</a:t>
            </a:r>
            <a:endParaRPr lang="de-DE" dirty="0"/>
          </a:p>
          <a:p>
            <a:pPr>
              <a:buFontTx/>
              <a:buChar char="-"/>
            </a:pPr>
            <a:endParaRPr lang="de-DE" dirty="0"/>
          </a:p>
          <a:p>
            <a:pPr>
              <a:buFontTx/>
              <a:buChar char="-"/>
            </a:pPr>
            <a:endParaRPr lang="de-DE" dirty="0"/>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68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de-DE" dirty="0"/>
              <a:t>Ergebnisse der Netzwerkentwicklungen</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Modularer Ansatz verfolgt</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de-DE" dirty="0"/>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de-DE" dirty="0"/>
              <a:t>Mit </a:t>
            </a:r>
            <a:r>
              <a:rPr lang="de-DE"/>
              <a:t>dem Ziel: Teilaufgaben </a:t>
            </a:r>
            <a:r>
              <a:rPr lang="de-DE" dirty="0"/>
              <a:t>des Trackers nach dem divide and conquer Prinzip zu lösen</a:t>
            </a:r>
          </a:p>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588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037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64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AU" dirty="0" err="1"/>
              <a:t>Beginnend</a:t>
            </a:r>
            <a:r>
              <a:rPr lang="en-AU" dirty="0"/>
              <a:t> mit der </a:t>
            </a:r>
            <a:r>
              <a:rPr lang="en-AU" dirty="0" err="1"/>
              <a:t>Entwicklung</a:t>
            </a:r>
            <a:r>
              <a:rPr lang="en-AU" dirty="0"/>
              <a:t> </a:t>
            </a:r>
            <a:r>
              <a:rPr lang="en-AU" dirty="0" err="1"/>
              <a:t>eines</a:t>
            </a:r>
            <a:r>
              <a:rPr lang="en-AU" dirty="0"/>
              <a:t> </a:t>
            </a:r>
            <a:r>
              <a:rPr lang="en-AU" dirty="0" err="1"/>
              <a:t>Singel</a:t>
            </a:r>
            <a:r>
              <a:rPr lang="en-AU" dirty="0"/>
              <a:t> Prediction Network (SPENT)</a:t>
            </a:r>
          </a:p>
          <a:p>
            <a:pPr>
              <a:buFontTx/>
              <a:buChar char="-"/>
            </a:pPr>
            <a:endParaRPr lang="en-AU" dirty="0"/>
          </a:p>
          <a:p>
            <a:pPr>
              <a:buFontTx/>
              <a:buChar char="-"/>
            </a:pPr>
            <a:r>
              <a:rPr lang="en-AU" dirty="0"/>
              <a:t>Welches die Aufgabe der </a:t>
            </a:r>
            <a:r>
              <a:rPr lang="en-AU" dirty="0" err="1"/>
              <a:t>Zustandsvorhersage</a:t>
            </a:r>
            <a:r>
              <a:rPr lang="en-AU" dirty="0"/>
              <a:t> </a:t>
            </a:r>
            <a:r>
              <a:rPr lang="en-AU" dirty="0" err="1"/>
              <a:t>löst</a:t>
            </a:r>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88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US" b="1" dirty="0">
                <a:solidFill>
                  <a:srgbClr val="C00000"/>
                </a:solidFill>
              </a:rPr>
              <a:t>Die Netzwerkentwicklung</a:t>
            </a:r>
            <a:r>
              <a:rPr lang="de-DE" b="1" dirty="0"/>
              <a:t> wurde an gängige Open-Loop bzw. echtzeitfähige Vorhersagemodelle angelehnt</a:t>
            </a:r>
          </a:p>
          <a:p>
            <a:pPr>
              <a:buFontTx/>
              <a:buChar char="-"/>
            </a:pPr>
            <a:endParaRPr lang="de-DE" b="1" dirty="0"/>
          </a:p>
          <a:p>
            <a:pPr>
              <a:buFontTx/>
              <a:buChar char="-"/>
            </a:pPr>
            <a:r>
              <a:rPr lang="de-DE" b="1" dirty="0"/>
              <a:t>Auf Grund der Anforderung „kontextbasierte Informationen“ zu nutzen</a:t>
            </a:r>
          </a:p>
          <a:p>
            <a:pPr>
              <a:buFontTx/>
              <a:buChar char="-"/>
            </a:pPr>
            <a:endParaRPr lang="de-DE" b="1" dirty="0"/>
          </a:p>
          <a:p>
            <a:pPr>
              <a:buFontTx/>
              <a:buChar char="-"/>
            </a:pPr>
            <a:r>
              <a:rPr lang="de-DE" b="1" dirty="0"/>
              <a:t>wurden rekurrenten Netzwerkschichten (wie </a:t>
            </a:r>
            <a:r>
              <a:rPr lang="de-DE" b="1" dirty="0" err="1"/>
              <a:t>Recurent</a:t>
            </a:r>
            <a:r>
              <a:rPr lang="de-DE" b="1" dirty="0"/>
              <a:t> </a:t>
            </a:r>
            <a:r>
              <a:rPr lang="de-DE" b="1" dirty="0" err="1"/>
              <a:t>Nural</a:t>
            </a:r>
            <a:r>
              <a:rPr lang="de-DE" b="1" dirty="0"/>
              <a:t> Networks (RNN), Gated </a:t>
            </a:r>
            <a:r>
              <a:rPr lang="de-DE" b="1" dirty="0" err="1"/>
              <a:t>Recurent</a:t>
            </a:r>
            <a:r>
              <a:rPr lang="de-DE" b="1" dirty="0"/>
              <a:t> Units (GRU), Long Short Term Memory (LSTM), BILSTM)</a:t>
            </a:r>
          </a:p>
          <a:p>
            <a:endParaRPr lang="de-DE" dirty="0"/>
          </a:p>
          <a:p>
            <a:endParaRPr lang="de-DE" dirty="0"/>
          </a:p>
          <a:p>
            <a:pPr marL="285750" indent="-285750">
              <a:buFont typeface="Wingdings" panose="05000000000000000000" pitchFamily="2" charset="2"/>
              <a:buChar char="§"/>
            </a:pPr>
            <a:r>
              <a:rPr lang="de-DE" dirty="0"/>
              <a:t>Das entwickelte Netzwerk konnte für die Prädiktion eines State-Vektors trainiert werden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Werte für einen zukünftigen Zeitschritt (k+1) werden anhand bisher erhaltenen Daten vorhergesagt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Dabei wurde das Netzwerk auf den Umgang mit realistischen Sensorabweichungen trainiert (Generalisierung durch verrauschte Daten)</a:t>
            </a:r>
          </a:p>
          <a:p>
            <a:pPr marL="285750" indent="-285750">
              <a:buFont typeface="Wingdings" panose="05000000000000000000" pitchFamily="2" charset="2"/>
              <a:buChar char="§"/>
            </a:pPr>
            <a:endParaRPr lang="de-DE" dirty="0"/>
          </a:p>
          <a:p>
            <a:pPr marL="0" indent="0">
              <a:buFont typeface="Wingdings" panose="05000000000000000000" pitchFamily="2" charset="2"/>
              <a:buNone/>
            </a:pPr>
            <a:r>
              <a:rPr lang="de-DE" dirty="0"/>
              <a:t>---</a:t>
            </a:r>
          </a:p>
          <a:p>
            <a:pPr marL="285750" indent="-285750">
              <a:buFont typeface="Wingdings" panose="05000000000000000000" pitchFamily="2" charset="2"/>
              <a:buChar char="§"/>
            </a:pPr>
            <a:r>
              <a:rPr lang="en-AU" b="1" dirty="0">
                <a:solidFill>
                  <a:schemeClr val="tx1"/>
                </a:solidFill>
              </a:rPr>
              <a:t>SPENT </a:t>
            </a:r>
            <a:r>
              <a:rPr lang="en-AU" b="1" dirty="0" err="1">
                <a:solidFill>
                  <a:schemeClr val="tx1"/>
                </a:solidFill>
              </a:rPr>
              <a:t>erzielt</a:t>
            </a:r>
            <a:r>
              <a:rPr lang="en-AU" b="1" dirty="0">
                <a:solidFill>
                  <a:schemeClr val="tx1"/>
                </a:solidFill>
              </a:rPr>
              <a:t> </a:t>
            </a:r>
            <a:r>
              <a:rPr lang="en-AU" b="1" dirty="0" err="1">
                <a:solidFill>
                  <a:schemeClr val="tx1"/>
                </a:solidFill>
              </a:rPr>
              <a:t>einen</a:t>
            </a:r>
            <a:r>
              <a:rPr lang="en-AU" b="1" dirty="0">
                <a:solidFill>
                  <a:schemeClr val="tx1"/>
                </a:solidFill>
              </a:rPr>
              <a:t> Root Mean Squared Error (RMSE) von 0.025, </a:t>
            </a:r>
            <a:r>
              <a:rPr lang="en-AU" b="1" dirty="0" err="1">
                <a:solidFill>
                  <a:schemeClr val="tx1"/>
                </a:solidFill>
              </a:rPr>
              <a:t>welcher</a:t>
            </a:r>
            <a:r>
              <a:rPr lang="en-AU" b="1" dirty="0">
                <a:solidFill>
                  <a:schemeClr val="tx1"/>
                </a:solidFill>
              </a:rPr>
              <a:t> die </a:t>
            </a:r>
            <a:r>
              <a:rPr lang="en-AU" b="1" dirty="0" err="1">
                <a:solidFill>
                  <a:schemeClr val="tx1"/>
                </a:solidFill>
              </a:rPr>
              <a:t>normeirte</a:t>
            </a:r>
            <a:r>
              <a:rPr lang="en-AU" b="1" dirty="0">
                <a:solidFill>
                  <a:schemeClr val="tx1"/>
                </a:solidFill>
              </a:rPr>
              <a:t> </a:t>
            </a:r>
            <a:r>
              <a:rPr lang="en-AU" b="1" dirty="0" err="1">
                <a:solidFill>
                  <a:schemeClr val="tx1"/>
                </a:solidFill>
              </a:rPr>
              <a:t>Abweichung</a:t>
            </a:r>
            <a:r>
              <a:rPr lang="en-AU" b="1" dirty="0">
                <a:solidFill>
                  <a:schemeClr val="tx1"/>
                </a:solidFill>
              </a:rPr>
              <a:t> von Soll und </a:t>
            </a:r>
            <a:r>
              <a:rPr lang="en-AU" b="1" dirty="0" err="1">
                <a:solidFill>
                  <a:schemeClr val="tx1"/>
                </a:solidFill>
              </a:rPr>
              <a:t>Vorhersagewert</a:t>
            </a:r>
            <a:r>
              <a:rPr lang="en-AU" b="1" dirty="0">
                <a:solidFill>
                  <a:schemeClr val="tx1"/>
                </a:solidFill>
              </a:rPr>
              <a:t> </a:t>
            </a:r>
            <a:r>
              <a:rPr lang="en-AU" b="1" dirty="0" err="1">
                <a:solidFill>
                  <a:schemeClr val="tx1"/>
                </a:solidFill>
              </a:rPr>
              <a:t>beschreibt</a:t>
            </a:r>
            <a:endParaRPr lang="en-AU" b="1" dirty="0">
              <a:solidFill>
                <a:schemeClr val="tx1"/>
              </a:solidFill>
            </a:endParaRPr>
          </a:p>
          <a:p>
            <a:pPr marL="285750" indent="-285750">
              <a:buFont typeface="Wingdings" panose="05000000000000000000" pitchFamily="2" charset="2"/>
              <a:buChar char="§"/>
            </a:pPr>
            <a:endParaRPr lang="en-AU" b="1" dirty="0">
              <a:solidFill>
                <a:schemeClr val="tx1"/>
              </a:solidFill>
            </a:endParaRPr>
          </a:p>
          <a:p>
            <a:pPr marL="285750" indent="-285750">
              <a:buFont typeface="Wingdings" panose="05000000000000000000" pitchFamily="2" charset="2"/>
              <a:buChar char="§"/>
            </a:pPr>
            <a:r>
              <a:rPr lang="de-DE" dirty="0"/>
              <a:t>Bezogen auf die Vorhersage der Y Koordinate eines Objektes ergibt sich somit folgende durchschnittliche Abweichung SPENT 0.2m</a:t>
            </a:r>
            <a:endParaRPr lang="de-DE" b="1" dirty="0"/>
          </a:p>
          <a:p>
            <a:pPr marL="285750" indent="-285750">
              <a:buFont typeface="Wingdings" panose="05000000000000000000" pitchFamily="2" charset="2"/>
              <a:buChar char="§"/>
            </a:pPr>
            <a:endParaRPr lang="de-DE" dirty="0"/>
          </a:p>
          <a:p>
            <a:pPr marL="228600" indent="0">
              <a:buFontTx/>
              <a:buNone/>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65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de-DE" dirty="0"/>
              <a:t>Hier ein Beispiel für die Verfolgung eines einzelnen Sensor Objekts</a:t>
            </a:r>
          </a:p>
          <a:p>
            <a:pPr>
              <a:buFontTx/>
              <a:buChar char="-"/>
            </a:pPr>
            <a:endParaRPr lang="de-DE" dirty="0"/>
          </a:p>
          <a:p>
            <a:pPr>
              <a:buFontTx/>
              <a:buChar char="-"/>
            </a:pPr>
            <a:r>
              <a:rPr lang="de-DE" dirty="0"/>
              <a:t>Das obere Diagramm zeigt den </a:t>
            </a:r>
            <a:r>
              <a:rPr lang="de-DE" dirty="0" err="1"/>
              <a:t>longitunalen</a:t>
            </a:r>
            <a:r>
              <a:rPr lang="de-DE" dirty="0"/>
              <a:t> Abstand relativ zum Egofahrzeug</a:t>
            </a:r>
          </a:p>
          <a:p>
            <a:pPr>
              <a:buFontTx/>
              <a:buChar char="-"/>
            </a:pPr>
            <a:endParaRPr lang="de-DE" dirty="0"/>
          </a:p>
          <a:p>
            <a:pPr>
              <a:buFontTx/>
              <a:buChar char="-"/>
            </a:pPr>
            <a:r>
              <a:rPr lang="de-DE" dirty="0"/>
              <a:t>Das </a:t>
            </a:r>
            <a:r>
              <a:rPr lang="de-DE" dirty="0" err="1"/>
              <a:t>unntere</a:t>
            </a:r>
            <a:r>
              <a:rPr lang="de-DE" dirty="0"/>
              <a:t> Diagramm </a:t>
            </a:r>
            <a:r>
              <a:rPr lang="de-DE" dirty="0" err="1"/>
              <a:t>entsprehcend</a:t>
            </a:r>
            <a:r>
              <a:rPr lang="de-DE" dirty="0"/>
              <a:t> den lateralen Abstand</a:t>
            </a:r>
          </a:p>
          <a:p>
            <a:pPr>
              <a:buFontTx/>
              <a:buChar char="-"/>
            </a:pPr>
            <a:endParaRPr lang="de-DE" dirty="0"/>
          </a:p>
          <a:p>
            <a:pPr>
              <a:buFontTx/>
              <a:buChar char="-"/>
            </a:pPr>
            <a:r>
              <a:rPr lang="de-DE" dirty="0"/>
              <a:t>Die GT Datenpunkte sind mit blauen Markierungen und die SPENT Vorhersagen in rot dargestellt</a:t>
            </a:r>
          </a:p>
          <a:p>
            <a:pPr>
              <a:buFontTx/>
              <a:buChar char="-"/>
            </a:pPr>
            <a:endParaRPr lang="de-DE" dirty="0"/>
          </a:p>
          <a:p>
            <a:pPr>
              <a:buFontTx/>
              <a:buChar char="-"/>
            </a:pPr>
            <a:r>
              <a:rPr lang="de-DE" dirty="0"/>
              <a:t>Die Animation bestätigt den geringen Abweichungswert des RMSE</a:t>
            </a:r>
          </a:p>
          <a:p>
            <a:pPr>
              <a:buFontTx/>
              <a:buChar char="-"/>
            </a:pPr>
            <a:endParaRPr lang="de-DE" dirty="0"/>
          </a:p>
          <a:p>
            <a:pPr>
              <a:buFontTx/>
              <a:buChar char="-"/>
            </a:pP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23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tx1"/>
                </a:solidFill>
              </a:rPr>
              <a:t>Zusammenfassend lässt sich sagen</a:t>
            </a:r>
            <a:endParaRPr lang="de-DE" b="1" dirty="0">
              <a:solidFill>
                <a:schemeClr val="tx1"/>
              </a:solidFill>
            </a:endParaRPr>
          </a:p>
          <a:p>
            <a:endParaRPr lang="de-DE" dirty="0"/>
          </a:p>
          <a:p>
            <a:pPr marL="285750" indent="-285750">
              <a:buFont typeface="Wingdings" panose="05000000000000000000" pitchFamily="2" charset="2"/>
              <a:buChar char="§"/>
            </a:pPr>
            <a:r>
              <a:rPr lang="de-DE" dirty="0"/>
              <a:t>Netzwerk für die Prädiktion eines Zustandsvektors trainiert werden konnte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Echtzeitfähig ist gegeben</a:t>
            </a:r>
            <a:br>
              <a:rPr lang="de-DE" dirty="0"/>
            </a:br>
            <a:r>
              <a:rPr lang="de-DE" dirty="0"/>
              <a:t>da die Zustandswerte für einen zukünftigen Zeitschritt (t+1) auf der Grundlage der zuvor erhaltenen Daten vorhergesagt werden (interne Aktualisierung der Hiddenstates)</a:t>
            </a:r>
          </a:p>
          <a:p>
            <a:pPr marL="0" indent="0">
              <a:buFont typeface="Wingdings" panose="05000000000000000000" pitchFamily="2" charset="2"/>
              <a:buNone/>
            </a:pPr>
            <a:endParaRPr lang="de-DE" dirty="0"/>
          </a:p>
          <a:p>
            <a:pPr marL="285750" indent="-285750">
              <a:buFont typeface="Wingdings" panose="05000000000000000000" pitchFamily="2" charset="2"/>
              <a:buChar char="§"/>
            </a:pPr>
            <a:r>
              <a:rPr lang="de-DE" dirty="0"/>
              <a:t>Netzwerk wurde auf den Umgang mit realistischen Sensorabweichungen trainiert (Generalisierung durch Rauschen)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Einzelperformance evaluiert (Single Track Prediction)</a:t>
            </a:r>
          </a:p>
          <a:p>
            <a:pPr marL="285750" indent="-285750">
              <a:buFont typeface="Wingdings" panose="05000000000000000000" pitchFamily="2" charset="2"/>
              <a:buChar char="§"/>
            </a:pPr>
            <a:endParaRPr lang="de-DE"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
              <a:tabLst/>
              <a:defRPr/>
            </a:pPr>
            <a:r>
              <a:rPr lang="de-DE" dirty="0"/>
              <a:t>SPENT kann in dieser Netzwerkarchitektur allerdings keine Unsicherheiten bzw. Kovarianzen  ausgeben (Vergleich zu Kalman Filter Framework)</a:t>
            </a:r>
            <a:br>
              <a:rPr lang="de-DE" dirty="0"/>
            </a:br>
            <a:r>
              <a:rPr lang="de-DE" dirty="0">
                <a:sym typeface="Wingdings" panose="05000000000000000000" pitchFamily="2" charset="2"/>
              </a:rPr>
              <a:t> </a:t>
            </a:r>
            <a:r>
              <a:rPr lang="de-DE" dirty="0"/>
              <a:t>zeigt somit ein erstes Verbesserungspotenzial</a:t>
            </a:r>
          </a:p>
          <a:p>
            <a:pPr marL="285750" indent="-285750">
              <a:buFont typeface="Wingdings" panose="05000000000000000000" pitchFamily="2" charset="2"/>
              <a:buChar char="§"/>
            </a:pPr>
            <a:endParaRPr lang="de-DE" dirty="0"/>
          </a:p>
          <a:p>
            <a:endParaRPr lang="de-DE" dirty="0"/>
          </a:p>
          <a:p>
            <a:endParaRPr lang="de-DE" dirty="0"/>
          </a:p>
          <a:p>
            <a:r>
              <a:rPr lang="de-DE" b="1" dirty="0"/>
              <a:t>Im Kapitel Evaluierung folgt </a:t>
            </a:r>
          </a:p>
          <a:p>
            <a:endParaRPr lang="de-DE" dirty="0"/>
          </a:p>
          <a:p>
            <a:pPr marL="285750" indent="-285750">
              <a:buFont typeface="Wingdings" panose="05000000000000000000" pitchFamily="2" charset="2"/>
              <a:buChar char="§"/>
            </a:pPr>
            <a:r>
              <a:rPr lang="de-DE" dirty="0"/>
              <a:t>Die Ergebnisdarstellung der Integration bzw. Implementierung des Single Prediction Netzwerks in einen MOT Framework</a:t>
            </a:r>
          </a:p>
          <a:p>
            <a:pPr marL="0" indent="0">
              <a:buFont typeface="Wingdings" panose="05000000000000000000" pitchFamily="2" charset="2"/>
              <a:buNone/>
            </a:pPr>
            <a:endParaRPr lang="de-DE" dirty="0"/>
          </a:p>
          <a:p>
            <a:endParaRPr lang="en-AU"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846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Tx/>
              <a:buChar char="-"/>
            </a:pPr>
            <a:r>
              <a:rPr lang="en-GB" dirty="0" err="1"/>
              <a:t>Nachdem</a:t>
            </a:r>
            <a:r>
              <a:rPr lang="en-GB" dirty="0"/>
              <a:t> </a:t>
            </a:r>
            <a:r>
              <a:rPr lang="en-GB" dirty="0" err="1"/>
              <a:t>ein</a:t>
            </a:r>
            <a:r>
              <a:rPr lang="en-GB" dirty="0"/>
              <a:t> </a:t>
            </a:r>
            <a:r>
              <a:rPr lang="en-GB" dirty="0" err="1"/>
              <a:t>Netzwerk</a:t>
            </a:r>
            <a:r>
              <a:rPr lang="en-GB" dirty="0"/>
              <a:t> für die </a:t>
            </a:r>
            <a:r>
              <a:rPr lang="en-GB" dirty="0" err="1"/>
              <a:t>Vorhersage</a:t>
            </a:r>
            <a:r>
              <a:rPr lang="en-GB" dirty="0"/>
              <a:t> der </a:t>
            </a:r>
            <a:r>
              <a:rPr lang="en-GB" dirty="0" err="1"/>
              <a:t>Zustandwerte</a:t>
            </a:r>
            <a:r>
              <a:rPr lang="en-GB" dirty="0"/>
              <a:t> </a:t>
            </a:r>
            <a:r>
              <a:rPr lang="en-GB" dirty="0" err="1"/>
              <a:t>entwickelt</a:t>
            </a:r>
            <a:r>
              <a:rPr lang="en-GB" dirty="0"/>
              <a:t> </a:t>
            </a:r>
            <a:r>
              <a:rPr lang="en-GB" dirty="0" err="1"/>
              <a:t>wurde</a:t>
            </a:r>
            <a:endParaRPr lang="en-GB" dirty="0"/>
          </a:p>
          <a:p>
            <a:pPr>
              <a:buFontTx/>
              <a:buChar char="-"/>
            </a:pPr>
            <a:endParaRPr lang="en-GB" dirty="0"/>
          </a:p>
          <a:p>
            <a:pPr>
              <a:buFontTx/>
              <a:buChar char="-"/>
            </a:pPr>
            <a:r>
              <a:rPr lang="en-GB" dirty="0" err="1"/>
              <a:t>Wurde</a:t>
            </a:r>
            <a:r>
              <a:rPr lang="en-GB" dirty="0"/>
              <a:t> </a:t>
            </a:r>
            <a:r>
              <a:rPr lang="en-GB" dirty="0" err="1"/>
              <a:t>ein</a:t>
            </a:r>
            <a:r>
              <a:rPr lang="en-GB" dirty="0"/>
              <a:t> </a:t>
            </a:r>
            <a:r>
              <a:rPr lang="en-GB" dirty="0" err="1"/>
              <a:t>weiterer</a:t>
            </a:r>
            <a:r>
              <a:rPr lang="en-GB" dirty="0"/>
              <a:t> </a:t>
            </a:r>
            <a:r>
              <a:rPr lang="en-GB" dirty="0" err="1"/>
              <a:t>Teilaufgabe</a:t>
            </a:r>
            <a:r>
              <a:rPr lang="en-GB" dirty="0"/>
              <a:t> </a:t>
            </a:r>
            <a:r>
              <a:rPr lang="en-GB" dirty="0" err="1"/>
              <a:t>eines</a:t>
            </a:r>
            <a:r>
              <a:rPr lang="en-GB" dirty="0"/>
              <a:t> Multi Object Trackers </a:t>
            </a:r>
            <a:r>
              <a:rPr lang="en-GB" dirty="0" err="1"/>
              <a:t>betrachet</a:t>
            </a:r>
            <a:r>
              <a:rPr lang="en-GB" dirty="0"/>
              <a:t> “die </a:t>
            </a:r>
            <a:r>
              <a:rPr lang="en-GB" dirty="0" err="1"/>
              <a:t>Datenassiziation</a:t>
            </a:r>
            <a:r>
              <a:rPr lang="en-GB" dirty="0"/>
              <a:t>”</a:t>
            </a:r>
          </a:p>
          <a:p>
            <a:pPr marL="228600" indent="0">
              <a:buFontTx/>
              <a:buNone/>
            </a:pPr>
            <a:endParaRPr lang="en-GB"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797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userDrawn="1">
  <p:cSld name="Title Slide 2">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32" descr="Background pattern&#10;&#10;Description automatically generated"/>
          <p:cNvPicPr preferRelativeResize="0"/>
          <p:nvPr/>
        </p:nvPicPr>
        <p:blipFill rotWithShape="1">
          <a:blip r:embed="rId2">
            <a:alphaModFix amt="21000"/>
          </a:blip>
          <a:srcRect/>
          <a:stretch/>
        </p:blipFill>
        <p:spPr>
          <a:xfrm>
            <a:off x="0" y="3048"/>
            <a:ext cx="12192000" cy="6851904"/>
          </a:xfrm>
          <a:prstGeom prst="rect">
            <a:avLst/>
          </a:prstGeom>
          <a:noFill/>
          <a:ln>
            <a:noFill/>
          </a:ln>
        </p:spPr>
      </p:pic>
      <p:sp>
        <p:nvSpPr>
          <p:cNvPr id="83" name="Google Shape;83;p32"/>
          <p:cNvSpPr txBox="1">
            <a:spLocks noGrp="1"/>
          </p:cNvSpPr>
          <p:nvPr>
            <p:ph type="ctrTitle"/>
          </p:nvPr>
        </p:nvSpPr>
        <p:spPr>
          <a:xfrm>
            <a:off x="457200" y="1920240"/>
            <a:ext cx="5486400" cy="365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200"/>
              <a:buFont typeface="Arial"/>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subTitle" idx="1"/>
          </p:nvPr>
        </p:nvSpPr>
        <p:spPr>
          <a:xfrm>
            <a:off x="457200" y="5907024"/>
            <a:ext cx="5486400" cy="685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accent6"/>
              </a:buClr>
              <a:buSzPts val="2600"/>
              <a:buFont typeface="Arial"/>
              <a:buNone/>
              <a:defRPr sz="2600">
                <a:solidFill>
                  <a:schemeClr val="accent6"/>
                </a:solidFill>
              </a:defRPr>
            </a:lvl1pPr>
            <a:lvl2pPr lvl="1" algn="ctr">
              <a:lnSpc>
                <a:spcPct val="100000"/>
              </a:lnSpc>
              <a:spcBef>
                <a:spcPts val="600"/>
              </a:spcBef>
              <a:spcAft>
                <a:spcPts val="0"/>
              </a:spcAft>
              <a:buClr>
                <a:schemeClr val="dk1"/>
              </a:buClr>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5" name="Google Shape;85;p32"/>
          <p:cNvPicPr preferRelativeResize="0"/>
          <p:nvPr/>
        </p:nvPicPr>
        <p:blipFill rotWithShape="1">
          <a:blip r:embed="rId3">
            <a:alphaModFix/>
          </a:blip>
          <a:srcRect/>
          <a:stretch/>
        </p:blipFill>
        <p:spPr>
          <a:xfrm>
            <a:off x="80636" y="-104345"/>
            <a:ext cx="1987316" cy="1462575"/>
          </a:xfrm>
          <a:prstGeom prst="rect">
            <a:avLst/>
          </a:prstGeom>
          <a:noFill/>
          <a:ln>
            <a:noFill/>
          </a:ln>
        </p:spPr>
      </p:pic>
      <p:sp>
        <p:nvSpPr>
          <p:cNvPr id="2" name="Picture Placeholder">
            <a:extLst>
              <a:ext uri="{FF2B5EF4-FFF2-40B4-BE49-F238E27FC236}">
                <a16:creationId xmlns:a16="http://schemas.microsoft.com/office/drawing/2014/main" id="{77D89001-EEF7-7FFB-F98E-C19B9B1F3B94}"/>
              </a:ext>
            </a:extLst>
          </p:cNvPr>
          <p:cNvSpPr>
            <a:spLocks noGrp="1" noChangeAspect="1"/>
          </p:cNvSpPr>
          <p:nvPr>
            <p:ph type="pic" sz="quarter" idx="10" hasCustomPrompt="1"/>
          </p:nvPr>
        </p:nvSpPr>
        <p:spPr>
          <a:xfrm rot="840000">
            <a:off x="6428032" y="1088320"/>
            <a:ext cx="8661067" cy="7452360"/>
          </a:xfrm>
          <a:prstGeom prst="hexagon">
            <a:avLst>
              <a:gd name="adj" fmla="val 27210"/>
              <a:gd name="vf" fmla="val 115470"/>
            </a:avLst>
          </a:prstGeom>
          <a:solidFill>
            <a:schemeClr val="accent6"/>
          </a:solidFill>
          <a:ln>
            <a:noFill/>
          </a:ln>
        </p:spPr>
        <p:txBody>
          <a:bodyPr anchor="ctr"/>
          <a:lstStyle>
            <a:lvl1pPr marL="0" indent="0" algn="ctr">
              <a:buNone/>
              <a:defRPr>
                <a:solidFill>
                  <a:schemeClr val="bg1"/>
                </a:solidFill>
              </a:defRPr>
            </a:lvl1pPr>
          </a:lstStyle>
          <a:p>
            <a:r>
              <a:rPr lang="en-US" dirty="0"/>
              <a:t>Drag and drop </a:t>
            </a:r>
          </a:p>
          <a:p>
            <a:r>
              <a:rPr lang="en-US" dirty="0"/>
              <a:t>picture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
        <p:cNvGrpSpPr/>
        <p:nvPr/>
      </p:nvGrpSpPr>
      <p:grpSpPr>
        <a:xfrm>
          <a:off x="0" y="0"/>
          <a:ext cx="0" cy="0"/>
          <a:chOff x="0" y="0"/>
          <a:chExt cx="0" cy="0"/>
        </a:xfrm>
      </p:grpSpPr>
      <p:sp>
        <p:nvSpPr>
          <p:cNvPr id="88" name="Google Shape;88;p33"/>
          <p:cNvSpPr/>
          <p:nvPr/>
        </p:nvSpPr>
        <p:spPr>
          <a:xfrm>
            <a:off x="0" y="0"/>
            <a:ext cx="12188952" cy="6858000"/>
          </a:xfrm>
          <a:prstGeom prst="rect">
            <a:avLst/>
          </a:prstGeom>
          <a:gradFill>
            <a:gsLst>
              <a:gs pos="0">
                <a:srgbClr val="FFFFFF">
                  <a:alpha val="97647"/>
                </a:srgbClr>
              </a:gs>
              <a:gs pos="24000">
                <a:srgbClr val="FFFFFF">
                  <a:alpha val="97647"/>
                </a:srgbClr>
              </a:gs>
              <a:gs pos="100000">
                <a:srgbClr val="FFFFFF">
                  <a:alpha val="75686"/>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9" name="Google Shape;89;p33"/>
          <p:cNvSpPr txBox="1">
            <a:spLocks noGrp="1"/>
          </p:cNvSpPr>
          <p:nvPr>
            <p:ph type="title"/>
          </p:nvPr>
        </p:nvSpPr>
        <p:spPr>
          <a:xfrm>
            <a:off x="838200" y="1600200"/>
            <a:ext cx="10515600" cy="365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5200"/>
              <a:buFont typeface="Arial"/>
              <a:buNone/>
              <a:defRPr sz="52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0" name="Google Shape;90;p33"/>
          <p:cNvPicPr preferRelativeResize="0"/>
          <p:nvPr/>
        </p:nvPicPr>
        <p:blipFill rotWithShape="1">
          <a:blip r:embed="rId2">
            <a:alphaModFix/>
          </a:blip>
          <a:srcRect/>
          <a:stretch/>
        </p:blipFill>
        <p:spPr>
          <a:xfrm>
            <a:off x="10201636" y="-104345"/>
            <a:ext cx="1987316" cy="1462575"/>
          </a:xfrm>
          <a:prstGeom prst="rect">
            <a:avLst/>
          </a:prstGeom>
          <a:noFill/>
          <a:ln>
            <a:noFill/>
          </a:ln>
        </p:spPr>
      </p:pic>
      <p:sp>
        <p:nvSpPr>
          <p:cNvPr id="2" name="Google Shape;156;p21">
            <a:extLst>
              <a:ext uri="{FF2B5EF4-FFF2-40B4-BE49-F238E27FC236}">
                <a16:creationId xmlns:a16="http://schemas.microsoft.com/office/drawing/2014/main" id="{F2E7CD65-A3D0-829D-7070-392625FBDE60}"/>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Plain">
    <p:bg>
      <p:bgPr>
        <a:solidFill>
          <a:schemeClr val="lt1"/>
        </a:solidFill>
        <a:effectLst/>
      </p:bgPr>
    </p:bg>
    <p:spTree>
      <p:nvGrpSpPr>
        <p:cNvPr id="1" name="Shape 102"/>
        <p:cNvGrpSpPr/>
        <p:nvPr/>
      </p:nvGrpSpPr>
      <p:grpSpPr>
        <a:xfrm>
          <a:off x="0" y="0"/>
          <a:ext cx="0" cy="0"/>
          <a:chOff x="0" y="0"/>
          <a:chExt cx="0" cy="0"/>
        </a:xfrm>
      </p:grpSpPr>
      <p:sp>
        <p:nvSpPr>
          <p:cNvPr id="103" name="Google Shape;103;p35"/>
          <p:cNvSpPr txBox="1">
            <a:spLocks noGrp="1"/>
          </p:cNvSpPr>
          <p:nvPr>
            <p:ph type="body" idx="1"/>
          </p:nvPr>
        </p:nvSpPr>
        <p:spPr>
          <a:xfrm>
            <a:off x="6784848" y="1608828"/>
            <a:ext cx="4572000" cy="4791972"/>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04" name="Google Shape;104;p35"/>
          <p:cNvSpPr txBox="1">
            <a:spLocks noGrp="1"/>
          </p:cNvSpPr>
          <p:nvPr>
            <p:ph type="body" idx="2"/>
          </p:nvPr>
        </p:nvSpPr>
        <p:spPr>
          <a:xfrm>
            <a:off x="838200" y="1608829"/>
            <a:ext cx="5800725" cy="4791972"/>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105" name="Google Shape;105;p35"/>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6;p21">
            <a:extLst>
              <a:ext uri="{FF2B5EF4-FFF2-40B4-BE49-F238E27FC236}">
                <a16:creationId xmlns:a16="http://schemas.microsoft.com/office/drawing/2014/main" id="{F9140EBB-9AAA-A561-A961-9E167BA81038}"/>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p38"/>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66" lvl="0" indent="-431768" algn="l">
              <a:lnSpc>
                <a:spcPct val="100000"/>
              </a:lnSpc>
              <a:spcBef>
                <a:spcPts val="1000"/>
              </a:spcBef>
              <a:spcAft>
                <a:spcPts val="0"/>
              </a:spcAft>
              <a:buClr>
                <a:schemeClr val="dk1"/>
              </a:buClr>
              <a:buSzPts val="3200"/>
              <a:buFont typeface="Arial"/>
              <a:buChar char="•"/>
              <a:defRPr sz="3200"/>
            </a:lvl1pPr>
            <a:lvl2pPr marL="914331" lvl="1" indent="-406370" algn="l">
              <a:lnSpc>
                <a:spcPct val="100000"/>
              </a:lnSpc>
              <a:spcBef>
                <a:spcPts val="600"/>
              </a:spcBef>
              <a:spcAft>
                <a:spcPts val="0"/>
              </a:spcAft>
              <a:buClr>
                <a:schemeClr val="dk1"/>
              </a:buClr>
              <a:buSzPts val="2800"/>
              <a:buFont typeface="Arial"/>
              <a:buChar char="•"/>
              <a:defRPr sz="2800"/>
            </a:lvl2pPr>
            <a:lvl3pPr marL="1371497" lvl="2" indent="-380971" algn="l">
              <a:lnSpc>
                <a:spcPct val="100000"/>
              </a:lnSpc>
              <a:spcBef>
                <a:spcPts val="600"/>
              </a:spcBef>
              <a:spcAft>
                <a:spcPts val="0"/>
              </a:spcAft>
              <a:buClr>
                <a:schemeClr val="dk1"/>
              </a:buClr>
              <a:buSzPts val="2400"/>
              <a:buFont typeface="Arial"/>
              <a:buChar char="•"/>
              <a:defRPr sz="2400"/>
            </a:lvl3pPr>
            <a:lvl4pPr marL="1828662" lvl="3" indent="-355573" algn="l">
              <a:lnSpc>
                <a:spcPct val="100000"/>
              </a:lnSpc>
              <a:spcBef>
                <a:spcPts val="600"/>
              </a:spcBef>
              <a:spcAft>
                <a:spcPts val="0"/>
              </a:spcAft>
              <a:buClr>
                <a:schemeClr val="dk1"/>
              </a:buClr>
              <a:buSzPts val="2000"/>
              <a:buFont typeface="Arial"/>
              <a:buChar char="•"/>
              <a:defRPr sz="2000"/>
            </a:lvl4pPr>
            <a:lvl5pPr marL="2285828" lvl="4" indent="-355573" algn="l">
              <a:lnSpc>
                <a:spcPct val="100000"/>
              </a:lnSpc>
              <a:spcBef>
                <a:spcPts val="600"/>
              </a:spcBef>
              <a:spcAft>
                <a:spcPts val="0"/>
              </a:spcAft>
              <a:buClr>
                <a:schemeClr val="dk1"/>
              </a:buClr>
              <a:buSzPts val="2000"/>
              <a:buFont typeface="Arial"/>
              <a:buChar char="•"/>
              <a:defRPr sz="2000"/>
            </a:lvl5pPr>
            <a:lvl6pPr marL="2742993" lvl="5" indent="-355573" algn="l">
              <a:lnSpc>
                <a:spcPct val="90000"/>
              </a:lnSpc>
              <a:spcBef>
                <a:spcPts val="600"/>
              </a:spcBef>
              <a:spcAft>
                <a:spcPts val="0"/>
              </a:spcAft>
              <a:buClr>
                <a:schemeClr val="dk1"/>
              </a:buClr>
              <a:buSzPts val="2000"/>
              <a:buChar char="•"/>
              <a:defRPr sz="2000"/>
            </a:lvl6pPr>
            <a:lvl7pPr marL="3200159" lvl="6" indent="-355573" algn="l">
              <a:lnSpc>
                <a:spcPct val="90000"/>
              </a:lnSpc>
              <a:spcBef>
                <a:spcPts val="500"/>
              </a:spcBef>
              <a:spcAft>
                <a:spcPts val="0"/>
              </a:spcAft>
              <a:buClr>
                <a:schemeClr val="dk1"/>
              </a:buClr>
              <a:buSzPts val="2000"/>
              <a:buChar char="•"/>
              <a:defRPr sz="2000"/>
            </a:lvl7pPr>
            <a:lvl8pPr marL="3657325" lvl="7" indent="-355573" algn="l">
              <a:lnSpc>
                <a:spcPct val="90000"/>
              </a:lnSpc>
              <a:spcBef>
                <a:spcPts val="500"/>
              </a:spcBef>
              <a:spcAft>
                <a:spcPts val="0"/>
              </a:spcAft>
              <a:buClr>
                <a:schemeClr val="dk1"/>
              </a:buClr>
              <a:buSzPts val="2000"/>
              <a:buChar char="•"/>
              <a:defRPr sz="2000"/>
            </a:lvl8pPr>
            <a:lvl9pPr marL="4114490" lvl="8" indent="-355573" algn="l">
              <a:lnSpc>
                <a:spcPct val="90000"/>
              </a:lnSpc>
              <a:spcBef>
                <a:spcPts val="500"/>
              </a:spcBef>
              <a:spcAft>
                <a:spcPts val="0"/>
              </a:spcAft>
              <a:buClr>
                <a:schemeClr val="dk1"/>
              </a:buClr>
              <a:buSzPts val="2000"/>
              <a:buChar char="•"/>
              <a:defRPr sz="2000"/>
            </a:lvl9pPr>
          </a:lstStyle>
          <a:p>
            <a:endParaRPr/>
          </a:p>
        </p:txBody>
      </p:sp>
      <p:sp>
        <p:nvSpPr>
          <p:cNvPr id="124" name="Google Shape;124;p38"/>
          <p:cNvSpPr txBox="1">
            <a:spLocks noGrp="1"/>
          </p:cNvSpPr>
          <p:nvPr>
            <p:ph type="body" idx="2"/>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4EC1EB76-DB69-9A87-1D3F-17B88D0C5F42}"/>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9"/>
          <p:cNvSpPr txBox="1">
            <a:spLocks noGrp="1"/>
          </p:cNvSpPr>
          <p:nvPr>
            <p:ph type="title"/>
          </p:nvPr>
        </p:nvSpPr>
        <p:spPr>
          <a:xfrm>
            <a:off x="839790"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6"/>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9"/>
          <p:cNvSpPr>
            <a:spLocks noGrp="1"/>
          </p:cNvSpPr>
          <p:nvPr>
            <p:ph type="pic" idx="2"/>
          </p:nvPr>
        </p:nvSpPr>
        <p:spPr>
          <a:xfrm>
            <a:off x="5183188" y="987426"/>
            <a:ext cx="6172200" cy="4873625"/>
          </a:xfrm>
          <a:prstGeom prst="rect">
            <a:avLst/>
          </a:prstGeom>
          <a:noFill/>
          <a:ln>
            <a:noFill/>
          </a:ln>
        </p:spPr>
      </p:sp>
      <p:sp>
        <p:nvSpPr>
          <p:cNvPr id="130" name="Google Shape;130;p39"/>
          <p:cNvSpPr txBox="1">
            <a:spLocks noGrp="1"/>
          </p:cNvSpPr>
          <p:nvPr>
            <p:ph type="body" idx="1"/>
          </p:nvPr>
        </p:nvSpPr>
        <p:spPr>
          <a:xfrm>
            <a:off x="839790" y="2057400"/>
            <a:ext cx="3932237" cy="3811588"/>
          </a:xfrm>
          <a:prstGeom prst="rect">
            <a:avLst/>
          </a:prstGeom>
          <a:noFill/>
          <a:ln>
            <a:noFill/>
          </a:ln>
        </p:spPr>
        <p:txBody>
          <a:bodyPr spcFirstLastPara="1" wrap="square" lIns="91425" tIns="45700" rIns="91425" bIns="45700" anchor="t" anchorCtr="0">
            <a:normAutofit/>
          </a:bodyPr>
          <a:lstStyle>
            <a:lvl1pPr marL="457166" lvl="0" indent="-228583" algn="l">
              <a:lnSpc>
                <a:spcPct val="100000"/>
              </a:lnSpc>
              <a:spcBef>
                <a:spcPts val="1000"/>
              </a:spcBef>
              <a:spcAft>
                <a:spcPts val="0"/>
              </a:spcAft>
              <a:buClr>
                <a:schemeClr val="dk1"/>
              </a:buClr>
              <a:buSzPts val="1600"/>
              <a:buFont typeface="Arial"/>
              <a:buNone/>
              <a:defRPr sz="1600"/>
            </a:lvl1pPr>
            <a:lvl2pPr marL="914331" lvl="1" indent="-228583" algn="l">
              <a:lnSpc>
                <a:spcPct val="100000"/>
              </a:lnSpc>
              <a:spcBef>
                <a:spcPts val="600"/>
              </a:spcBef>
              <a:spcAft>
                <a:spcPts val="0"/>
              </a:spcAft>
              <a:buClr>
                <a:schemeClr val="dk1"/>
              </a:buClr>
              <a:buSzPts val="1400"/>
              <a:buFont typeface="Arial"/>
              <a:buNone/>
              <a:defRPr sz="1400"/>
            </a:lvl2pPr>
            <a:lvl3pPr marL="1371497" lvl="2" indent="-228583" algn="l">
              <a:lnSpc>
                <a:spcPct val="100000"/>
              </a:lnSpc>
              <a:spcBef>
                <a:spcPts val="600"/>
              </a:spcBef>
              <a:spcAft>
                <a:spcPts val="0"/>
              </a:spcAft>
              <a:buClr>
                <a:schemeClr val="dk1"/>
              </a:buClr>
              <a:buSzPts val="1200"/>
              <a:buFont typeface="Arial"/>
              <a:buNone/>
              <a:defRPr sz="1200"/>
            </a:lvl3pPr>
            <a:lvl4pPr marL="1828662" lvl="3" indent="-228583" algn="l">
              <a:lnSpc>
                <a:spcPct val="100000"/>
              </a:lnSpc>
              <a:spcBef>
                <a:spcPts val="600"/>
              </a:spcBef>
              <a:spcAft>
                <a:spcPts val="0"/>
              </a:spcAft>
              <a:buClr>
                <a:schemeClr val="dk1"/>
              </a:buClr>
              <a:buSzPts val="1000"/>
              <a:buFont typeface="Arial"/>
              <a:buNone/>
              <a:defRPr sz="1000"/>
            </a:lvl4pPr>
            <a:lvl5pPr marL="2285828" lvl="4" indent="-228583" algn="l">
              <a:lnSpc>
                <a:spcPct val="100000"/>
              </a:lnSpc>
              <a:spcBef>
                <a:spcPts val="600"/>
              </a:spcBef>
              <a:spcAft>
                <a:spcPts val="0"/>
              </a:spcAft>
              <a:buClr>
                <a:schemeClr val="dk1"/>
              </a:buClr>
              <a:buSzPts val="1000"/>
              <a:buFont typeface="Arial"/>
              <a:buNone/>
              <a:defRPr sz="1000"/>
            </a:lvl5pPr>
            <a:lvl6pPr marL="2742993" lvl="5" indent="-228583" algn="l">
              <a:lnSpc>
                <a:spcPct val="90000"/>
              </a:lnSpc>
              <a:spcBef>
                <a:spcPts val="600"/>
              </a:spcBef>
              <a:spcAft>
                <a:spcPts val="0"/>
              </a:spcAft>
              <a:buClr>
                <a:schemeClr val="dk1"/>
              </a:buClr>
              <a:buSzPts val="1000"/>
              <a:buNone/>
              <a:defRPr sz="1000"/>
            </a:lvl6pPr>
            <a:lvl7pPr marL="3200159" lvl="6" indent="-228583" algn="l">
              <a:lnSpc>
                <a:spcPct val="90000"/>
              </a:lnSpc>
              <a:spcBef>
                <a:spcPts val="500"/>
              </a:spcBef>
              <a:spcAft>
                <a:spcPts val="0"/>
              </a:spcAft>
              <a:buClr>
                <a:schemeClr val="dk1"/>
              </a:buClr>
              <a:buSzPts val="1000"/>
              <a:buNone/>
              <a:defRPr sz="1000"/>
            </a:lvl7pPr>
            <a:lvl8pPr marL="3657325" lvl="7" indent="-228583" algn="l">
              <a:lnSpc>
                <a:spcPct val="90000"/>
              </a:lnSpc>
              <a:spcBef>
                <a:spcPts val="500"/>
              </a:spcBef>
              <a:spcAft>
                <a:spcPts val="0"/>
              </a:spcAft>
              <a:buClr>
                <a:schemeClr val="dk1"/>
              </a:buClr>
              <a:buSzPts val="1000"/>
              <a:buNone/>
              <a:defRPr sz="1000"/>
            </a:lvl8pPr>
            <a:lvl9pPr marL="4114490" lvl="8" indent="-228583" algn="l">
              <a:lnSpc>
                <a:spcPct val="90000"/>
              </a:lnSpc>
              <a:spcBef>
                <a:spcPts val="500"/>
              </a:spcBef>
              <a:spcAft>
                <a:spcPts val="0"/>
              </a:spcAft>
              <a:buClr>
                <a:schemeClr val="dk1"/>
              </a:buClr>
              <a:buSzPts val="1000"/>
              <a:buNone/>
              <a:defRPr sz="1000"/>
            </a:lvl9pPr>
          </a:lstStyle>
          <a:p>
            <a:endParaRPr/>
          </a:p>
        </p:txBody>
      </p:sp>
      <p:sp>
        <p:nvSpPr>
          <p:cNvPr id="2" name="Google Shape;156;p21">
            <a:extLst>
              <a:ext uri="{FF2B5EF4-FFF2-40B4-BE49-F238E27FC236}">
                <a16:creationId xmlns:a16="http://schemas.microsoft.com/office/drawing/2014/main" id="{BEA96F21-61B7-D8B4-294E-519565C1A9F7}"/>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7"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40"/>
          <p:cNvSpPr txBox="1">
            <a:spLocks noGrp="1"/>
          </p:cNvSpPr>
          <p:nvPr>
            <p:ph type="title"/>
          </p:nvPr>
        </p:nvSpPr>
        <p:spPr>
          <a:xfrm>
            <a:off x="841248" y="457200"/>
            <a:ext cx="10515600" cy="8961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0"/>
          <p:cNvSpPr txBox="1">
            <a:spLocks noGrp="1"/>
          </p:cNvSpPr>
          <p:nvPr>
            <p:ph type="body" idx="1"/>
          </p:nvPr>
        </p:nvSpPr>
        <p:spPr>
          <a:xfrm rot="5400000">
            <a:off x="3721608" y="-1271016"/>
            <a:ext cx="4754880" cy="105156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070F00AF-6A42-ACF1-82C6-8955DECE545E}"/>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166" lvl="0" indent="-342874" algn="l">
              <a:lnSpc>
                <a:spcPct val="100000"/>
              </a:lnSpc>
              <a:spcBef>
                <a:spcPts val="1000"/>
              </a:spcBef>
              <a:spcAft>
                <a:spcPts val="0"/>
              </a:spcAft>
              <a:buClr>
                <a:schemeClr val="dk1"/>
              </a:buClr>
              <a:buSzPts val="1800"/>
              <a:buChar char="•"/>
              <a:defRPr/>
            </a:lvl1pPr>
            <a:lvl2pPr marL="914331" lvl="1" indent="-342874" algn="l">
              <a:lnSpc>
                <a:spcPct val="100000"/>
              </a:lnSpc>
              <a:spcBef>
                <a:spcPts val="600"/>
              </a:spcBef>
              <a:spcAft>
                <a:spcPts val="0"/>
              </a:spcAft>
              <a:buClr>
                <a:schemeClr val="dk1"/>
              </a:buClr>
              <a:buSzPts val="1800"/>
              <a:buChar char="•"/>
              <a:defRPr/>
            </a:lvl2pPr>
            <a:lvl3pPr marL="1371497" lvl="2" indent="-342874" algn="l">
              <a:lnSpc>
                <a:spcPct val="100000"/>
              </a:lnSpc>
              <a:spcBef>
                <a:spcPts val="600"/>
              </a:spcBef>
              <a:spcAft>
                <a:spcPts val="0"/>
              </a:spcAft>
              <a:buClr>
                <a:schemeClr val="dk1"/>
              </a:buClr>
              <a:buSzPts val="1800"/>
              <a:buChar char="•"/>
              <a:defRPr/>
            </a:lvl3pPr>
            <a:lvl4pPr marL="1828662" lvl="3" indent="-342874" algn="l">
              <a:lnSpc>
                <a:spcPct val="100000"/>
              </a:lnSpc>
              <a:spcBef>
                <a:spcPts val="600"/>
              </a:spcBef>
              <a:spcAft>
                <a:spcPts val="0"/>
              </a:spcAft>
              <a:buClr>
                <a:schemeClr val="dk1"/>
              </a:buClr>
              <a:buSzPts val="1800"/>
              <a:buChar char="•"/>
              <a:defRPr/>
            </a:lvl4pPr>
            <a:lvl5pPr marL="2285828" lvl="4" indent="-342874" algn="l">
              <a:lnSpc>
                <a:spcPct val="100000"/>
              </a:lnSpc>
              <a:spcBef>
                <a:spcPts val="600"/>
              </a:spcBef>
              <a:spcAft>
                <a:spcPts val="0"/>
              </a:spcAft>
              <a:buClr>
                <a:schemeClr val="dk1"/>
              </a:buClr>
              <a:buSzPts val="1800"/>
              <a:buChar char="•"/>
              <a:defRPr/>
            </a:lvl5pPr>
            <a:lvl6pPr marL="2742993" lvl="5" indent="-342874" algn="l">
              <a:lnSpc>
                <a:spcPct val="90000"/>
              </a:lnSpc>
              <a:spcBef>
                <a:spcPts val="600"/>
              </a:spcBef>
              <a:spcAft>
                <a:spcPts val="0"/>
              </a:spcAft>
              <a:buClr>
                <a:schemeClr val="dk1"/>
              </a:buClr>
              <a:buSzPts val="1800"/>
              <a:buChar char="•"/>
              <a:defRPr/>
            </a:lvl6pPr>
            <a:lvl7pPr marL="3200159" lvl="6" indent="-342874" algn="l">
              <a:lnSpc>
                <a:spcPct val="90000"/>
              </a:lnSpc>
              <a:spcBef>
                <a:spcPts val="500"/>
              </a:spcBef>
              <a:spcAft>
                <a:spcPts val="0"/>
              </a:spcAft>
              <a:buClr>
                <a:schemeClr val="dk1"/>
              </a:buClr>
              <a:buSzPts val="1800"/>
              <a:buChar char="•"/>
              <a:defRPr/>
            </a:lvl7pPr>
            <a:lvl8pPr marL="3657325" lvl="7" indent="-342874" algn="l">
              <a:lnSpc>
                <a:spcPct val="90000"/>
              </a:lnSpc>
              <a:spcBef>
                <a:spcPts val="500"/>
              </a:spcBef>
              <a:spcAft>
                <a:spcPts val="0"/>
              </a:spcAft>
              <a:buClr>
                <a:schemeClr val="dk1"/>
              </a:buClr>
              <a:buSzPts val="1800"/>
              <a:buChar char="•"/>
              <a:defRPr/>
            </a:lvl8pPr>
            <a:lvl9pPr marL="4114490" lvl="8" indent="-342874" algn="l">
              <a:lnSpc>
                <a:spcPct val="90000"/>
              </a:lnSpc>
              <a:spcBef>
                <a:spcPts val="500"/>
              </a:spcBef>
              <a:spcAft>
                <a:spcPts val="0"/>
              </a:spcAft>
              <a:buClr>
                <a:schemeClr val="dk1"/>
              </a:buClr>
              <a:buSzPts val="1800"/>
              <a:buChar char="•"/>
              <a:defRPr/>
            </a:lvl9pPr>
          </a:lstStyle>
          <a:p>
            <a:endParaRPr/>
          </a:p>
        </p:txBody>
      </p:sp>
      <p:sp>
        <p:nvSpPr>
          <p:cNvPr id="2" name="Google Shape;156;p21">
            <a:extLst>
              <a:ext uri="{FF2B5EF4-FFF2-40B4-BE49-F238E27FC236}">
                <a16:creationId xmlns:a16="http://schemas.microsoft.com/office/drawing/2014/main" id="{C4171912-CDA4-442D-5677-60EE5F1899FA}"/>
              </a:ext>
            </a:extLst>
          </p:cNvPr>
          <p:cNvSpPr txBox="1">
            <a:spLocks noGrp="1"/>
          </p:cNvSpPr>
          <p:nvPr>
            <p:ph type="ftr" idx="11"/>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6"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Google Shape;157;p21">
            <a:extLst>
              <a:ext uri="{FF2B5EF4-FFF2-40B4-BE49-F238E27FC236}">
                <a16:creationId xmlns:a16="http://schemas.microsoft.com/office/drawing/2014/main" id="{F9AAA913-844A-5356-EDF4-E8D75F745969}"/>
              </a:ext>
            </a:extLst>
          </p:cNvPr>
          <p:cNvSpPr txBox="1">
            <a:spLocks/>
          </p:cNvSpPr>
          <p:nvPr userDrawn="1"/>
        </p:nvSpPr>
        <p:spPr>
          <a:xfrm>
            <a:off x="4442047" y="6624955"/>
            <a:ext cx="7332379" cy="18288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accent3"/>
                </a:solidFill>
                <a:latin typeface="Arial"/>
                <a:ea typeface="Arial"/>
                <a:cs typeface="Arial"/>
                <a:sym typeface="Arial"/>
              </a:defRPr>
            </a:lvl9pPr>
          </a:lstStyle>
          <a:p>
            <a:r>
              <a:rPr lang="en-US"/>
              <a:t> Multi Object Tracking using Machine Learning | TT/S60 | Christian Holz               </a:t>
            </a:r>
            <a:fld id="{00000000-1234-1234-1234-123412341234}" type="slidenum">
              <a:rPr lang="en-US" smtClean="0"/>
              <a:pPr/>
              <a:t>‹Nr.›</a:t>
            </a:fld>
            <a:endParaRPr lang="en-US" dirty="0"/>
          </a:p>
        </p:txBody>
      </p:sp>
    </p:spTree>
    <p:extLst>
      <p:ext uri="{BB962C8B-B14F-4D97-AF65-F5344CB8AC3E}">
        <p14:creationId xmlns:p14="http://schemas.microsoft.com/office/powerpoint/2010/main" val="29533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22A11AD-4094-F4F5-5C47-1848FE9CF653}"/>
              </a:ext>
            </a:extLst>
          </p:cNvPr>
          <p:cNvGraphicFramePr>
            <a:graphicFrameLocks noChangeAspect="1"/>
          </p:cNvGraphicFramePr>
          <p:nvPr userDrawn="1">
            <p:custDataLst>
              <p:tags r:id="rId10"/>
            </p:custDataLst>
            <p:extLst>
              <p:ext uri="{D42A27DB-BD31-4B8C-83A1-F6EECF244321}">
                <p14:modId xmlns:p14="http://schemas.microsoft.com/office/powerpoint/2010/main" val="38826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306" imgH="306" progId="TCLayout.ActiveDocument.1">
                  <p:embed/>
                </p:oleObj>
              </mc:Choice>
              <mc:Fallback>
                <p:oleObj name="think-cell Folie" r:id="rId11" imgW="306" imgH="30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6"/>
          <p:cNvSpPr/>
          <p:nvPr/>
        </p:nvSpPr>
        <p:spPr>
          <a:xfrm>
            <a:off x="5422" y="2"/>
            <a:ext cx="2165293" cy="1573239"/>
          </a:xfrm>
          <a:custGeom>
            <a:avLst/>
            <a:gdLst/>
            <a:ahLst/>
            <a:cxnLst/>
            <a:rect l="l" t="t" r="r" b="b"/>
            <a:pathLst>
              <a:path w="2165293" h="1573239" extrusionOk="0">
                <a:moveTo>
                  <a:pt x="0" y="0"/>
                </a:moveTo>
                <a:lnTo>
                  <a:pt x="519462" y="0"/>
                </a:lnTo>
                <a:lnTo>
                  <a:pt x="1883913" y="0"/>
                </a:lnTo>
                <a:lnTo>
                  <a:pt x="2165293" y="498884"/>
                </a:lnTo>
                <a:lnTo>
                  <a:pt x="1559335" y="1573239"/>
                </a:lnTo>
                <a:lnTo>
                  <a:pt x="282051" y="1573239"/>
                </a:lnTo>
                <a:lnTo>
                  <a:pt x="0" y="10731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15642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6"/>
          <p:cNvSpPr/>
          <p:nvPr/>
        </p:nvSpPr>
        <p:spPr>
          <a:xfrm>
            <a:off x="5422" y="1573242"/>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6"/>
          <p:cNvSpPr/>
          <p:nvPr/>
        </p:nvSpPr>
        <p:spPr>
          <a:xfrm>
            <a:off x="18888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5419" y="1072342"/>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6"/>
          <p:cNvSpPr/>
          <p:nvPr/>
        </p:nvSpPr>
        <p:spPr>
          <a:xfrm>
            <a:off x="156428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6"/>
          <p:cNvSpPr/>
          <p:nvPr/>
        </p:nvSpPr>
        <p:spPr>
          <a:xfrm>
            <a:off x="5422" y="3721954"/>
            <a:ext cx="2165293" cy="2148710"/>
          </a:xfrm>
          <a:custGeom>
            <a:avLst/>
            <a:gdLst/>
            <a:ahLst/>
            <a:cxnLst/>
            <a:rect l="l" t="t" r="r" b="b"/>
            <a:pathLst>
              <a:path w="2165293" h="2148710" extrusionOk="0">
                <a:moveTo>
                  <a:pt x="282051" y="0"/>
                </a:moveTo>
                <a:lnTo>
                  <a:pt x="1559335" y="0"/>
                </a:lnTo>
                <a:lnTo>
                  <a:pt x="2165293" y="1074355"/>
                </a:lnTo>
                <a:lnTo>
                  <a:pt x="1559335" y="2148710"/>
                </a:lnTo>
                <a:lnTo>
                  <a:pt x="282051" y="2148710"/>
                </a:lnTo>
                <a:lnTo>
                  <a:pt x="0" y="1648638"/>
                </a:lnTo>
                <a:lnTo>
                  <a:pt x="0" y="50007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6"/>
          <p:cNvSpPr/>
          <p:nvPr/>
        </p:nvSpPr>
        <p:spPr>
          <a:xfrm>
            <a:off x="5419" y="3221054"/>
            <a:ext cx="282518" cy="1001801"/>
          </a:xfrm>
          <a:custGeom>
            <a:avLst/>
            <a:gdLst/>
            <a:ahLst/>
            <a:cxnLst/>
            <a:rect l="l" t="t" r="r" b="b"/>
            <a:pathLst>
              <a:path w="282518" h="1001801" extrusionOk="0">
                <a:moveTo>
                  <a:pt x="0" y="0"/>
                </a:moveTo>
                <a:lnTo>
                  <a:pt x="282518" y="500900"/>
                </a:lnTo>
                <a:lnTo>
                  <a:pt x="0" y="100180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6"/>
          <p:cNvSpPr/>
          <p:nvPr/>
        </p:nvSpPr>
        <p:spPr>
          <a:xfrm>
            <a:off x="5419" y="5369766"/>
            <a:ext cx="282518" cy="1001800"/>
          </a:xfrm>
          <a:custGeom>
            <a:avLst/>
            <a:gdLst/>
            <a:ahLst/>
            <a:cxnLst/>
            <a:rect l="l" t="t" r="r" b="b"/>
            <a:pathLst>
              <a:path w="282518" h="1001800" extrusionOk="0">
                <a:moveTo>
                  <a:pt x="0" y="0"/>
                </a:moveTo>
                <a:lnTo>
                  <a:pt x="282518" y="500900"/>
                </a:lnTo>
                <a:lnTo>
                  <a:pt x="0" y="10018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6"/>
          <p:cNvSpPr/>
          <p:nvPr/>
        </p:nvSpPr>
        <p:spPr>
          <a:xfrm>
            <a:off x="5421" y="5870666"/>
            <a:ext cx="2116213" cy="987334"/>
          </a:xfrm>
          <a:custGeom>
            <a:avLst/>
            <a:gdLst/>
            <a:ahLst/>
            <a:cxnLst/>
            <a:rect l="l" t="t" r="r" b="b"/>
            <a:pathLst>
              <a:path w="2116213" h="987334" extrusionOk="0">
                <a:moveTo>
                  <a:pt x="282052" y="0"/>
                </a:moveTo>
                <a:lnTo>
                  <a:pt x="1559336" y="0"/>
                </a:lnTo>
                <a:lnTo>
                  <a:pt x="2116213" y="987334"/>
                </a:lnTo>
                <a:lnTo>
                  <a:pt x="0" y="987334"/>
                </a:lnTo>
                <a:lnTo>
                  <a:pt x="0" y="5000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6"/>
          <p:cNvSpPr/>
          <p:nvPr/>
        </p:nvSpPr>
        <p:spPr>
          <a:xfrm>
            <a:off x="1564287" y="4796310"/>
            <a:ext cx="2489200" cy="2061690"/>
          </a:xfrm>
          <a:custGeom>
            <a:avLst/>
            <a:gdLst/>
            <a:ahLst/>
            <a:cxnLst/>
            <a:rect l="l" t="t" r="r" b="b"/>
            <a:pathLst>
              <a:path w="2489200" h="2061690" extrusionOk="0">
                <a:moveTo>
                  <a:pt x="605958" y="0"/>
                </a:moveTo>
                <a:lnTo>
                  <a:pt x="1883242" y="0"/>
                </a:lnTo>
                <a:lnTo>
                  <a:pt x="2489200" y="1074355"/>
                </a:lnTo>
                <a:lnTo>
                  <a:pt x="1932323" y="2061690"/>
                </a:lnTo>
                <a:lnTo>
                  <a:pt x="556877" y="2061690"/>
                </a:lnTo>
                <a:lnTo>
                  <a:pt x="0" y="107435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16"/>
          <p:cNvSpPr/>
          <p:nvPr/>
        </p:nvSpPr>
        <p:spPr>
          <a:xfrm>
            <a:off x="3447062" y="2"/>
            <a:ext cx="2489200" cy="1573239"/>
          </a:xfrm>
          <a:custGeom>
            <a:avLst/>
            <a:gdLst/>
            <a:ahLst/>
            <a:cxnLst/>
            <a:rect l="l" t="t" r="r" b="b"/>
            <a:pathLst>
              <a:path w="2489200" h="1573239" extrusionOk="0">
                <a:moveTo>
                  <a:pt x="281381" y="0"/>
                </a:moveTo>
                <a:lnTo>
                  <a:pt x="2207820" y="0"/>
                </a:lnTo>
                <a:lnTo>
                  <a:pt x="2489200" y="498884"/>
                </a:lnTo>
                <a:lnTo>
                  <a:pt x="1883243" y="1573239"/>
                </a:lnTo>
                <a:lnTo>
                  <a:pt x="605958" y="1573239"/>
                </a:lnTo>
                <a:lnTo>
                  <a:pt x="0" y="498884"/>
                </a:lnTo>
                <a:close/>
              </a:path>
            </a:pathLst>
          </a:cu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16"/>
          <p:cNvSpPr/>
          <p:nvPr/>
        </p:nvSpPr>
        <p:spPr>
          <a:xfrm>
            <a:off x="3447062" y="1573241"/>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6"/>
          <p:cNvSpPr/>
          <p:nvPr/>
        </p:nvSpPr>
        <p:spPr>
          <a:xfrm>
            <a:off x="3447062" y="3721953"/>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16"/>
          <p:cNvSpPr/>
          <p:nvPr/>
        </p:nvSpPr>
        <p:spPr>
          <a:xfrm>
            <a:off x="3496147" y="5870666"/>
            <a:ext cx="2391037" cy="987334"/>
          </a:xfrm>
          <a:custGeom>
            <a:avLst/>
            <a:gdLst/>
            <a:ahLst/>
            <a:cxnLst/>
            <a:rect l="l" t="t" r="r" b="b"/>
            <a:pathLst>
              <a:path w="2391037" h="987334" extrusionOk="0">
                <a:moveTo>
                  <a:pt x="556876" y="0"/>
                </a:moveTo>
                <a:lnTo>
                  <a:pt x="1834160" y="0"/>
                </a:lnTo>
                <a:lnTo>
                  <a:pt x="2391037" y="987334"/>
                </a:lnTo>
                <a:lnTo>
                  <a:pt x="0" y="987334"/>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6"/>
          <p:cNvSpPr/>
          <p:nvPr/>
        </p:nvSpPr>
        <p:spPr>
          <a:xfrm>
            <a:off x="565441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6"/>
          <p:cNvSpPr/>
          <p:nvPr/>
        </p:nvSpPr>
        <p:spPr>
          <a:xfrm>
            <a:off x="5329837" y="498885"/>
            <a:ext cx="2489200" cy="2148712"/>
          </a:xfrm>
          <a:prstGeom prst="hexagon">
            <a:avLst>
              <a:gd name="adj" fmla="val 28201"/>
              <a:gd name="vf" fmla="val 115470"/>
            </a:avLst>
          </a:prstGeom>
          <a:solidFill>
            <a:schemeClr val="lt2">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6"/>
          <p:cNvSpPr/>
          <p:nvPr/>
        </p:nvSpPr>
        <p:spPr>
          <a:xfrm>
            <a:off x="5329837" y="2647597"/>
            <a:ext cx="2489200" cy="2148712"/>
          </a:xfrm>
          <a:prstGeom prst="hexagon">
            <a:avLst>
              <a:gd name="adj" fmla="val 2820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6"/>
          <p:cNvSpPr/>
          <p:nvPr/>
        </p:nvSpPr>
        <p:spPr>
          <a:xfrm>
            <a:off x="532983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6"/>
          <p:cNvSpPr/>
          <p:nvPr/>
        </p:nvSpPr>
        <p:spPr>
          <a:xfrm>
            <a:off x="7212612" y="2"/>
            <a:ext cx="2489200" cy="1573239"/>
          </a:xfrm>
          <a:custGeom>
            <a:avLst/>
            <a:gdLst/>
            <a:ahLst/>
            <a:cxnLst/>
            <a:rect l="l" t="t" r="r" b="b"/>
            <a:pathLst>
              <a:path w="2489200" h="1573239" extrusionOk="0">
                <a:moveTo>
                  <a:pt x="281381" y="0"/>
                </a:moveTo>
                <a:lnTo>
                  <a:pt x="2207819" y="0"/>
                </a:lnTo>
                <a:lnTo>
                  <a:pt x="2489200" y="498884"/>
                </a:lnTo>
                <a:lnTo>
                  <a:pt x="1883242" y="1573239"/>
                </a:lnTo>
                <a:lnTo>
                  <a:pt x="605958" y="1573239"/>
                </a:lnTo>
                <a:lnTo>
                  <a:pt x="0" y="4988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16"/>
          <p:cNvSpPr/>
          <p:nvPr/>
        </p:nvSpPr>
        <p:spPr>
          <a:xfrm>
            <a:off x="7212612" y="1573241"/>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p:nvPr/>
        </p:nvSpPr>
        <p:spPr>
          <a:xfrm>
            <a:off x="7212612" y="3721953"/>
            <a:ext cx="2489200" cy="2148712"/>
          </a:xfrm>
          <a:prstGeom prst="hexagon">
            <a:avLst>
              <a:gd name="adj" fmla="val 28201"/>
              <a:gd name="vf" fmla="val 115470"/>
            </a:avLst>
          </a:prstGeom>
          <a:solidFill>
            <a:schemeClr val="l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6"/>
          <p:cNvSpPr/>
          <p:nvPr/>
        </p:nvSpPr>
        <p:spPr>
          <a:xfrm>
            <a:off x="7261694" y="5870666"/>
            <a:ext cx="2391036" cy="987334"/>
          </a:xfrm>
          <a:custGeom>
            <a:avLst/>
            <a:gdLst/>
            <a:ahLst/>
            <a:cxnLst/>
            <a:rect l="l" t="t" r="r" b="b"/>
            <a:pathLst>
              <a:path w="2391036" h="987334" extrusionOk="0">
                <a:moveTo>
                  <a:pt x="556876" y="0"/>
                </a:moveTo>
                <a:lnTo>
                  <a:pt x="1834160" y="0"/>
                </a:lnTo>
                <a:lnTo>
                  <a:pt x="2391036" y="987334"/>
                </a:lnTo>
                <a:lnTo>
                  <a:pt x="0" y="987334"/>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6"/>
          <p:cNvSpPr/>
          <p:nvPr/>
        </p:nvSpPr>
        <p:spPr>
          <a:xfrm>
            <a:off x="9419965" y="3"/>
            <a:ext cx="1840044" cy="498883"/>
          </a:xfrm>
          <a:custGeom>
            <a:avLst/>
            <a:gdLst/>
            <a:ahLst/>
            <a:cxnLst/>
            <a:rect l="l" t="t" r="r" b="b"/>
            <a:pathLst>
              <a:path w="1840044" h="498883" extrusionOk="0">
                <a:moveTo>
                  <a:pt x="0" y="0"/>
                </a:moveTo>
                <a:lnTo>
                  <a:pt x="1840044" y="0"/>
                </a:lnTo>
                <a:lnTo>
                  <a:pt x="1558664" y="498883"/>
                </a:lnTo>
                <a:lnTo>
                  <a:pt x="281380" y="498883"/>
                </a:lnTo>
                <a:close/>
              </a:path>
            </a:pathLst>
          </a:custGeom>
          <a:solidFill>
            <a:schemeClr val="lt2">
              <a:alpha val="5254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16"/>
          <p:cNvSpPr/>
          <p:nvPr/>
        </p:nvSpPr>
        <p:spPr>
          <a:xfrm>
            <a:off x="9095387" y="498885"/>
            <a:ext cx="2489200" cy="2148712"/>
          </a:xfrm>
          <a:prstGeom prst="hexagon">
            <a:avLst>
              <a:gd name="adj" fmla="val 28201"/>
              <a:gd name="vf" fmla="val 115470"/>
            </a:avLst>
          </a:prstGeom>
          <a:solidFill>
            <a:schemeClr val="lt2">
              <a:alpha val="1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6"/>
          <p:cNvSpPr/>
          <p:nvPr/>
        </p:nvSpPr>
        <p:spPr>
          <a:xfrm>
            <a:off x="9095387" y="2647597"/>
            <a:ext cx="2489200" cy="2148712"/>
          </a:xfrm>
          <a:prstGeom prst="hexagon">
            <a:avLst>
              <a:gd name="adj" fmla="val 28201"/>
              <a:gd name="vf" fmla="val 115470"/>
            </a:avLst>
          </a:pr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16"/>
          <p:cNvSpPr/>
          <p:nvPr/>
        </p:nvSpPr>
        <p:spPr>
          <a:xfrm>
            <a:off x="9095387" y="4796309"/>
            <a:ext cx="2489200" cy="2148712"/>
          </a:xfrm>
          <a:prstGeom prst="hexagon">
            <a:avLst>
              <a:gd name="adj" fmla="val 28201"/>
              <a:gd name="vf" fmla="val 115470"/>
            </a:avLst>
          </a:pr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16"/>
          <p:cNvSpPr/>
          <p:nvPr/>
        </p:nvSpPr>
        <p:spPr>
          <a:xfrm>
            <a:off x="10978162" y="0"/>
            <a:ext cx="1216208" cy="1573240"/>
          </a:xfrm>
          <a:custGeom>
            <a:avLst/>
            <a:gdLst/>
            <a:ahLst/>
            <a:cxnLst/>
            <a:rect l="l" t="t" r="r" b="b"/>
            <a:pathLst>
              <a:path w="1216208" h="1573240" extrusionOk="0">
                <a:moveTo>
                  <a:pt x="1188777" y="0"/>
                </a:moveTo>
                <a:lnTo>
                  <a:pt x="1216208" y="0"/>
                </a:lnTo>
                <a:lnTo>
                  <a:pt x="1216208" y="1"/>
                </a:lnTo>
                <a:lnTo>
                  <a:pt x="1216208" y="1573240"/>
                </a:lnTo>
                <a:lnTo>
                  <a:pt x="605958" y="1573240"/>
                </a:lnTo>
                <a:lnTo>
                  <a:pt x="0" y="498885"/>
                </a:lnTo>
                <a:lnTo>
                  <a:pt x="281381" y="1"/>
                </a:lnTo>
                <a:lnTo>
                  <a:pt x="1188777" y="1"/>
                </a:lnTo>
                <a:close/>
              </a:path>
            </a:pathLst>
          </a:custGeom>
          <a:solidFill>
            <a:schemeClr val="lt2">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6"/>
          <p:cNvSpPr/>
          <p:nvPr/>
        </p:nvSpPr>
        <p:spPr>
          <a:xfrm>
            <a:off x="10978162" y="1573242"/>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2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6"/>
          <p:cNvSpPr/>
          <p:nvPr/>
        </p:nvSpPr>
        <p:spPr>
          <a:xfrm>
            <a:off x="10978162" y="3721954"/>
            <a:ext cx="1216208" cy="2148710"/>
          </a:xfrm>
          <a:custGeom>
            <a:avLst/>
            <a:gdLst/>
            <a:ahLst/>
            <a:cxnLst/>
            <a:rect l="l" t="t" r="r" b="b"/>
            <a:pathLst>
              <a:path w="1216208" h="2148710" extrusionOk="0">
                <a:moveTo>
                  <a:pt x="605958" y="0"/>
                </a:moveTo>
                <a:lnTo>
                  <a:pt x="1216208" y="0"/>
                </a:lnTo>
                <a:lnTo>
                  <a:pt x="1216208" y="2148710"/>
                </a:lnTo>
                <a:lnTo>
                  <a:pt x="605958" y="2148710"/>
                </a:lnTo>
                <a:lnTo>
                  <a:pt x="0" y="1074355"/>
                </a:lnTo>
                <a:close/>
              </a:path>
            </a:pathLst>
          </a:cu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6"/>
          <p:cNvSpPr/>
          <p:nvPr/>
        </p:nvSpPr>
        <p:spPr>
          <a:xfrm>
            <a:off x="11027244" y="5870668"/>
            <a:ext cx="1167128" cy="987335"/>
          </a:xfrm>
          <a:custGeom>
            <a:avLst/>
            <a:gdLst/>
            <a:ahLst/>
            <a:cxnLst/>
            <a:rect l="l" t="t" r="r" b="b"/>
            <a:pathLst>
              <a:path w="1167128" h="987335" extrusionOk="0">
                <a:moveTo>
                  <a:pt x="556877" y="0"/>
                </a:moveTo>
                <a:lnTo>
                  <a:pt x="1167128" y="0"/>
                </a:lnTo>
                <a:lnTo>
                  <a:pt x="1167128" y="785453"/>
                </a:lnTo>
                <a:lnTo>
                  <a:pt x="1167126" y="785453"/>
                </a:lnTo>
                <a:lnTo>
                  <a:pt x="1167126" y="987335"/>
                </a:lnTo>
                <a:lnTo>
                  <a:pt x="0" y="987335"/>
                </a:lnTo>
                <a:close/>
              </a:path>
            </a:pathLst>
          </a:custGeom>
          <a:solidFill>
            <a:schemeClr val="l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16"/>
          <p:cNvSpPr/>
          <p:nvPr/>
        </p:nvSpPr>
        <p:spPr>
          <a:xfrm>
            <a:off x="0" y="0"/>
            <a:ext cx="12188952" cy="6858000"/>
          </a:xfrm>
          <a:prstGeom prst="rect">
            <a:avLst/>
          </a:prstGeom>
          <a:gradFill>
            <a:gsLst>
              <a:gs pos="0">
                <a:schemeClr val="lt1"/>
              </a:gs>
              <a:gs pos="98000">
                <a:srgbClr val="FFFFFF">
                  <a:alpha val="29803"/>
                </a:srgbClr>
              </a:gs>
              <a:gs pos="100000">
                <a:srgbClr val="FFFFFF">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 name="Google Shape;42;p16"/>
          <p:cNvPicPr preferRelativeResize="0"/>
          <p:nvPr/>
        </p:nvPicPr>
        <p:blipFill rotWithShape="1">
          <a:blip r:embed="rId13">
            <a:alphaModFix amt="50000"/>
          </a:blip>
          <a:srcRect/>
          <a:stretch/>
        </p:blipFill>
        <p:spPr>
          <a:xfrm>
            <a:off x="-5420" y="-3"/>
            <a:ext cx="12181162" cy="6851904"/>
          </a:xfrm>
          <a:prstGeom prst="rect">
            <a:avLst/>
          </a:prstGeom>
          <a:noFill/>
          <a:ln>
            <a:noFill/>
          </a:ln>
        </p:spPr>
      </p:pic>
      <p:sp>
        <p:nvSpPr>
          <p:cNvPr id="43" name="Google Shape;43;p16"/>
          <p:cNvSpPr txBox="1">
            <a:spLocks noGrp="1"/>
          </p:cNvSpPr>
          <p:nvPr>
            <p:ph type="body" idx="1"/>
          </p:nvPr>
        </p:nvSpPr>
        <p:spPr>
          <a:xfrm>
            <a:off x="841248" y="1609344"/>
            <a:ext cx="10515600" cy="475488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Google Shape;44;p16"/>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accent6"/>
              </a:buClr>
              <a:buSzPts val="3600"/>
              <a:buFont typeface="Arial"/>
              <a:buNone/>
              <a:defRPr sz="3600" b="1" i="0" u="none" strike="noStrike" cap="non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 name="Google Shape;156;p21">
            <a:extLst>
              <a:ext uri="{FF2B5EF4-FFF2-40B4-BE49-F238E27FC236}">
                <a16:creationId xmlns:a16="http://schemas.microsoft.com/office/drawing/2014/main" id="{228F22F1-29C1-E1E6-09D3-D6BEC6D78A00}"/>
              </a:ext>
            </a:extLst>
          </p:cNvPr>
          <p:cNvSpPr txBox="1">
            <a:spLocks noGrp="1"/>
          </p:cNvSpPr>
          <p:nvPr>
            <p:ph type="ftr" idx="3"/>
          </p:nvPr>
        </p:nvSpPr>
        <p:spPr>
          <a:xfrm>
            <a:off x="417578" y="6624955"/>
            <a:ext cx="3975387" cy="1828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Daimler Truck</a:t>
            </a:r>
          </a:p>
        </p:txBody>
      </p:sp>
      <p:sp>
        <p:nvSpPr>
          <p:cNvPr id="3" name="Google Shape;157;p21">
            <a:extLst>
              <a:ext uri="{FF2B5EF4-FFF2-40B4-BE49-F238E27FC236}">
                <a16:creationId xmlns:a16="http://schemas.microsoft.com/office/drawing/2014/main" id="{F9AAA913-844A-5356-EDF4-E8D75F745969}"/>
              </a:ext>
            </a:extLst>
          </p:cNvPr>
          <p:cNvSpPr txBox="1">
            <a:spLocks noGrp="1"/>
          </p:cNvSpPr>
          <p:nvPr>
            <p:ph type="sldNum" idx="4"/>
          </p:nvPr>
        </p:nvSpPr>
        <p:spPr>
          <a:xfrm>
            <a:off x="4442047"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t> </a:t>
            </a:r>
            <a:r>
              <a:rPr lang="de-DE" dirty="0"/>
              <a:t>Multi Object Tracking using Machine Learning</a:t>
            </a:r>
            <a:r>
              <a:rPr lang="en-US" dirty="0"/>
              <a:t> | TT/S60 | Christian Holz   </a:t>
            </a:r>
            <a:fld id="{00000000-1234-1234-1234-123412341234}" type="slidenum">
              <a:rPr lang="en-US" smtClean="0"/>
              <a:pPr/>
              <a:t>‹Nr.›</a:t>
            </a:fld>
            <a:endParaRPr dirty="0"/>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2.png"/><Relationship Id="rId10"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10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2.png"/><Relationship Id="rId4" Type="http://schemas.openxmlformats.org/officeDocument/2006/relationships/image" Target="../media/image3.jp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8.png"/><Relationship Id="rId7" Type="http://schemas.openxmlformats.org/officeDocument/2006/relationships/diagramQuickStyle" Target="../diagrams/quickStyle2.xml"/><Relationship Id="rId12"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27.png"/><Relationship Id="rId5" Type="http://schemas.openxmlformats.org/officeDocument/2006/relationships/diagramData" Target="../diagrams/data2.xml"/><Relationship Id="rId10" Type="http://schemas.openxmlformats.org/officeDocument/2006/relationships/image" Target="../media/image40.png"/><Relationship Id="rId4" Type="http://schemas.openxmlformats.org/officeDocument/2006/relationships/image" Target="../media/image39.png"/><Relationship Id="rId9" Type="http://schemas.microsoft.com/office/2007/relationships/diagramDrawing" Target="../diagrams/drawing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diagramData" Target="../diagrams/data4.xml"/><Relationship Id="rId3" Type="http://schemas.openxmlformats.org/officeDocument/2006/relationships/slideLayout" Target="../slideLayouts/slideLayout8.xml"/><Relationship Id="rId21" Type="http://schemas.openxmlformats.org/officeDocument/2006/relationships/diagramColors" Target="../diagrams/colors4.xml"/><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video" Target="../media/media2.mp4"/><Relationship Id="rId16" Type="http://schemas.openxmlformats.org/officeDocument/2006/relationships/image" Target="../media/image52.svg"/><Relationship Id="rId20" Type="http://schemas.openxmlformats.org/officeDocument/2006/relationships/diagramQuickStyle" Target="../diagrams/quickStyle4.xml"/><Relationship Id="rId1" Type="http://schemas.microsoft.com/office/2007/relationships/media" Target="../media/media2.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diagramLayout" Target="../diagrams/layout4.xml"/><Relationship Id="rId4" Type="http://schemas.openxmlformats.org/officeDocument/2006/relationships/notesSlide" Target="../notesSlides/notesSlide24.xml"/><Relationship Id="rId9" Type="http://schemas.openxmlformats.org/officeDocument/2006/relationships/image" Target="../media/image45.png"/><Relationship Id="rId14" Type="http://schemas.openxmlformats.org/officeDocument/2006/relationships/image" Target="../media/image50.svg"/><Relationship Id="rId22" Type="http://schemas.microsoft.com/office/2007/relationships/diagramDrawing" Target="../diagrams/drawing4.xml"/></Relationships>
</file>

<file path=ppt/slides/_rels/slide25.xml.rels><?xml version="1.0" encoding="UTF-8" standalone="yes"?>
<Relationships xmlns="http://schemas.openxmlformats.org/package/2006/relationships"><Relationship Id="rId8" Type="http://schemas.openxmlformats.org/officeDocument/2006/relationships/hyperlink" Target="../dokumentation.pdf" TargetMode="External"/><Relationship Id="rId3" Type="http://schemas.openxmlformats.org/officeDocument/2006/relationships/image" Target="../media/image54.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package" Target="../embeddings/Microsoft_PowerPoint_Presentation1.pptx"/><Relationship Id="rId11" Type="http://schemas.microsoft.com/office/2007/relationships/hdphoto" Target="../media/hdphoto1.wdp"/><Relationship Id="rId5" Type="http://schemas.openxmlformats.org/officeDocument/2006/relationships/image" Target="../media/image55.emf"/><Relationship Id="rId10" Type="http://schemas.openxmlformats.org/officeDocument/2006/relationships/image" Target="../media/image58.png"/><Relationship Id="rId4" Type="http://schemas.openxmlformats.org/officeDocument/2006/relationships/package" Target="../embeddings/Microsoft_PowerPoint_Presentation.pptx"/><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de.wikipedia.org/wiki/Bayessches_Netz#:~:text=Ein%20bayessches%20Netz%20dient%20dazu,A%2Dpriori%2DWissen%20kombinier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notesSlide" Target="../notesSlides/notesSlide36.xml"/><Relationship Id="rId16"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43.png"/><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image" Target="../media/image50.svg"/><Relationship Id="rId4" Type="http://schemas.openxmlformats.org/officeDocument/2006/relationships/image" Target="../media/image62.svg"/><Relationship Id="rId9" Type="http://schemas.openxmlformats.org/officeDocument/2006/relationships/image" Target="../media/image49.png"/><Relationship Id="rId1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61.png"/><Relationship Id="rId5" Type="http://schemas.openxmlformats.org/officeDocument/2006/relationships/image" Target="../media/image351.png"/><Relationship Id="rId4" Type="http://schemas.openxmlformats.org/officeDocument/2006/relationships/image" Target="../media/image34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bin"/><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1.emf"/><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12" Type="http://schemas.openxmlformats.org/officeDocument/2006/relationships/image" Target="../media/image88.sv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86.png"/><Relationship Id="rId4" Type="http://schemas.openxmlformats.org/officeDocument/2006/relationships/image" Target="../media/image1.emf"/><Relationship Id="rId9"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3" Type="http://schemas.openxmlformats.org/officeDocument/2006/relationships/oleObject" Target="../embeddings/oleObject4.bin"/><Relationship Id="rId7" Type="http://schemas.openxmlformats.org/officeDocument/2006/relationships/image" Target="../media/image89.png"/><Relationship Id="rId12" Type="http://schemas.openxmlformats.org/officeDocument/2006/relationships/image" Target="../media/image90.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83.png"/><Relationship Id="rId11" Type="http://schemas.openxmlformats.org/officeDocument/2006/relationships/image" Target="../media/image890.png"/><Relationship Id="rId5" Type="http://schemas.openxmlformats.org/officeDocument/2006/relationships/image" Target="../media/image84.png"/><Relationship Id="rId10" Type="http://schemas.openxmlformats.org/officeDocument/2006/relationships/image" Target="../media/image88.svg"/><Relationship Id="rId4" Type="http://schemas.openxmlformats.org/officeDocument/2006/relationships/image" Target="../media/image1.emf"/><Relationship Id="rId9" Type="http://schemas.openxmlformats.org/officeDocument/2006/relationships/image" Target="../media/image87.png"/><Relationship Id="rId14"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5.bin"/><Relationship Id="rId7" Type="http://schemas.openxmlformats.org/officeDocument/2006/relationships/image" Target="../media/image9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93.png"/><Relationship Id="rId5" Type="http://schemas.openxmlformats.org/officeDocument/2006/relationships/image" Target="../media/image34.png"/><Relationship Id="rId4" Type="http://schemas.openxmlformats.org/officeDocument/2006/relationships/image" Target="../media/image1.emf"/><Relationship Id="rId9" Type="http://schemas.openxmlformats.org/officeDocument/2006/relationships/image" Target="../media/image103.png"/></Relationships>
</file>

<file path=ppt/slides/_rels/slide51.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notesSlide" Target="../notesSlides/notesSlide41.xml"/><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emf"/><Relationship Id="rId10" Type="http://schemas.openxmlformats.org/officeDocument/2006/relationships/image" Target="../media/image106.png"/><Relationship Id="rId4" Type="http://schemas.openxmlformats.org/officeDocument/2006/relationships/oleObject" Target="../embeddings/oleObject6.bin"/><Relationship Id="rId9" Type="http://schemas.openxmlformats.org/officeDocument/2006/relationships/image" Target="../media/image105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8.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1.png"/><Relationship Id="rId7" Type="http://schemas.openxmlformats.org/officeDocument/2006/relationships/image" Target="../media/image96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990.png"/><Relationship Id="rId4" Type="http://schemas.openxmlformats.org/officeDocument/2006/relationships/image" Target="../media/image9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2848302" y="1602170"/>
            <a:ext cx="9343697" cy="5255830"/>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5389305"/>
            <a:ext cx="12192000" cy="1294562"/>
          </a:xfrm>
          <a:prstGeom prst="rect">
            <a:avLst/>
          </a:prstGeom>
          <a:noFill/>
          <a:ln>
            <a:noFill/>
          </a:ln>
        </p:spPr>
      </p:pic>
      <p:sp>
        <p:nvSpPr>
          <p:cNvPr id="3" name="Untertitel 2"/>
          <p:cNvSpPr>
            <a:spLocks noGrp="1"/>
          </p:cNvSpPr>
          <p:nvPr>
            <p:ph type="subTitle" idx="1"/>
          </p:nvPr>
        </p:nvSpPr>
        <p:spPr>
          <a:xfrm>
            <a:off x="241300" y="5276088"/>
            <a:ext cx="7114402" cy="676656"/>
          </a:xfrm>
        </p:spPr>
        <p:txBody>
          <a:bodyPr>
            <a:normAutofit/>
          </a:bodyPr>
          <a:lstStyle/>
          <a:p>
            <a:r>
              <a:rPr lang="de-DE" dirty="0"/>
              <a:t>Multi Object Tracking using Machine Learning</a:t>
            </a:r>
          </a:p>
        </p:txBody>
      </p:sp>
      <p:sp>
        <p:nvSpPr>
          <p:cNvPr id="8" name="TextBox 103"/>
          <p:cNvSpPr txBox="1"/>
          <p:nvPr/>
        </p:nvSpPr>
        <p:spPr>
          <a:xfrm>
            <a:off x="334610" y="5892205"/>
            <a:ext cx="7021092" cy="791662"/>
          </a:xfrm>
          <a:prstGeom prst="rect">
            <a:avLst/>
          </a:prstGeom>
          <a:noFill/>
        </p:spPr>
        <p:txBody>
          <a:bodyPr wrap="square" lIns="71963" tIns="71963" rIns="71963" bIns="71963" rtlCol="0">
            <a:spAutoFit/>
          </a:bodyPr>
          <a:lstStyle/>
          <a:p>
            <a:pPr defTabSz="1088333">
              <a:buClrTx/>
              <a:defRPr/>
            </a:pPr>
            <a:r>
              <a:rPr lang="de-DE" kern="1200" dirty="0">
                <a:solidFill>
                  <a:prstClr val="black"/>
                </a:solidFill>
                <a:latin typeface="Daimler CS" pitchFamily="2" charset="0"/>
                <a:ea typeface="+mn-ea"/>
                <a:cs typeface="+mn-cs"/>
              </a:rPr>
              <a:t>Department </a:t>
            </a:r>
            <a:r>
              <a:rPr lang="en-US" kern="1200" dirty="0">
                <a:solidFill>
                  <a:prstClr val="black"/>
                </a:solidFill>
                <a:latin typeface="Daimler CS" pitchFamily="2" charset="0"/>
                <a:ea typeface="+mn-ea"/>
                <a:cs typeface="+mn-cs"/>
              </a:rPr>
              <a:t>:		TT/S60; PE SW &amp; EE - AE - Active Safety &amp; Automation 	</a:t>
            </a:r>
          </a:p>
          <a:p>
            <a:pPr defTabSz="1088333">
              <a:buClrTx/>
              <a:defRPr/>
            </a:pPr>
            <a:r>
              <a:rPr lang="en-US" kern="1200" dirty="0">
                <a:solidFill>
                  <a:prstClr val="black"/>
                </a:solidFill>
                <a:latin typeface="Daimler CS" pitchFamily="2" charset="0"/>
                <a:ea typeface="+mn-ea"/>
                <a:cs typeface="+mn-cs"/>
              </a:rPr>
              <a:t>Author :		C</a:t>
            </a:r>
            <a:r>
              <a:rPr lang="en-US" kern="1200" dirty="0">
                <a:solidFill>
                  <a:prstClr val="black"/>
                </a:solidFill>
                <a:latin typeface="Daimler CS" pitchFamily="2" charset="0"/>
              </a:rPr>
              <a:t>hristian Alexander Holz</a:t>
            </a:r>
            <a:br>
              <a:rPr lang="en-US" kern="1200" dirty="0">
                <a:solidFill>
                  <a:prstClr val="black"/>
                </a:solidFill>
                <a:latin typeface="Daimler CS" pitchFamily="2" charset="0"/>
                <a:ea typeface="+mn-ea"/>
                <a:cs typeface="+mn-cs"/>
              </a:rPr>
            </a:br>
            <a:r>
              <a:rPr lang="en-US" kern="1200" dirty="0">
                <a:solidFill>
                  <a:prstClr val="black"/>
                </a:solidFill>
                <a:latin typeface="Daimler CS" pitchFamily="2" charset="0"/>
                <a:ea typeface="+mn-ea"/>
                <a:cs typeface="+mn-cs"/>
              </a:rPr>
              <a:t>First / second reviewer: 	Christian Bader / Prof. Dr. rer. nat. Matthias Drüppel</a:t>
            </a: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1164778" y="1392999"/>
            <a:ext cx="4854675" cy="3424646"/>
            <a:chOff x="1870599" y="929640"/>
            <a:chExt cx="5701003" cy="4226987"/>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pic>
          <p:nvPicPr>
            <p:cNvPr id="25" name="Grafik 24"/>
            <p:cNvPicPr>
              <a:picLocks noChangeAspect="1"/>
            </p:cNvPicPr>
            <p:nvPr/>
          </p:nvPicPr>
          <p:blipFill>
            <a:blip r:embed="rId9"/>
            <a:stretch>
              <a:fillRect/>
            </a:stretch>
          </p:blipFill>
          <p:spPr>
            <a:xfrm>
              <a:off x="2426449" y="3821033"/>
              <a:ext cx="5145153" cy="1335594"/>
            </a:xfrm>
            <a:prstGeom prst="rect">
              <a:avLst/>
            </a:prstGeom>
          </p:spPr>
        </p:pic>
        <mc:AlternateContent xmlns:mc="http://schemas.openxmlformats.org/markup-compatibility/2006" xmlns:a14="http://schemas.microsoft.com/office/drawing/2010/main">
          <mc:Choice Requires="a14">
            <p:sp>
              <p:nvSpPr>
                <p:cNvPr id="28" name="Textfeld 27"/>
                <p:cNvSpPr txBox="1"/>
                <p:nvPr/>
              </p:nvSpPr>
              <p:spPr>
                <a:xfrm>
                  <a:off x="1873083" y="4366931"/>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2</m:t>
                            </m:r>
                          </m:sub>
                        </m:sSub>
                      </m:oMath>
                    </m:oMathPara>
                  </a14:m>
                  <a:endParaRPr lang="de-DE" dirty="0"/>
                </a:p>
              </p:txBody>
            </p:sp>
          </mc:Choice>
          <mc:Fallback xmlns="">
            <p:sp>
              <p:nvSpPr>
                <p:cNvPr id="28" name="Textfeld 27"/>
                <p:cNvSpPr txBox="1">
                  <a:spLocks noRot="1" noChangeAspect="1" noMove="1" noResize="1" noEditPoints="1" noAdjustHandles="1" noChangeArrowheads="1" noChangeShapeType="1" noTextEdit="1"/>
                </p:cNvSpPr>
                <p:nvPr/>
              </p:nvSpPr>
              <p:spPr>
                <a:xfrm>
                  <a:off x="1873083" y="4366931"/>
                  <a:ext cx="648000" cy="307777"/>
                </a:xfrm>
                <a:prstGeom prst="rect">
                  <a:avLst/>
                </a:prstGeom>
                <a:blipFill>
                  <a:blip r:embed="rId10"/>
                  <a:stretch>
                    <a:fillRect/>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512F991B-D392-F341-4FD4-56895C278145}"/>
              </a:ext>
            </a:extLst>
          </p:cNvPr>
          <p:cNvGrpSpPr/>
          <p:nvPr/>
        </p:nvGrpSpPr>
        <p:grpSpPr>
          <a:xfrm>
            <a:off x="6658482" y="824748"/>
            <a:ext cx="2869892" cy="2219607"/>
            <a:chOff x="6658482" y="824748"/>
            <a:chExt cx="2869892" cy="2219607"/>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58482" y="1223209"/>
              <a:ext cx="2869892" cy="1821146"/>
              <a:chOff x="7653356" y="947526"/>
              <a:chExt cx="2869892"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11"/>
              <a:srcRect l="17656" t="4307" r="-327" b="37036"/>
              <a:stretch/>
            </p:blipFill>
            <p:spPr>
              <a:xfrm>
                <a:off x="7653356" y="947526"/>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251390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DF] DeepDA: LSTM-based Deep Data Association Network for Multi-Targets  Tracking in Clutter | Semantic Scholar">
            <a:extLst>
              <a:ext uri="{FF2B5EF4-FFF2-40B4-BE49-F238E27FC236}">
                <a16:creationId xmlns:a16="http://schemas.microsoft.com/office/drawing/2014/main" id="{49AD458C-FAC3-6C44-1D0A-317D39D44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73"/>
          <a:stretch/>
        </p:blipFill>
        <p:spPr bwMode="auto">
          <a:xfrm>
            <a:off x="1484952" y="1681145"/>
            <a:ext cx="3269928" cy="13255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2" name="Diagramm 1">
            <a:extLst>
              <a:ext uri="{FF2B5EF4-FFF2-40B4-BE49-F238E27FC236}">
                <a16:creationId xmlns:a16="http://schemas.microsoft.com/office/drawing/2014/main" id="{B9F99FA3-24B3-7D2E-F3DF-4F6FB776A3A7}"/>
              </a:ext>
            </a:extLst>
          </p:cNvPr>
          <p:cNvGraphicFramePr/>
          <p:nvPr>
            <p:extLst>
              <p:ext uri="{D42A27DB-BD31-4B8C-83A1-F6EECF244321}">
                <p14:modId xmlns:p14="http://schemas.microsoft.com/office/powerpoint/2010/main" val="2708673121"/>
              </p:ext>
            </p:extLst>
          </p:nvPr>
        </p:nvGraphicFramePr>
        <p:xfrm>
          <a:off x="2032000" y="1512916"/>
          <a:ext cx="8128000" cy="4804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hteck 10"/>
          <p:cNvSpPr/>
          <p:nvPr/>
        </p:nvSpPr>
        <p:spPr>
          <a:xfrm>
            <a:off x="838200" y="5962682"/>
            <a:ext cx="10515600" cy="523220"/>
          </a:xfrm>
          <a:prstGeom prst="rect">
            <a:avLst/>
          </a:prstGeom>
        </p:spPr>
        <p:txBody>
          <a:bodyPr wrap="square">
            <a:spAutoFit/>
          </a:bodyPr>
          <a:lstStyle/>
          <a:p>
            <a:pPr algn="ctr"/>
            <a:r>
              <a:rPr lang="de-DE" b="1" dirty="0"/>
              <a:t>1 to n </a:t>
            </a:r>
            <a:r>
              <a:rPr lang="de-DE" b="1" dirty="0">
                <a:sym typeface="Wingdings" panose="05000000000000000000" pitchFamily="2" charset="2"/>
              </a:rPr>
              <a:t> </a:t>
            </a:r>
            <a:r>
              <a:rPr lang="de-DE" b="1" dirty="0"/>
              <a:t>1 Sensor Object to n Tracks</a:t>
            </a:r>
          </a:p>
          <a:p>
            <a:endParaRPr lang="de-DE"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9" name="Textfeld 8">
            <a:extLst>
              <a:ext uri="{FF2B5EF4-FFF2-40B4-BE49-F238E27FC236}">
                <a16:creationId xmlns:a16="http://schemas.microsoft.com/office/drawing/2014/main" id="{D2A1B2DF-49FA-BE08-8E86-130D88338A13}"/>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210299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2" name="Gruppieren 1">
            <a:extLst>
              <a:ext uri="{FF2B5EF4-FFF2-40B4-BE49-F238E27FC236}">
                <a16:creationId xmlns:a16="http://schemas.microsoft.com/office/drawing/2014/main" id="{63039E71-CAC3-8EB6-1B41-15ED3AE411FE}"/>
              </a:ext>
            </a:extLst>
          </p:cNvPr>
          <p:cNvGrpSpPr/>
          <p:nvPr/>
        </p:nvGrpSpPr>
        <p:grpSpPr>
          <a:xfrm>
            <a:off x="939800" y="1437817"/>
            <a:ext cx="10414000" cy="5055058"/>
            <a:chOff x="745169" y="954908"/>
            <a:chExt cx="10414000" cy="5055058"/>
          </a:xfrm>
        </p:grpSpPr>
        <p:sp>
          <p:nvSpPr>
            <p:cNvPr id="6" name="Rechteck 5">
              <a:extLst>
                <a:ext uri="{FF2B5EF4-FFF2-40B4-BE49-F238E27FC236}">
                  <a16:creationId xmlns:a16="http://schemas.microsoft.com/office/drawing/2014/main" id="{B10F2816-0A89-D841-5E1A-DCC087AE7327}"/>
                </a:ext>
              </a:extLst>
            </p:cNvPr>
            <p:cNvSpPr/>
            <p:nvPr/>
          </p:nvSpPr>
          <p:spPr>
            <a:xfrm>
              <a:off x="745169" y="954908"/>
              <a:ext cx="10414000" cy="5055058"/>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8" name="Rechteck 7">
              <a:extLst>
                <a:ext uri="{FF2B5EF4-FFF2-40B4-BE49-F238E27FC236}">
                  <a16:creationId xmlns:a16="http://schemas.microsoft.com/office/drawing/2014/main" id="{988EC76E-C0B9-458C-B0BA-EBC401AF8DEC}"/>
                </a:ext>
              </a:extLst>
            </p:cNvPr>
            <p:cNvSpPr/>
            <p:nvPr/>
          </p:nvSpPr>
          <p:spPr>
            <a:xfrm>
              <a:off x="3404323" y="4176489"/>
              <a:ext cx="7493041" cy="129306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sp>
          <p:nvSpPr>
            <p:cNvPr id="9" name="Rechteck 8">
              <a:extLst>
                <a:ext uri="{FF2B5EF4-FFF2-40B4-BE49-F238E27FC236}">
                  <a16:creationId xmlns:a16="http://schemas.microsoft.com/office/drawing/2014/main" id="{D0779C8F-FB1B-A771-5BEF-8E62A8186930}"/>
                </a:ext>
              </a:extLst>
            </p:cNvPr>
            <p:cNvSpPr/>
            <p:nvPr/>
          </p:nvSpPr>
          <p:spPr>
            <a:xfrm>
              <a:off x="3404324" y="1482024"/>
              <a:ext cx="7493041" cy="2528001"/>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grpSp>
          <p:nvGrpSpPr>
            <p:cNvPr id="10" name="Gruppieren 9">
              <a:extLst>
                <a:ext uri="{FF2B5EF4-FFF2-40B4-BE49-F238E27FC236}">
                  <a16:creationId xmlns:a16="http://schemas.microsoft.com/office/drawing/2014/main" id="{D82AFD23-5B46-3044-493B-0C06D06F2C48}"/>
                </a:ext>
              </a:extLst>
            </p:cNvPr>
            <p:cNvGrpSpPr/>
            <p:nvPr/>
          </p:nvGrpSpPr>
          <p:grpSpPr>
            <a:xfrm>
              <a:off x="1399028" y="1092454"/>
              <a:ext cx="9351823" cy="4847771"/>
              <a:chOff x="1399028" y="1092454"/>
              <a:chExt cx="9351823" cy="4847771"/>
            </a:xfrm>
          </p:grpSpPr>
          <p:pic>
            <p:nvPicPr>
              <p:cNvPr id="12" name="Grafik 11">
                <a:extLst>
                  <a:ext uri="{FF2B5EF4-FFF2-40B4-BE49-F238E27FC236}">
                    <a16:creationId xmlns:a16="http://schemas.microsoft.com/office/drawing/2014/main" id="{D27B6101-0085-5E6C-0E2F-16BF4079FE5A}"/>
                  </a:ext>
                </a:extLst>
              </p:cNvPr>
              <p:cNvPicPr>
                <a:picLocks noChangeAspect="1"/>
              </p:cNvPicPr>
              <p:nvPr/>
            </p:nvPicPr>
            <p:blipFill rotWithShape="1">
              <a:blip r:embed="rId3"/>
              <a:srcRect l="8468"/>
              <a:stretch/>
            </p:blipFill>
            <p:spPr>
              <a:xfrm>
                <a:off x="1399028" y="1346885"/>
                <a:ext cx="1410806" cy="4251692"/>
              </a:xfrm>
              <a:prstGeom prst="rect">
                <a:avLst/>
              </a:prstGeom>
            </p:spPr>
          </p:pic>
          <p:grpSp>
            <p:nvGrpSpPr>
              <p:cNvPr id="13" name="Gruppieren 12">
                <a:extLst>
                  <a:ext uri="{FF2B5EF4-FFF2-40B4-BE49-F238E27FC236}">
                    <a16:creationId xmlns:a16="http://schemas.microsoft.com/office/drawing/2014/main" id="{ED5B0C8C-7D08-C2D8-E283-A82B41C723F3}"/>
                  </a:ext>
                </a:extLst>
              </p:cNvPr>
              <p:cNvGrpSpPr/>
              <p:nvPr/>
            </p:nvGrpSpPr>
            <p:grpSpPr>
              <a:xfrm>
                <a:off x="3550850" y="2115011"/>
                <a:ext cx="7200001" cy="1571625"/>
                <a:chOff x="2671490" y="2291364"/>
                <a:chExt cx="7200001" cy="1571625"/>
              </a:xfrm>
            </p:grpSpPr>
            <p:grpSp>
              <p:nvGrpSpPr>
                <p:cNvPr id="20" name="Gruppieren 19">
                  <a:extLst>
                    <a:ext uri="{FF2B5EF4-FFF2-40B4-BE49-F238E27FC236}">
                      <a16:creationId xmlns:a16="http://schemas.microsoft.com/office/drawing/2014/main" id="{37A4A08C-8DF5-CDA3-AF2E-A0BD0B19300F}"/>
                    </a:ext>
                  </a:extLst>
                </p:cNvPr>
                <p:cNvGrpSpPr/>
                <p:nvPr/>
              </p:nvGrpSpPr>
              <p:grpSpPr>
                <a:xfrm>
                  <a:off x="2671490" y="2291364"/>
                  <a:ext cx="7200001" cy="1571625"/>
                  <a:chOff x="2952259" y="2919436"/>
                  <a:chExt cx="7200001" cy="1571625"/>
                </a:xfrm>
              </p:grpSpPr>
              <p:grpSp>
                <p:nvGrpSpPr>
                  <p:cNvPr id="23" name="Gruppieren 22">
                    <a:extLst>
                      <a:ext uri="{FF2B5EF4-FFF2-40B4-BE49-F238E27FC236}">
                        <a16:creationId xmlns:a16="http://schemas.microsoft.com/office/drawing/2014/main" id="{984CB39C-0D80-BCFC-2761-61F0CA8ADD25}"/>
                      </a:ext>
                    </a:extLst>
                  </p:cNvPr>
                  <p:cNvGrpSpPr>
                    <a:grpSpLocks noChangeAspect="1"/>
                  </p:cNvGrpSpPr>
                  <p:nvPr/>
                </p:nvGrpSpPr>
                <p:grpSpPr>
                  <a:xfrm>
                    <a:off x="2952259" y="3029848"/>
                    <a:ext cx="7200001" cy="1366483"/>
                    <a:chOff x="2952259" y="2914817"/>
                    <a:chExt cx="5623359" cy="1067253"/>
                  </a:xfrm>
                </p:grpSpPr>
                <p:pic>
                  <p:nvPicPr>
                    <p:cNvPr id="25" name="Grafik 24">
                      <a:extLst>
                        <a:ext uri="{FF2B5EF4-FFF2-40B4-BE49-F238E27FC236}">
                          <a16:creationId xmlns:a16="http://schemas.microsoft.com/office/drawing/2014/main" id="{ECCBB703-794D-A690-E67C-370DE4512992}"/>
                        </a:ext>
                      </a:extLst>
                    </p:cNvPr>
                    <p:cNvPicPr>
                      <a:picLocks noChangeAspect="1"/>
                    </p:cNvPicPr>
                    <p:nvPr/>
                  </p:nvPicPr>
                  <p:blipFill rotWithShape="1">
                    <a:blip r:embed="rId4"/>
                    <a:srcRect t="1686" b="1048"/>
                    <a:stretch/>
                  </p:blipFill>
                  <p:spPr>
                    <a:xfrm>
                      <a:off x="3980396" y="2916924"/>
                      <a:ext cx="1931744" cy="1065146"/>
                    </a:xfrm>
                    <a:prstGeom prst="rect">
                      <a:avLst/>
                    </a:prstGeom>
                  </p:spPr>
                </p:pic>
                <p:grpSp>
                  <p:nvGrpSpPr>
                    <p:cNvPr id="26" name="Gruppieren 25">
                      <a:extLst>
                        <a:ext uri="{FF2B5EF4-FFF2-40B4-BE49-F238E27FC236}">
                          <a16:creationId xmlns:a16="http://schemas.microsoft.com/office/drawing/2014/main" id="{D632F5A0-8953-F09F-37CB-0EF760E2E00F}"/>
                        </a:ext>
                      </a:extLst>
                    </p:cNvPr>
                    <p:cNvGrpSpPr/>
                    <p:nvPr/>
                  </p:nvGrpSpPr>
                  <p:grpSpPr>
                    <a:xfrm>
                      <a:off x="2952259" y="2914817"/>
                      <a:ext cx="5623359" cy="1050395"/>
                      <a:chOff x="3050485" y="4098600"/>
                      <a:chExt cx="5623359" cy="1050395"/>
                    </a:xfrm>
                  </p:grpSpPr>
                  <p:grpSp>
                    <p:nvGrpSpPr>
                      <p:cNvPr id="27" name="Gruppieren 26">
                        <a:extLst>
                          <a:ext uri="{FF2B5EF4-FFF2-40B4-BE49-F238E27FC236}">
                            <a16:creationId xmlns:a16="http://schemas.microsoft.com/office/drawing/2014/main" id="{AF514AC2-2610-A2A8-C151-A96E37A7FC29}"/>
                          </a:ext>
                        </a:extLst>
                      </p:cNvPr>
                      <p:cNvGrpSpPr/>
                      <p:nvPr/>
                    </p:nvGrpSpPr>
                    <p:grpSpPr>
                      <a:xfrm>
                        <a:off x="3050485" y="4098600"/>
                        <a:ext cx="5623357" cy="527086"/>
                        <a:chOff x="1832073" y="4124822"/>
                        <a:chExt cx="5623357" cy="527086"/>
                      </a:xfrm>
                    </p:grpSpPr>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DD51B71A-0900-1430-E310-A49A0FD86FF0}"/>
                                </a:ext>
                              </a:extLst>
                            </p:cNvPr>
                            <p:cNvSpPr/>
                            <p:nvPr/>
                          </p:nvSpPr>
                          <p:spPr>
                            <a:xfrm>
                              <a:off x="2861488" y="4124822"/>
                              <a:ext cx="4593942" cy="5270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de-DE" dirty="0"/>
                                <a:t>       …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𝑚𝑎𝑥</m:t>
                                      </m:r>
                                    </m:sub>
                                  </m:sSub>
                                </m:oMath>
                              </a14:m>
                              <a:endParaRPr lang="de-DE" dirty="0"/>
                            </a:p>
                          </p:txBody>
                        </p:sp>
                      </mc:Choice>
                      <mc:Fallback xmlns="">
                        <p:sp>
                          <p:nvSpPr>
                            <p:cNvPr id="26" name="Rechteck 25">
                              <a:extLst>
                                <a:ext uri="{FF2B5EF4-FFF2-40B4-BE49-F238E27FC236}">
                                  <a16:creationId xmlns:a16="http://schemas.microsoft.com/office/drawing/2014/main" id="{524FB53E-97FB-DB1C-7522-547D118DED1F}"/>
                                </a:ext>
                              </a:extLst>
                            </p:cNvPr>
                            <p:cNvSpPr>
                              <a:spLocks noRot="1" noChangeAspect="1" noMove="1" noResize="1" noEditPoints="1" noAdjustHandles="1" noChangeArrowheads="1" noChangeShapeType="1" noTextEdit="1"/>
                            </p:cNvSpPr>
                            <p:nvPr/>
                          </p:nvSpPr>
                          <p:spPr>
                            <a:xfrm>
                              <a:off x="2861488" y="4124822"/>
                              <a:ext cx="4593942" cy="527086"/>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34" name="Gewinkelter Verbinder 6">
                          <a:extLst>
                            <a:ext uri="{FF2B5EF4-FFF2-40B4-BE49-F238E27FC236}">
                              <a16:creationId xmlns:a16="http://schemas.microsoft.com/office/drawing/2014/main" id="{6DCE69A5-1E10-51F6-F1C9-9C4923A44E2B}"/>
                            </a:ext>
                          </a:extLst>
                        </p:cNvPr>
                        <p:cNvCxnSpPr>
                          <a:cxnSpLocks/>
                          <a:stCxn id="35" idx="3"/>
                          <a:endCxn id="21" idx="1"/>
                        </p:cNvCxnSpPr>
                        <p:nvPr/>
                      </p:nvCxnSpPr>
                      <p:spPr>
                        <a:xfrm>
                          <a:off x="2395475" y="4236540"/>
                          <a:ext cx="129404" cy="152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84DB71E0-7D69-1E36-7CAD-F51DDEAE6BC5}"/>
                            </a:ext>
                          </a:extLst>
                        </p:cNvPr>
                        <p:cNvSpPr txBox="1"/>
                        <p:nvPr/>
                      </p:nvSpPr>
                      <p:spPr>
                        <a:xfrm>
                          <a:off x="1832073" y="4134378"/>
                          <a:ext cx="563402" cy="204323"/>
                        </a:xfrm>
                        <a:prstGeom prst="rect">
                          <a:avLst/>
                        </a:prstGeom>
                        <a:noFill/>
                      </p:spPr>
                      <p:txBody>
                        <a:bodyPr wrap="square" rtlCol="0">
                          <a:spAutoFit/>
                        </a:bodyPr>
                        <a:lstStyle/>
                        <a:p>
                          <a:pPr algn="r"/>
                          <a:r>
                            <a:rPr lang="de-DE" sz="1100" dirty="0">
                              <a:latin typeface="Daimler CS" pitchFamily="2" charset="0"/>
                            </a:rPr>
                            <a:t>Tracks</a:t>
                          </a:r>
                        </a:p>
                      </p:txBody>
                    </p:sp>
                  </p:grpSp>
                  <p:grpSp>
                    <p:nvGrpSpPr>
                      <p:cNvPr id="28" name="Gruppieren 27">
                        <a:extLst>
                          <a:ext uri="{FF2B5EF4-FFF2-40B4-BE49-F238E27FC236}">
                            <a16:creationId xmlns:a16="http://schemas.microsoft.com/office/drawing/2014/main" id="{7FBC83F7-038B-A934-6D92-9E5A4F1EAA10}"/>
                          </a:ext>
                        </a:extLst>
                      </p:cNvPr>
                      <p:cNvGrpSpPr/>
                      <p:nvPr/>
                    </p:nvGrpSpPr>
                    <p:grpSpPr>
                      <a:xfrm>
                        <a:off x="3050487" y="4625687"/>
                        <a:ext cx="1592817" cy="523308"/>
                        <a:chOff x="1832076" y="3688471"/>
                        <a:chExt cx="1592817" cy="523308"/>
                      </a:xfrm>
                    </p:grpSpPr>
                    <p:sp>
                      <p:nvSpPr>
                        <p:cNvPr id="30" name="Rechteck 29">
                          <a:extLst>
                            <a:ext uri="{FF2B5EF4-FFF2-40B4-BE49-F238E27FC236}">
                              <a16:creationId xmlns:a16="http://schemas.microsoft.com/office/drawing/2014/main" id="{8DD4F62B-B932-A497-4101-ED14ECB9F7F2}"/>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31" name="Gewinkelter Verbinder 18">
                          <a:extLst>
                            <a:ext uri="{FF2B5EF4-FFF2-40B4-BE49-F238E27FC236}">
                              <a16:creationId xmlns:a16="http://schemas.microsoft.com/office/drawing/2014/main" id="{8207DAD8-E8DD-6ED4-BE36-CE5A16B21D23}"/>
                            </a:ext>
                          </a:extLst>
                        </p:cNvPr>
                        <p:cNvCxnSpPr>
                          <a:cxnSpLocks/>
                          <a:stCxn id="32" idx="3"/>
                          <a:endCxn id="22" idx="1"/>
                        </p:cNvCxnSpPr>
                        <p:nvPr/>
                      </p:nvCxnSpPr>
                      <p:spPr>
                        <a:xfrm>
                          <a:off x="2395479" y="3892483"/>
                          <a:ext cx="129398" cy="55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8D6E193B-0705-25A5-EEC7-520675ADC5D6}"/>
                            </a:ext>
                          </a:extLst>
                        </p:cNvPr>
                        <p:cNvSpPr txBox="1"/>
                        <p:nvPr/>
                      </p:nvSpPr>
                      <p:spPr>
                        <a:xfrm>
                          <a:off x="1832076" y="3724217"/>
                          <a:ext cx="563403" cy="336532"/>
                        </a:xfrm>
                        <a:prstGeom prst="rect">
                          <a:avLst/>
                        </a:prstGeom>
                        <a:noFill/>
                      </p:spPr>
                      <p:txBody>
                        <a:bodyPr wrap="square" rtlCol="0">
                          <a:spAutoFit/>
                        </a:bodyPr>
                        <a:lstStyle/>
                        <a:p>
                          <a:pPr algn="r"/>
                          <a:r>
                            <a:rPr lang="de-DE" sz="1100" dirty="0">
                              <a:latin typeface="Daimler CS" pitchFamily="2" charset="0"/>
                            </a:rPr>
                            <a:t>Sensor Object</a:t>
                          </a:r>
                        </a:p>
                      </p:txBody>
                    </p:sp>
                  </p:grpSp>
                  <p:sp>
                    <p:nvSpPr>
                      <p:cNvPr id="29" name="Rechteck 28">
                        <a:extLst>
                          <a:ext uri="{FF2B5EF4-FFF2-40B4-BE49-F238E27FC236}">
                            <a16:creationId xmlns:a16="http://schemas.microsoft.com/office/drawing/2014/main" id="{5D0E047A-143E-7E4F-37BD-9DB8F87347A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sp>
                <p:nvSpPr>
                  <p:cNvPr id="24" name="Rechteck 23">
                    <a:extLst>
                      <a:ext uri="{FF2B5EF4-FFF2-40B4-BE49-F238E27FC236}">
                        <a16:creationId xmlns:a16="http://schemas.microsoft.com/office/drawing/2014/main" id="{0DB09DA6-5B7D-1800-4A3F-BC8DBF984DB9}"/>
                      </a:ext>
                    </a:extLst>
                  </p:cNvPr>
                  <p:cNvSpPr/>
                  <p:nvPr/>
                </p:nvSpPr>
                <p:spPr>
                  <a:xfrm>
                    <a:off x="2952260" y="2919436"/>
                    <a:ext cx="7200000" cy="157162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grpSp>
            <p:sp>
              <p:nvSpPr>
                <p:cNvPr id="21" name="Rechteck 20">
                  <a:extLst>
                    <a:ext uri="{FF2B5EF4-FFF2-40B4-BE49-F238E27FC236}">
                      <a16:creationId xmlns:a16="http://schemas.microsoft.com/office/drawing/2014/main" id="{78E84CE0-4B02-B13E-E0AA-D992769061F7}"/>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22" name="Rechteck 21">
                  <a:extLst>
                    <a:ext uri="{FF2B5EF4-FFF2-40B4-BE49-F238E27FC236}">
                      <a16:creationId xmlns:a16="http://schemas.microsoft.com/office/drawing/2014/main" id="{56702A1B-2CC4-6AA9-E0A6-547767D374B6}"/>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sp>
            <p:nvSpPr>
              <p:cNvPr id="14" name="Pfeil: nach rechts gekrümmt 13">
                <a:extLst>
                  <a:ext uri="{FF2B5EF4-FFF2-40B4-BE49-F238E27FC236}">
                    <a16:creationId xmlns:a16="http://schemas.microsoft.com/office/drawing/2014/main" id="{4D81FA2B-E1A1-69B6-8949-A919BB6C15DD}"/>
                  </a:ext>
                </a:extLst>
              </p:cNvPr>
              <p:cNvSpPr/>
              <p:nvPr/>
            </p:nvSpPr>
            <p:spPr>
              <a:xfrm rot="5400000">
                <a:off x="2688357" y="368465"/>
                <a:ext cx="470677" cy="1918655"/>
              </a:xfrm>
              <a:prstGeom prst="curvedRightArrow">
                <a:avLst>
                  <a:gd name="adj1" fmla="val 20563"/>
                  <a:gd name="adj2" fmla="val 58159"/>
                  <a:gd name="adj3" fmla="val 2500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gekrümmt 14">
                <a:extLst>
                  <a:ext uri="{FF2B5EF4-FFF2-40B4-BE49-F238E27FC236}">
                    <a16:creationId xmlns:a16="http://schemas.microsoft.com/office/drawing/2014/main" id="{D4F8A830-0F37-E689-9131-4BB0A7E2453D}"/>
                  </a:ext>
                </a:extLst>
              </p:cNvPr>
              <p:cNvSpPr/>
              <p:nvPr/>
            </p:nvSpPr>
            <p:spPr>
              <a:xfrm rot="16200000">
                <a:off x="2687732" y="4746185"/>
                <a:ext cx="470677" cy="1917403"/>
              </a:xfrm>
              <a:prstGeom prst="curvedRightArrow">
                <a:avLst>
                  <a:gd name="adj1" fmla="val 20563"/>
                  <a:gd name="adj2" fmla="val 58159"/>
                  <a:gd name="adj3" fmla="val 2500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echteck 15">
                <a:extLst>
                  <a:ext uri="{FF2B5EF4-FFF2-40B4-BE49-F238E27FC236}">
                    <a16:creationId xmlns:a16="http://schemas.microsoft.com/office/drawing/2014/main" id="{34D07225-2A61-833C-DA0D-548F70825B55}"/>
                  </a:ext>
                </a:extLst>
              </p:cNvPr>
              <p:cNvSpPr/>
              <p:nvPr/>
            </p:nvSpPr>
            <p:spPr>
              <a:xfrm>
                <a:off x="3550850" y="1561325"/>
                <a:ext cx="7199995"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normalize</a:t>
                </a:r>
              </a:p>
            </p:txBody>
          </p:sp>
          <p:sp>
            <p:nvSpPr>
              <p:cNvPr id="17" name="Pfeil: nach oben 16">
                <a:extLst>
                  <a:ext uri="{FF2B5EF4-FFF2-40B4-BE49-F238E27FC236}">
                    <a16:creationId xmlns:a16="http://schemas.microsoft.com/office/drawing/2014/main" id="{BCCF2F57-AE40-91FD-2A16-F1ABBC949BAD}"/>
                  </a:ext>
                </a:extLst>
              </p:cNvPr>
              <p:cNvSpPr/>
              <p:nvPr/>
            </p:nvSpPr>
            <p:spPr>
              <a:xfrm flipH="1">
                <a:off x="3749049" y="1850323"/>
                <a:ext cx="189246" cy="333330"/>
              </a:xfrm>
              <a:prstGeom prst="up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8" name="Grafik 17">
                <a:extLst>
                  <a:ext uri="{FF2B5EF4-FFF2-40B4-BE49-F238E27FC236}">
                    <a16:creationId xmlns:a16="http://schemas.microsoft.com/office/drawing/2014/main" id="{D232B4EE-0839-C52C-9375-7F28E46430A1}"/>
                  </a:ext>
                </a:extLst>
              </p:cNvPr>
              <p:cNvPicPr>
                <a:picLocks noChangeAspect="1"/>
              </p:cNvPicPr>
              <p:nvPr/>
            </p:nvPicPr>
            <p:blipFill>
              <a:blip r:embed="rId6"/>
              <a:stretch>
                <a:fillRect/>
              </a:stretch>
            </p:blipFill>
            <p:spPr>
              <a:xfrm>
                <a:off x="3550847" y="5145106"/>
                <a:ext cx="6706536" cy="219106"/>
              </a:xfrm>
              <a:prstGeom prst="rect">
                <a:avLst/>
              </a:prstGeom>
            </p:spPr>
          </p:pic>
          <p:sp>
            <p:nvSpPr>
              <p:cNvPr id="19" name="Rechteck 18">
                <a:extLst>
                  <a:ext uri="{FF2B5EF4-FFF2-40B4-BE49-F238E27FC236}">
                    <a16:creationId xmlns:a16="http://schemas.microsoft.com/office/drawing/2014/main" id="{F0FAC607-073A-04CC-E1BE-F5FACDEB34FF}"/>
                  </a:ext>
                </a:extLst>
              </p:cNvPr>
              <p:cNvSpPr/>
              <p:nvPr/>
            </p:nvSpPr>
            <p:spPr>
              <a:xfrm>
                <a:off x="3550845" y="4877099"/>
                <a:ext cx="7200000" cy="55472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One-hot vector with the corresponding track assignment</a:t>
                </a:r>
                <a:r>
                  <a:rPr lang="de-DE" sz="1200" dirty="0">
                    <a:solidFill>
                      <a:schemeClr val="accent3">
                        <a:lumMod val="50000"/>
                      </a:schemeClr>
                    </a:solidFill>
                  </a:rPr>
                  <a:t>:</a:t>
                </a:r>
              </a:p>
            </p:txBody>
          </p:sp>
        </p:grpSp>
        <p:sp>
          <p:nvSpPr>
            <p:cNvPr id="11" name="Rechteck 10">
              <a:extLst>
                <a:ext uri="{FF2B5EF4-FFF2-40B4-BE49-F238E27FC236}">
                  <a16:creationId xmlns:a16="http://schemas.microsoft.com/office/drawing/2014/main" id="{B45FB82A-BB79-0290-D513-DB834F651775}"/>
                </a:ext>
              </a:extLst>
            </p:cNvPr>
            <p:cNvSpPr/>
            <p:nvPr/>
          </p:nvSpPr>
          <p:spPr>
            <a:xfrm>
              <a:off x="3550081" y="4522074"/>
              <a:ext cx="7200000" cy="34766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r>
                <a:rPr lang="en-US" sz="1200" dirty="0">
                  <a:solidFill>
                    <a:schemeClr val="accent3">
                      <a:lumMod val="50000"/>
                    </a:schemeClr>
                  </a:solidFill>
                </a:rPr>
                <a:t>Index indicates the assignment: here the measurement has been </a:t>
              </a:r>
              <a:r>
                <a:rPr lang="en-US" sz="1200" b="1" dirty="0">
                  <a:solidFill>
                    <a:schemeClr val="accent3">
                      <a:lumMod val="50000"/>
                    </a:schemeClr>
                  </a:solidFill>
                </a:rPr>
                <a:t>associated to track 3</a:t>
              </a:r>
              <a:endParaRPr lang="de-DE" sz="1200" b="1" dirty="0">
                <a:solidFill>
                  <a:schemeClr val="accent3">
                    <a:lumMod val="50000"/>
                  </a:schemeClr>
                </a:solidFill>
              </a:endParaRPr>
            </a:p>
          </p:txBody>
        </p:sp>
      </p:grpSp>
      <p:sp>
        <p:nvSpPr>
          <p:cNvPr id="36" name="Textfeld 35">
            <a:extLst>
              <a:ext uri="{FF2B5EF4-FFF2-40B4-BE49-F238E27FC236}">
                <a16:creationId xmlns:a16="http://schemas.microsoft.com/office/drawing/2014/main" id="{DC562253-88F3-0511-AF3B-D2F51EC00F4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5420881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10515600" cy="1600438"/>
          </a:xfrm>
          <a:prstGeom prst="rect">
            <a:avLst/>
          </a:prstGeom>
        </p:spPr>
        <p:txBody>
          <a:bodyPr wrap="square">
            <a:spAutoFit/>
          </a:bodyPr>
          <a:lstStyle/>
          <a:p>
            <a:r>
              <a:rPr lang="en-US" b="1" dirty="0">
                <a:solidFill>
                  <a:srgbClr val="C20D0D"/>
                </a:solidFill>
              </a:rPr>
              <a:t>Outcome assessment</a:t>
            </a:r>
            <a:r>
              <a:rPr lang="en-US" b="1" dirty="0">
                <a:solidFill>
                  <a:schemeClr val="tx1"/>
                </a:solidFill>
              </a:rPr>
              <a:t> - Confusion matrix </a:t>
            </a:r>
          </a:p>
          <a:p>
            <a:endParaRPr lang="en-US" dirty="0"/>
          </a:p>
          <a:p>
            <a:pPr marL="285750" indent="-285750">
              <a:buFont typeface="Wingdings" panose="05000000000000000000" pitchFamily="2" charset="2"/>
              <a:buChar char="§"/>
            </a:pPr>
            <a:r>
              <a:rPr lang="en-US" dirty="0"/>
              <a:t>General assignment ability learned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Validation accuracy 95%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to be considered accordingly</a:t>
            </a:r>
            <a:endParaRPr lang="de-DE"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grpSp>
        <p:nvGrpSpPr>
          <p:cNvPr id="17" name="Gruppieren 16">
            <a:extLst>
              <a:ext uri="{FF2B5EF4-FFF2-40B4-BE49-F238E27FC236}">
                <a16:creationId xmlns:a16="http://schemas.microsoft.com/office/drawing/2014/main" id="{A7E3F4E5-31F0-CBC8-972E-FF2C0203E93E}"/>
              </a:ext>
            </a:extLst>
          </p:cNvPr>
          <p:cNvGrpSpPr/>
          <p:nvPr/>
        </p:nvGrpSpPr>
        <p:grpSpPr>
          <a:xfrm>
            <a:off x="6395583" y="1356228"/>
            <a:ext cx="4787900" cy="5136646"/>
            <a:chOff x="3035300" y="1574801"/>
            <a:chExt cx="4787900" cy="5136646"/>
          </a:xfrm>
        </p:grpSpPr>
        <p:sp>
          <p:nvSpPr>
            <p:cNvPr id="18" name="Rechteck 17">
              <a:extLst>
                <a:ext uri="{FF2B5EF4-FFF2-40B4-BE49-F238E27FC236}">
                  <a16:creationId xmlns:a16="http://schemas.microsoft.com/office/drawing/2014/main" id="{732441B5-725C-C05E-FF08-80A7D171A6FB}"/>
                </a:ext>
              </a:extLst>
            </p:cNvPr>
            <p:cNvSpPr/>
            <p:nvPr/>
          </p:nvSpPr>
          <p:spPr>
            <a:xfrm>
              <a:off x="3035300" y="1574801"/>
              <a:ext cx="4787900" cy="5136646"/>
            </a:xfrm>
            <a:prstGeom prst="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solidFill>
                  <a:schemeClr val="accent3"/>
                </a:solidFill>
              </a:endParaRPr>
            </a:p>
          </p:txBody>
        </p:sp>
        <p:grpSp>
          <p:nvGrpSpPr>
            <p:cNvPr id="20" name="Gruppieren 19">
              <a:extLst>
                <a:ext uri="{FF2B5EF4-FFF2-40B4-BE49-F238E27FC236}">
                  <a16:creationId xmlns:a16="http://schemas.microsoft.com/office/drawing/2014/main" id="{DCC05587-CE9C-BC7E-573E-0B98E1ADBF4D}"/>
                </a:ext>
              </a:extLst>
            </p:cNvPr>
            <p:cNvGrpSpPr/>
            <p:nvPr/>
          </p:nvGrpSpPr>
          <p:grpSpPr>
            <a:xfrm>
              <a:off x="3099707" y="1725045"/>
              <a:ext cx="4659086" cy="4971888"/>
              <a:chOff x="3182762" y="1795503"/>
              <a:chExt cx="4659086" cy="4971888"/>
            </a:xfrm>
          </p:grpSpPr>
          <p:pic>
            <p:nvPicPr>
              <p:cNvPr id="21" name="Grafik 20">
                <a:extLst>
                  <a:ext uri="{FF2B5EF4-FFF2-40B4-BE49-F238E27FC236}">
                    <a16:creationId xmlns:a16="http://schemas.microsoft.com/office/drawing/2014/main" id="{0453DE0C-6710-A1C1-2BC5-DE2F97CD31AE}"/>
                  </a:ext>
                </a:extLst>
              </p:cNvPr>
              <p:cNvPicPr>
                <a:picLocks noChangeAspect="1"/>
              </p:cNvPicPr>
              <p:nvPr/>
            </p:nvPicPr>
            <p:blipFill>
              <a:blip r:embed="rId3"/>
              <a:stretch>
                <a:fillRect/>
              </a:stretch>
            </p:blipFill>
            <p:spPr>
              <a:xfrm>
                <a:off x="4704399" y="4383327"/>
                <a:ext cx="1743065" cy="2384064"/>
              </a:xfrm>
              <a:prstGeom prst="rect">
                <a:avLst/>
              </a:prstGeom>
            </p:spPr>
          </p:pic>
          <p:pic>
            <p:nvPicPr>
              <p:cNvPr id="22" name="Grafik 21">
                <a:extLst>
                  <a:ext uri="{FF2B5EF4-FFF2-40B4-BE49-F238E27FC236}">
                    <a16:creationId xmlns:a16="http://schemas.microsoft.com/office/drawing/2014/main" id="{CA748F1D-C56E-3868-B7E9-D97DD1D66AA0}"/>
                  </a:ext>
                </a:extLst>
              </p:cNvPr>
              <p:cNvPicPr>
                <a:picLocks noChangeAspect="1"/>
              </p:cNvPicPr>
              <p:nvPr/>
            </p:nvPicPr>
            <p:blipFill rotWithShape="1">
              <a:blip r:embed="rId4"/>
              <a:srcRect l="5926" t="3175" r="5449"/>
              <a:stretch/>
            </p:blipFill>
            <p:spPr>
              <a:xfrm>
                <a:off x="3182762" y="1795503"/>
                <a:ext cx="4659086" cy="2645880"/>
              </a:xfrm>
              <a:prstGeom prst="rect">
                <a:avLst/>
              </a:prstGeom>
            </p:spPr>
          </p:pic>
        </p:grpSp>
      </p:grpSp>
      <p:sp>
        <p:nvSpPr>
          <p:cNvPr id="23" name="Textfeld 22">
            <a:extLst>
              <a:ext uri="{FF2B5EF4-FFF2-40B4-BE49-F238E27FC236}">
                <a16:creationId xmlns:a16="http://schemas.microsoft.com/office/drawing/2014/main" id="{4FA94E13-DB13-5B6E-E66B-BDF2BF98B70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213249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2893100"/>
          </a:xfrm>
          <a:prstGeom prst="rect">
            <a:avLst/>
          </a:prstGeom>
        </p:spPr>
        <p:txBody>
          <a:bodyPr wrap="square">
            <a:spAutoFit/>
          </a:bodyPr>
          <a:lstStyle/>
          <a:p>
            <a:r>
              <a:rPr lang="en-US" sz="1400" b="1" dirty="0">
                <a:solidFill>
                  <a:schemeClr val="tx1"/>
                </a:solidFill>
              </a:rPr>
              <a:t>Summary</a:t>
            </a:r>
          </a:p>
          <a:p>
            <a:endParaRPr lang="en-US" b="1"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Problem of data association solved with ML approach</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Assignability 1 to n realized</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Without the need to select a distance metric or calculate a distance matrix</a:t>
            </a:r>
          </a:p>
          <a:p>
            <a:pPr marL="285750" indent="-285750">
              <a:buSzPct val="150000"/>
              <a:buFont typeface="Wingdings" panose="05000000000000000000" pitchFamily="2" charset="2"/>
              <a:buChar char="ü"/>
            </a:pPr>
            <a:endParaRPr lang="en-US" dirty="0">
              <a:solidFill>
                <a:schemeClr val="tx1"/>
              </a:solidFill>
            </a:endParaRPr>
          </a:p>
          <a:p>
            <a:pPr marL="285750" indent="-285750">
              <a:buSzPct val="150000"/>
              <a:buFont typeface="Wingdings" panose="05000000000000000000" pitchFamily="2" charset="2"/>
              <a:buChar char="ü"/>
            </a:pPr>
            <a:r>
              <a:rPr lang="en-US" sz="1400" dirty="0">
                <a:solidFill>
                  <a:schemeClr val="tx1"/>
                </a:solidFill>
              </a:rPr>
              <a:t>Single performance evaluated</a:t>
            </a:r>
            <a:endParaRPr lang="de-DE" dirty="0"/>
          </a:p>
          <a:p>
            <a:endParaRPr lang="de-DE" dirty="0"/>
          </a:p>
          <a:p>
            <a:pPr marL="285750" marR="0" lvl="0" indent="-285750" algn="l" defTabSz="914400" rtl="0" eaLnBrk="1" fontAlgn="auto" latinLnBrk="0" hangingPunct="1">
              <a:lnSpc>
                <a:spcPct val="100000"/>
              </a:lnSpc>
              <a:spcBef>
                <a:spcPts val="0"/>
              </a:spcBef>
              <a:spcAft>
                <a:spcPts val="0"/>
              </a:spcAft>
              <a:buClr>
                <a:srgbClr val="000000"/>
              </a:buClr>
              <a:buSzPct val="120000"/>
              <a:buFont typeface="Arial" panose="020B0604020202020204" pitchFamily="34" charset="0"/>
              <a:buChar char="X"/>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Assignability m to n </a:t>
            </a:r>
          </a:p>
          <a:p>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pic>
        <p:nvPicPr>
          <p:cNvPr id="42" name="Grafik 41">
            <a:extLst>
              <a:ext uri="{FF2B5EF4-FFF2-40B4-BE49-F238E27FC236}">
                <a16:creationId xmlns:a16="http://schemas.microsoft.com/office/drawing/2014/main" id="{927E87FA-6A80-658D-130E-42043FBF5DEA}"/>
              </a:ext>
            </a:extLst>
          </p:cNvPr>
          <p:cNvPicPr>
            <a:picLocks noChangeAspect="1"/>
          </p:cNvPicPr>
          <p:nvPr/>
        </p:nvPicPr>
        <p:blipFill rotWithShape="1">
          <a:blip r:embed="rId3"/>
          <a:srcRect b="19017"/>
          <a:stretch/>
        </p:blipFill>
        <p:spPr>
          <a:xfrm>
            <a:off x="5953800" y="1947485"/>
            <a:ext cx="5400000" cy="1811715"/>
          </a:xfrm>
          <a:prstGeom prst="rect">
            <a:avLst/>
          </a:prstGeom>
        </p:spPr>
      </p:pic>
      <p:sp>
        <p:nvSpPr>
          <p:cNvPr id="43" name="Textfeld 42">
            <a:extLst>
              <a:ext uri="{FF2B5EF4-FFF2-40B4-BE49-F238E27FC236}">
                <a16:creationId xmlns:a16="http://schemas.microsoft.com/office/drawing/2014/main" id="{116CBDCC-99D6-D043-CF97-7902A5E49A1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7089114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954107"/>
          </a:xfrm>
          <a:prstGeom prst="rect">
            <a:avLst/>
          </a:prstGeom>
        </p:spPr>
        <p:txBody>
          <a:bodyPr wrap="square">
            <a:spAutoFit/>
          </a:bodyPr>
          <a:lstStyle/>
          <a:p>
            <a:r>
              <a:rPr lang="en-US" b="1" dirty="0"/>
              <a:t>Aim of the study</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endParaRPr lang="de-DE" dirty="0"/>
          </a:p>
        </p:txBody>
      </p:sp>
      <p:sp>
        <p:nvSpPr>
          <p:cNvPr id="3" name="Textfeld 2">
            <a:extLst>
              <a:ext uri="{FF2B5EF4-FFF2-40B4-BE49-F238E27FC236}">
                <a16:creationId xmlns:a16="http://schemas.microsoft.com/office/drawing/2014/main" id="{3C640601-90CD-67C3-E02A-BB5A01F8DC68}"/>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pic>
        <p:nvPicPr>
          <p:cNvPr id="4" name="Grafik 3">
            <a:extLst>
              <a:ext uri="{FF2B5EF4-FFF2-40B4-BE49-F238E27FC236}">
                <a16:creationId xmlns:a16="http://schemas.microsoft.com/office/drawing/2014/main" id="{103A65AF-9B5D-24CA-FCA5-3F41439D8D96}"/>
              </a:ext>
            </a:extLst>
          </p:cNvPr>
          <p:cNvPicPr>
            <a:picLocks noChangeAspect="1"/>
          </p:cNvPicPr>
          <p:nvPr/>
        </p:nvPicPr>
        <p:blipFill>
          <a:blip r:embed="rId3"/>
          <a:stretch>
            <a:fillRect/>
          </a:stretch>
        </p:blipFill>
        <p:spPr>
          <a:xfrm>
            <a:off x="838199" y="2259449"/>
            <a:ext cx="4067743" cy="2600688"/>
          </a:xfrm>
          <a:prstGeom prst="rect">
            <a:avLst/>
          </a:prstGeom>
        </p:spPr>
      </p:pic>
      <p:sp>
        <p:nvSpPr>
          <p:cNvPr id="6" name="Textfeld 5">
            <a:extLst>
              <a:ext uri="{FF2B5EF4-FFF2-40B4-BE49-F238E27FC236}">
                <a16:creationId xmlns:a16="http://schemas.microsoft.com/office/drawing/2014/main" id="{730AD381-BB3D-376F-259B-B305392A47C7}"/>
              </a:ext>
            </a:extLst>
          </p:cNvPr>
          <p:cNvSpPr txBox="1"/>
          <p:nvPr/>
        </p:nvSpPr>
        <p:spPr>
          <a:xfrm>
            <a:off x="4905942" y="2259449"/>
            <a:ext cx="5635057" cy="1169551"/>
          </a:xfrm>
          <a:prstGeom prst="rect">
            <a:avLst/>
          </a:prstGeom>
          <a:noFill/>
        </p:spPr>
        <p:txBody>
          <a:bodyPr wrap="square">
            <a:spAutoFit/>
          </a:bodyPr>
          <a:lstStyle/>
          <a:p>
            <a:pPr lvl="3"/>
            <a:r>
              <a:rPr lang="de-DE" b="1" dirty="0"/>
              <a:t>	1 to n	</a:t>
            </a:r>
            <a:r>
              <a:rPr lang="de-DE" b="1" dirty="0">
                <a:sym typeface="Wingdings" panose="05000000000000000000" pitchFamily="2" charset="2"/>
              </a:rPr>
              <a:t> </a:t>
            </a:r>
            <a:r>
              <a:rPr lang="de-DE" b="1" dirty="0"/>
              <a:t>1 Sensor Object to n Tracks</a:t>
            </a:r>
          </a:p>
          <a:p>
            <a:pPr lvl="3"/>
            <a:endParaRPr lang="de-DE" b="1" dirty="0"/>
          </a:p>
          <a:p>
            <a:pPr lvl="3"/>
            <a:r>
              <a:rPr lang="de-DE" b="1" dirty="0"/>
              <a:t>	m to 1	</a:t>
            </a:r>
            <a:r>
              <a:rPr lang="de-DE" b="1" dirty="0">
                <a:sym typeface="Wingdings" panose="05000000000000000000" pitchFamily="2" charset="2"/>
              </a:rPr>
              <a:t> </a:t>
            </a:r>
            <a:r>
              <a:rPr lang="de-DE" b="1" dirty="0"/>
              <a:t>m Sensor Object to 1 Track</a:t>
            </a:r>
          </a:p>
          <a:p>
            <a:pPr lvl="3"/>
            <a:endParaRPr lang="de-DE" b="1" dirty="0"/>
          </a:p>
          <a:p>
            <a:pPr lvl="3"/>
            <a:r>
              <a:rPr lang="de-DE" b="1" dirty="0"/>
              <a:t>	m to n	</a:t>
            </a:r>
            <a:r>
              <a:rPr lang="de-DE" b="1" dirty="0">
                <a:sym typeface="Wingdings" panose="05000000000000000000" pitchFamily="2" charset="2"/>
              </a:rPr>
              <a:t> </a:t>
            </a:r>
            <a:r>
              <a:rPr lang="de-DE" b="1" dirty="0"/>
              <a:t>m Sensor Object to n Tracks</a:t>
            </a:r>
          </a:p>
        </p:txBody>
      </p:sp>
      <p:sp>
        <p:nvSpPr>
          <p:cNvPr id="8" name="Rechteck 7">
            <a:extLst>
              <a:ext uri="{FF2B5EF4-FFF2-40B4-BE49-F238E27FC236}">
                <a16:creationId xmlns:a16="http://schemas.microsoft.com/office/drawing/2014/main" id="{3AA7E2C4-26DF-857F-F6A7-5B002DD24DAE}"/>
              </a:ext>
            </a:extLst>
          </p:cNvPr>
          <p:cNvSpPr/>
          <p:nvPr/>
        </p:nvSpPr>
        <p:spPr>
          <a:xfrm>
            <a:off x="838199" y="6244225"/>
            <a:ext cx="10515601" cy="246221"/>
          </a:xfrm>
          <a:prstGeom prst="rect">
            <a:avLst/>
          </a:prstGeom>
        </p:spPr>
        <p:txBody>
          <a:bodyPr wrap="square">
            <a:spAutoFit/>
          </a:bodyPr>
          <a:lstStyle/>
          <a:p>
            <a:r>
              <a:rPr lang="nl-NL" sz="1000" dirty="0">
                <a:solidFill>
                  <a:schemeClr val="accent3">
                    <a:lumMod val="50000"/>
                  </a:schemeClr>
                </a:solidFill>
                <a:latin typeface="Menlo"/>
              </a:rPr>
              <a:t>Liu, Huajun; Zhang, Hui; Mertz, Christoph</a:t>
            </a:r>
            <a:r>
              <a:rPr lang="de-DE" sz="1000" dirty="0">
                <a:solidFill>
                  <a:schemeClr val="accent3">
                    <a:lumMod val="50000"/>
                  </a:schemeClr>
                </a:solidFill>
                <a:latin typeface="Menlo"/>
              </a:rPr>
              <a:t>, </a:t>
            </a:r>
            <a:r>
              <a:rPr lang="en-US" sz="1000" dirty="0">
                <a:solidFill>
                  <a:schemeClr val="accent3">
                    <a:lumMod val="50000"/>
                  </a:schemeClr>
                </a:solidFill>
                <a:latin typeface="Menlo"/>
              </a:rPr>
              <a:t>DeepDA: LSTM-based Deep Data Association Network for Multi-Targets Tracking in Clutter, 2019</a:t>
            </a:r>
            <a:endParaRPr lang="en-AU" sz="1000" dirty="0"/>
          </a:p>
        </p:txBody>
      </p:sp>
    </p:spTree>
    <p:extLst>
      <p:ext uri="{BB962C8B-B14F-4D97-AF65-F5344CB8AC3E}">
        <p14:creationId xmlns:p14="http://schemas.microsoft.com/office/powerpoint/2010/main" val="229719457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53" name="Gruppieren 52">
            <a:extLst>
              <a:ext uri="{FF2B5EF4-FFF2-40B4-BE49-F238E27FC236}">
                <a16:creationId xmlns:a16="http://schemas.microsoft.com/office/drawing/2014/main" id="{27CAE921-8DDB-3D5A-70D9-04157B414B41}"/>
              </a:ext>
            </a:extLst>
          </p:cNvPr>
          <p:cNvGrpSpPr/>
          <p:nvPr/>
        </p:nvGrpSpPr>
        <p:grpSpPr>
          <a:xfrm>
            <a:off x="771525" y="2090162"/>
            <a:ext cx="8756824" cy="4412236"/>
            <a:chOff x="200024" y="2090163"/>
            <a:chExt cx="8756824" cy="4412236"/>
          </a:xfrm>
        </p:grpSpPr>
        <p:pic>
          <p:nvPicPr>
            <p:cNvPr id="48" name="Grafik 47">
              <a:extLst>
                <a:ext uri="{FF2B5EF4-FFF2-40B4-BE49-F238E27FC236}">
                  <a16:creationId xmlns:a16="http://schemas.microsoft.com/office/drawing/2014/main" id="{BB48BD2A-28AD-8B02-AB91-2F512A94799D}"/>
                </a:ext>
              </a:extLst>
            </p:cNvPr>
            <p:cNvPicPr>
              <a:picLocks noChangeAspect="1"/>
            </p:cNvPicPr>
            <p:nvPr/>
          </p:nvPicPr>
          <p:blipFill rotWithShape="1">
            <a:blip r:embed="rId3"/>
            <a:srcRect t="295" b="372"/>
            <a:stretch/>
          </p:blipFill>
          <p:spPr>
            <a:xfrm>
              <a:off x="1897339" y="2128262"/>
              <a:ext cx="6228000" cy="4312525"/>
            </a:xfrm>
            <a:prstGeom prst="rect">
              <a:avLst/>
            </a:prstGeom>
          </p:spPr>
        </p:pic>
        <p:grpSp>
          <p:nvGrpSpPr>
            <p:cNvPr id="8" name="Gruppieren 7">
              <a:extLst>
                <a:ext uri="{FF2B5EF4-FFF2-40B4-BE49-F238E27FC236}">
                  <a16:creationId xmlns:a16="http://schemas.microsoft.com/office/drawing/2014/main" id="{5A8236D6-B3CB-5FE9-E687-8A13CB71D6BC}"/>
                </a:ext>
              </a:extLst>
            </p:cNvPr>
            <p:cNvGrpSpPr/>
            <p:nvPr/>
          </p:nvGrpSpPr>
          <p:grpSpPr>
            <a:xfrm>
              <a:off x="200024" y="2090163"/>
              <a:ext cx="8756824" cy="4412236"/>
              <a:chOff x="41707" y="585364"/>
              <a:chExt cx="10140518" cy="5291594"/>
            </a:xfrm>
          </p:grpSpPr>
          <p:grpSp>
            <p:nvGrpSpPr>
              <p:cNvPr id="10" name="Gruppieren 9">
                <a:extLst>
                  <a:ext uri="{FF2B5EF4-FFF2-40B4-BE49-F238E27FC236}">
                    <a16:creationId xmlns:a16="http://schemas.microsoft.com/office/drawing/2014/main" id="{CAEB1064-3BE5-7D41-F910-82FB563AD96E}"/>
                  </a:ext>
                </a:extLst>
              </p:cNvPr>
              <p:cNvGrpSpPr/>
              <p:nvPr/>
            </p:nvGrpSpPr>
            <p:grpSpPr>
              <a:xfrm>
                <a:off x="41707" y="585364"/>
                <a:ext cx="10140518" cy="5291594"/>
                <a:chOff x="41707" y="585364"/>
                <a:chExt cx="10140518" cy="5291594"/>
              </a:xfrm>
            </p:grpSpPr>
            <p:grpSp>
              <p:nvGrpSpPr>
                <p:cNvPr id="31" name="Gruppieren 30">
                  <a:extLst>
                    <a:ext uri="{FF2B5EF4-FFF2-40B4-BE49-F238E27FC236}">
                      <a16:creationId xmlns:a16="http://schemas.microsoft.com/office/drawing/2014/main" id="{3BFDAE8D-E53B-7C60-8BFA-8E16FEB0C5C2}"/>
                    </a:ext>
                  </a:extLst>
                </p:cNvPr>
                <p:cNvGrpSpPr/>
                <p:nvPr/>
              </p:nvGrpSpPr>
              <p:grpSpPr>
                <a:xfrm>
                  <a:off x="41707" y="585364"/>
                  <a:ext cx="10140518" cy="5291594"/>
                  <a:chOff x="1703098" y="917675"/>
                  <a:chExt cx="10140518" cy="4586154"/>
                </a:xfrm>
              </p:grpSpPr>
              <p:grpSp>
                <p:nvGrpSpPr>
                  <p:cNvPr id="33" name="Gruppieren 32">
                    <a:extLst>
                      <a:ext uri="{FF2B5EF4-FFF2-40B4-BE49-F238E27FC236}">
                        <a16:creationId xmlns:a16="http://schemas.microsoft.com/office/drawing/2014/main" id="{53519EF8-C9D0-08DA-28CE-B4BFD3BC548E}"/>
                      </a:ext>
                    </a:extLst>
                  </p:cNvPr>
                  <p:cNvGrpSpPr/>
                  <p:nvPr/>
                </p:nvGrpSpPr>
                <p:grpSpPr>
                  <a:xfrm>
                    <a:off x="1703098" y="917675"/>
                    <a:ext cx="10140518" cy="4586154"/>
                    <a:chOff x="1983867" y="1545747"/>
                    <a:chExt cx="10140518" cy="4586154"/>
                  </a:xfrm>
                </p:grpSpPr>
                <p:grpSp>
                  <p:nvGrpSpPr>
                    <p:cNvPr id="35" name="Gruppieren 34">
                      <a:extLst>
                        <a:ext uri="{FF2B5EF4-FFF2-40B4-BE49-F238E27FC236}">
                          <a16:creationId xmlns:a16="http://schemas.microsoft.com/office/drawing/2014/main" id="{36172ACF-A120-7225-99A4-A81BDF52814F}"/>
                        </a:ext>
                      </a:extLst>
                    </p:cNvPr>
                    <p:cNvGrpSpPr/>
                    <p:nvPr/>
                  </p:nvGrpSpPr>
                  <p:grpSpPr>
                    <a:xfrm>
                      <a:off x="1983867" y="3005870"/>
                      <a:ext cx="10140518" cy="1368876"/>
                      <a:chOff x="2294147" y="4079873"/>
                      <a:chExt cx="7919970" cy="1069122"/>
                    </a:xfrm>
                  </p:grpSpPr>
                  <p:grpSp>
                    <p:nvGrpSpPr>
                      <p:cNvPr id="37" name="Gruppieren 36">
                        <a:extLst>
                          <a:ext uri="{FF2B5EF4-FFF2-40B4-BE49-F238E27FC236}">
                            <a16:creationId xmlns:a16="http://schemas.microsoft.com/office/drawing/2014/main" id="{CD91439F-D6C6-4FC8-C17E-DAC2AF9FFB74}"/>
                          </a:ext>
                        </a:extLst>
                      </p:cNvPr>
                      <p:cNvGrpSpPr/>
                      <p:nvPr/>
                    </p:nvGrpSpPr>
                    <p:grpSpPr>
                      <a:xfrm>
                        <a:off x="2294147" y="4079873"/>
                        <a:ext cx="7919970" cy="545814"/>
                        <a:chOff x="1075735" y="4106095"/>
                        <a:chExt cx="7919970" cy="545814"/>
                      </a:xfrm>
                    </p:grpSpPr>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83BE300-81D6-FCD7-DEAC-7BD1F2EA718F}"/>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42" name="Rechteck 41">
                              <a:extLst>
                                <a:ext uri="{FF2B5EF4-FFF2-40B4-BE49-F238E27FC236}">
                                  <a16:creationId xmlns:a16="http://schemas.microsoft.com/office/drawing/2014/main" id="{183BE300-81D6-FCD7-DEAC-7BD1F2EA718F}"/>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3" name="Gewinkelter Verbinder 6">
                          <a:extLst>
                            <a:ext uri="{FF2B5EF4-FFF2-40B4-BE49-F238E27FC236}">
                              <a16:creationId xmlns:a16="http://schemas.microsoft.com/office/drawing/2014/main" id="{7B092F59-2EAF-E9CF-DF2D-D7629F88BCBB}"/>
                            </a:ext>
                          </a:extLst>
                        </p:cNvPr>
                        <p:cNvCxnSpPr>
                          <a:cxnSpLocks/>
                          <a:stCxn id="44" idx="3"/>
                          <a:endCxn id="34" idx="1"/>
                        </p:cNvCxnSpPr>
                        <p:nvPr/>
                      </p:nvCxnSpPr>
                      <p:spPr>
                        <a:xfrm>
                          <a:off x="1731737" y="4231023"/>
                          <a:ext cx="793139" cy="177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DD01C8BB-D3A2-0F29-3C63-890C44342827}"/>
                            </a:ext>
                          </a:extLst>
                        </p:cNvPr>
                        <p:cNvSpPr txBox="1"/>
                        <p:nvPr/>
                      </p:nvSpPr>
                      <p:spPr>
                        <a:xfrm>
                          <a:off x="1075735" y="4106095"/>
                          <a:ext cx="656002" cy="249856"/>
                        </a:xfrm>
                        <a:prstGeom prst="rect">
                          <a:avLst/>
                        </a:prstGeom>
                        <a:noFill/>
                      </p:spPr>
                      <p:txBody>
                        <a:bodyPr wrap="square" rtlCol="0">
                          <a:spAutoFit/>
                        </a:bodyPr>
                        <a:lstStyle/>
                        <a:p>
                          <a:pPr algn="r"/>
                          <a:r>
                            <a:rPr lang="de-DE" dirty="0">
                              <a:latin typeface="Daimler CS" pitchFamily="2" charset="0"/>
                            </a:rPr>
                            <a:t>Tracks</a:t>
                          </a:r>
                        </a:p>
                      </p:txBody>
                    </p:sp>
                  </p:grpSp>
                  <p:grpSp>
                    <p:nvGrpSpPr>
                      <p:cNvPr id="38" name="Gruppieren 37">
                        <a:extLst>
                          <a:ext uri="{FF2B5EF4-FFF2-40B4-BE49-F238E27FC236}">
                            <a16:creationId xmlns:a16="http://schemas.microsoft.com/office/drawing/2014/main" id="{1FFEEC3A-8B6F-1968-42E2-269F3EBD7624}"/>
                          </a:ext>
                        </a:extLst>
                      </p:cNvPr>
                      <p:cNvGrpSpPr/>
                      <p:nvPr/>
                    </p:nvGrpSpPr>
                    <p:grpSpPr>
                      <a:xfrm>
                        <a:off x="2294148" y="4625687"/>
                        <a:ext cx="7919968" cy="523308"/>
                        <a:chOff x="1075737" y="3688471"/>
                        <a:chExt cx="7919968" cy="523308"/>
                      </a:xfrm>
                    </p:grpSpPr>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A4B91DD-8BC6-38FC-E734-2190468D680B}"/>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smtClean="0">
                                          <a:latin typeface="Cambria Math" panose="02040503050406030204" pitchFamily="18" charset="0"/>
                                        </a:rPr>
                                      </m:ctrlPr>
                                    </m:sSubPr>
                                    <m:e>
                                      <m:r>
                                        <a:rPr lang="de-DE" sz="700" b="0" i="1" dirty="0" smtClean="0">
                                          <a:latin typeface="Cambria Math" panose="02040503050406030204" pitchFamily="18" charset="0"/>
                                        </a:rPr>
                                        <m:t>𝑇</m:t>
                                      </m:r>
                                    </m:e>
                                    <m:sub>
                                      <m:r>
                                        <a:rPr lang="de-DE" sz="700" b="0" i="1" dirty="0" smtClean="0">
                                          <a:latin typeface="Cambria Math" panose="02040503050406030204" pitchFamily="18" charset="0"/>
                                        </a:rPr>
                                        <m:t>𝑚𝑎𝑥</m:t>
                                      </m:r>
                                    </m:sub>
                                  </m:sSub>
                                </m:oMath>
                              </a14:m>
                              <a:endParaRPr lang="de-DE" sz="700" dirty="0"/>
                            </a:p>
                          </p:txBody>
                        </p:sp>
                      </mc:Choice>
                      <mc:Fallback xmlns="">
                        <p:sp>
                          <p:nvSpPr>
                            <p:cNvPr id="39" name="Rechteck 38">
                              <a:extLst>
                                <a:ext uri="{FF2B5EF4-FFF2-40B4-BE49-F238E27FC236}">
                                  <a16:creationId xmlns:a16="http://schemas.microsoft.com/office/drawing/2014/main" id="{6A4B91DD-8BC6-38FC-E734-2190468D680B}"/>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40" name="Gewinkelter Verbinder 18">
                          <a:extLst>
                            <a:ext uri="{FF2B5EF4-FFF2-40B4-BE49-F238E27FC236}">
                              <a16:creationId xmlns:a16="http://schemas.microsoft.com/office/drawing/2014/main" id="{EEBD6F78-698A-EC27-ADC2-5F9F080E7AD9}"/>
                            </a:ext>
                          </a:extLst>
                        </p:cNvPr>
                        <p:cNvCxnSpPr>
                          <a:cxnSpLocks/>
                          <a:stCxn id="41" idx="3"/>
                          <a:endCxn id="32" idx="1"/>
                        </p:cNvCxnSpPr>
                        <p:nvPr/>
                      </p:nvCxnSpPr>
                      <p:spPr>
                        <a:xfrm>
                          <a:off x="2238725" y="3839772"/>
                          <a:ext cx="290075" cy="1103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DF46ACF-CF2F-B626-E085-266F974EE787}"/>
                            </a:ext>
                          </a:extLst>
                        </p:cNvPr>
                        <p:cNvSpPr txBox="1"/>
                        <p:nvPr/>
                      </p:nvSpPr>
                      <p:spPr>
                        <a:xfrm>
                          <a:off x="1075737" y="3714843"/>
                          <a:ext cx="1162988" cy="249856"/>
                        </a:xfrm>
                        <a:prstGeom prst="rect">
                          <a:avLst/>
                        </a:prstGeom>
                        <a:noFill/>
                      </p:spPr>
                      <p:txBody>
                        <a:bodyPr wrap="square" rtlCol="0">
                          <a:spAutoFit/>
                        </a:bodyPr>
                        <a:lstStyle/>
                        <a:p>
                          <a:pPr algn="r"/>
                          <a:r>
                            <a:rPr lang="de-DE" dirty="0">
                              <a:latin typeface="Daimler CS" pitchFamily="2" charset="0"/>
                            </a:rPr>
                            <a:t>Sensor Objects</a:t>
                          </a:r>
                        </a:p>
                      </p:txBody>
                    </p:sp>
                  </p:grpSp>
                </p:grpSp>
                <p:sp>
                  <p:nvSpPr>
                    <p:cNvPr id="36" name="Rechteck 35">
                      <a:extLst>
                        <a:ext uri="{FF2B5EF4-FFF2-40B4-BE49-F238E27FC236}">
                          <a16:creationId xmlns:a16="http://schemas.microsoft.com/office/drawing/2014/main" id="{EAE582A6-157E-2E21-F55A-2D69F5CF0B99}"/>
                        </a:ext>
                      </a:extLst>
                    </p:cNvPr>
                    <p:cNvSpPr/>
                    <p:nvPr/>
                  </p:nvSpPr>
                  <p:spPr>
                    <a:xfrm>
                      <a:off x="3839309" y="1545747"/>
                      <a:ext cx="8285076" cy="45861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sz="700" dirty="0"/>
                    </a:p>
                  </p:txBody>
                </p:sp>
              </p:grpSp>
              <p:sp>
                <p:nvSpPr>
                  <p:cNvPr id="34" name="Rechteck 33">
                    <a:extLst>
                      <a:ext uri="{FF2B5EF4-FFF2-40B4-BE49-F238E27FC236}">
                        <a16:creationId xmlns:a16="http://schemas.microsoft.com/office/drawing/2014/main" id="{E466DF52-DF83-E1FC-066F-4AA3AB261E94}"/>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32" name="Rechteck 31">
                  <a:extLst>
                    <a:ext uri="{FF2B5EF4-FFF2-40B4-BE49-F238E27FC236}">
                      <a16:creationId xmlns:a16="http://schemas.microsoft.com/office/drawing/2014/main" id="{B680D34E-8346-B4FC-58DA-284733379E5B}"/>
                    </a:ext>
                  </a:extLst>
                </p:cNvPr>
                <p:cNvSpPr/>
                <p:nvPr/>
              </p:nvSpPr>
              <p:spPr>
                <a:xfrm>
                  <a:off x="1902171" y="3076423"/>
                  <a:ext cx="425964" cy="773094"/>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69522F7D-C143-C6DA-CBF7-C640786AC20D}"/>
                      </a:ext>
                    </a:extLst>
                  </p:cNvPr>
                  <p:cNvSpPr/>
                  <p:nvPr/>
                </p:nvSpPr>
                <p:spPr>
                  <a:xfrm>
                    <a:off x="2009776" y="5453487"/>
                    <a:ext cx="8172448"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700" dirty="0"/>
                      <a:t>… </a:t>
                    </a:r>
                    <a14:m>
                      <m:oMath xmlns:m="http://schemas.openxmlformats.org/officeDocument/2006/math">
                        <m:sSub>
                          <m:sSubPr>
                            <m:ctrlPr>
                              <a:rPr lang="de-DE" sz="700" i="1" dirty="0">
                                <a:latin typeface="Cambria Math" panose="02040503050406030204" pitchFamily="18" charset="0"/>
                              </a:rPr>
                            </m:ctrlPr>
                          </m:sSubPr>
                          <m:e>
                            <m:r>
                              <a:rPr lang="de-DE" sz="700" b="0" i="1" dirty="0" smtClean="0">
                                <a:latin typeface="Cambria Math" panose="02040503050406030204" pitchFamily="18" charset="0"/>
                              </a:rPr>
                              <m:t>𝑂𝐻</m:t>
                            </m:r>
                          </m:e>
                          <m:sub>
                            <m:r>
                              <a:rPr lang="de-DE" sz="700" i="1" dirty="0">
                                <a:latin typeface="Cambria Math" panose="02040503050406030204" pitchFamily="18" charset="0"/>
                              </a:rPr>
                              <m:t>𝑚𝑎𝑥</m:t>
                            </m:r>
                          </m:sub>
                        </m:sSub>
                      </m:oMath>
                    </a14:m>
                    <a:endParaRPr lang="de-DE" sz="700" dirty="0"/>
                  </a:p>
                </p:txBody>
              </p:sp>
            </mc:Choice>
            <mc:Fallback xmlns="">
              <p:sp>
                <p:nvSpPr>
                  <p:cNvPr id="12" name="Rechteck 11">
                    <a:extLst>
                      <a:ext uri="{FF2B5EF4-FFF2-40B4-BE49-F238E27FC236}">
                        <a16:creationId xmlns:a16="http://schemas.microsoft.com/office/drawing/2014/main" id="{69522F7D-C143-C6DA-CBF7-C640786AC20D}"/>
                      </a:ext>
                    </a:extLst>
                  </p:cNvPr>
                  <p:cNvSpPr>
                    <a:spLocks noRot="1" noChangeAspect="1" noMove="1" noResize="1" noEditPoints="1" noAdjustHandles="1" noChangeArrowheads="1" noChangeShapeType="1" noTextEdit="1"/>
                  </p:cNvSpPr>
                  <p:nvPr/>
                </p:nvSpPr>
                <p:spPr>
                  <a:xfrm>
                    <a:off x="2009776" y="5453487"/>
                    <a:ext cx="8172448" cy="318841"/>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de-DE">
                        <a:noFill/>
                      </a:rPr>
                      <a:t> </a:t>
                    </a:r>
                  </a:p>
                </p:txBody>
              </p:sp>
            </mc:Fallback>
          </mc:AlternateContent>
          <p:cxnSp>
            <p:nvCxnSpPr>
              <p:cNvPr id="28" name="Gewinkelter Verbinder 18">
                <a:extLst>
                  <a:ext uri="{FF2B5EF4-FFF2-40B4-BE49-F238E27FC236}">
                    <a16:creationId xmlns:a16="http://schemas.microsoft.com/office/drawing/2014/main" id="{1E5B6DB2-18FA-9E49-0372-7C1BEC9869F4}"/>
                  </a:ext>
                </a:extLst>
              </p:cNvPr>
              <p:cNvCxnSpPr>
                <a:cxnSpLocks/>
                <a:stCxn id="29" idx="2"/>
                <a:endCxn id="12" idx="1"/>
              </p:cNvCxnSpPr>
              <p:nvPr/>
            </p:nvCxnSpPr>
            <p:spPr>
              <a:xfrm rot="16200000" flipH="1">
                <a:off x="1358131" y="4961261"/>
                <a:ext cx="328276" cy="9750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D9E4949B-222A-7106-DCEA-CE4308954831}"/>
                  </a:ext>
                </a:extLst>
              </p:cNvPr>
              <p:cNvSpPr txBox="1"/>
              <p:nvPr/>
            </p:nvSpPr>
            <p:spPr>
              <a:xfrm>
                <a:off x="41707" y="4657133"/>
                <a:ext cx="1986107" cy="627498"/>
              </a:xfrm>
              <a:prstGeom prst="rect">
                <a:avLst/>
              </a:prstGeom>
              <a:noFill/>
            </p:spPr>
            <p:txBody>
              <a:bodyPr wrap="square" rtlCol="0">
                <a:spAutoFit/>
              </a:bodyPr>
              <a:lstStyle/>
              <a:p>
                <a:r>
                  <a:rPr lang="de-DE" dirty="0">
                    <a:latin typeface="Daimler CS" pitchFamily="2" charset="0"/>
                  </a:rPr>
                  <a:t>One-hot-Vektor 1:17 (von 1:288)</a:t>
                </a:r>
              </a:p>
            </p:txBody>
          </p:sp>
        </p:grpSp>
      </p:grpSp>
      <p:sp>
        <p:nvSpPr>
          <p:cNvPr id="54" name="Textfeld 53">
            <a:extLst>
              <a:ext uri="{FF2B5EF4-FFF2-40B4-BE49-F238E27FC236}">
                <a16:creationId xmlns:a16="http://schemas.microsoft.com/office/drawing/2014/main" id="{FA5FBC73-DF44-6A89-58C8-69FE26EBFDA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94840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pic>
        <p:nvPicPr>
          <p:cNvPr id="58" name="Grafik 57">
            <a:extLst>
              <a:ext uri="{FF2B5EF4-FFF2-40B4-BE49-F238E27FC236}">
                <a16:creationId xmlns:a16="http://schemas.microsoft.com/office/drawing/2014/main" id="{7CE5FF0D-939E-2BAB-44FC-926D15D8A980}"/>
              </a:ext>
            </a:extLst>
          </p:cNvPr>
          <p:cNvPicPr>
            <a:picLocks noChangeAspect="1"/>
          </p:cNvPicPr>
          <p:nvPr/>
        </p:nvPicPr>
        <p:blipFill>
          <a:blip r:embed="rId3"/>
          <a:stretch>
            <a:fillRect/>
          </a:stretch>
        </p:blipFill>
        <p:spPr>
          <a:xfrm>
            <a:off x="933897" y="1467409"/>
            <a:ext cx="9996373" cy="4975295"/>
          </a:xfrm>
          <a:prstGeom prst="rect">
            <a:avLst/>
          </a:prstGeom>
        </p:spPr>
      </p:pic>
      <p:sp>
        <p:nvSpPr>
          <p:cNvPr id="59" name="Textfeld 58">
            <a:extLst>
              <a:ext uri="{FF2B5EF4-FFF2-40B4-BE49-F238E27FC236}">
                <a16:creationId xmlns:a16="http://schemas.microsoft.com/office/drawing/2014/main" id="{03D1403C-EE5B-6565-B19D-5EF57E14527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69406859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0" y="1782385"/>
            <a:ext cx="4973596" cy="3754874"/>
          </a:xfrm>
          <a:prstGeom prst="rect">
            <a:avLst/>
          </a:prstGeom>
        </p:spPr>
        <p:txBody>
          <a:bodyPr wrap="square">
            <a:spAutoFit/>
          </a:bodyPr>
          <a:lstStyle/>
          <a:p>
            <a:r>
              <a:rPr lang="en-US" b="1" dirty="0"/>
              <a:t>Results</a:t>
            </a:r>
          </a:p>
          <a:p>
            <a:endParaRPr lang="en-US" dirty="0"/>
          </a:p>
          <a:p>
            <a:pPr marL="285750" indent="-285750">
              <a:buFont typeface="Wingdings" panose="05000000000000000000" pitchFamily="2" charset="2"/>
              <a:buChar char="§"/>
            </a:pPr>
            <a:r>
              <a:rPr lang="en-US" dirty="0"/>
              <a:t>Assignment accuracy 70% on entire data set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Data distribution analyzed</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a:p>
            <a:r>
              <a:rPr lang="en-US" b="1" dirty="0"/>
              <a:t>Limitation due to data situation</a:t>
            </a:r>
          </a:p>
          <a:p>
            <a:endParaRPr lang="en-US" dirty="0"/>
          </a:p>
          <a:p>
            <a:pPr marL="285750" indent="-285750">
              <a:buFont typeface="Wingdings" panose="05000000000000000000" pitchFamily="2" charset="2"/>
              <a:buChar char="§"/>
            </a:pPr>
            <a:r>
              <a:rPr lang="en-US" dirty="0"/>
              <a:t>Time steps with one to six tracks (approx. 81.5% of the entire data set)</a:t>
            </a:r>
          </a:p>
          <a:p>
            <a:pPr marL="285750" indent="-285750">
              <a:buFont typeface="Wingdings" panose="05000000000000000000" pitchFamily="2" charset="2"/>
              <a:buChar char="§"/>
            </a:pPr>
            <a:endParaRPr lang="en-US" dirty="0"/>
          </a:p>
          <a:p>
            <a:pPr marL="285750" indent="-285750">
              <a:buSzPct val="150000"/>
              <a:buFont typeface="Wingdings" panose="05000000000000000000" pitchFamily="2" charset="2"/>
              <a:buChar char="ü"/>
            </a:pPr>
            <a:r>
              <a:rPr lang="en-US" dirty="0"/>
              <a:t>Assignment accuracy 95%</a:t>
            </a:r>
            <a:endParaRPr lang="de-DE"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Multi Association Network (MANTa)</a:t>
            </a:r>
          </a:p>
        </p:txBody>
      </p:sp>
      <p:graphicFrame>
        <p:nvGraphicFramePr>
          <p:cNvPr id="2" name="Diagramm 1">
            <a:extLst>
              <a:ext uri="{FF2B5EF4-FFF2-40B4-BE49-F238E27FC236}">
                <a16:creationId xmlns:a16="http://schemas.microsoft.com/office/drawing/2014/main" id="{D3337C68-4840-EF71-AAB1-86E514B6CFB7}"/>
              </a:ext>
            </a:extLst>
          </p:cNvPr>
          <p:cNvGraphicFramePr/>
          <p:nvPr>
            <p:extLst>
              <p:ext uri="{D42A27DB-BD31-4B8C-83A1-F6EECF244321}">
                <p14:modId xmlns:p14="http://schemas.microsoft.com/office/powerpoint/2010/main" val="3607424220"/>
              </p:ext>
            </p:extLst>
          </p:nvPr>
        </p:nvGraphicFramePr>
        <p:xfrm>
          <a:off x="6700521" y="1977146"/>
          <a:ext cx="4653279" cy="399697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hteck 6">
            <a:extLst>
              <a:ext uri="{FF2B5EF4-FFF2-40B4-BE49-F238E27FC236}">
                <a16:creationId xmlns:a16="http://schemas.microsoft.com/office/drawing/2014/main" id="{200DB4EE-F14E-E4AC-E915-E829D2DC4FE4}"/>
              </a:ext>
            </a:extLst>
          </p:cNvPr>
          <p:cNvSpPr/>
          <p:nvPr/>
        </p:nvSpPr>
        <p:spPr>
          <a:xfrm>
            <a:off x="6453964" y="1883481"/>
            <a:ext cx="5113859" cy="399698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8" name="Textfeld 7">
            <a:extLst>
              <a:ext uri="{FF2B5EF4-FFF2-40B4-BE49-F238E27FC236}">
                <a16:creationId xmlns:a16="http://schemas.microsoft.com/office/drawing/2014/main" id="{D405E7A8-B76C-426D-84D2-6621C666F1E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Single Association Network (SANT) | </a:t>
            </a:r>
            <a:r>
              <a:rPr lang="en-US" sz="1100" dirty="0">
                <a:solidFill>
                  <a:schemeClr val="accent1"/>
                </a:solidFill>
                <a:latin typeface="Daimler CS" pitchFamily="2" charset="0"/>
              </a:rPr>
              <a:t>Multi Association Network (MANTa)</a:t>
            </a:r>
          </a:p>
          <a:p>
            <a:pPr algn="r"/>
            <a:endParaRPr lang="de-DE" sz="1100" dirty="0">
              <a:solidFill>
                <a:schemeClr val="accent1"/>
              </a:solidFill>
              <a:latin typeface="Daimler CS" pitchFamily="2" charset="0"/>
            </a:endParaRPr>
          </a:p>
        </p:txBody>
      </p:sp>
      <p:sp>
        <p:nvSpPr>
          <p:cNvPr id="4" name="Geschweifte Klammer links 3">
            <a:extLst>
              <a:ext uri="{FF2B5EF4-FFF2-40B4-BE49-F238E27FC236}">
                <a16:creationId xmlns:a16="http://schemas.microsoft.com/office/drawing/2014/main" id="{3D6F0440-EB71-F108-5446-630D059080A6}"/>
              </a:ext>
            </a:extLst>
          </p:cNvPr>
          <p:cNvSpPr/>
          <p:nvPr/>
        </p:nvSpPr>
        <p:spPr>
          <a:xfrm>
            <a:off x="5811796" y="4534930"/>
            <a:ext cx="604521" cy="1338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Gerader Verbinder 8">
            <a:extLst>
              <a:ext uri="{FF2B5EF4-FFF2-40B4-BE49-F238E27FC236}">
                <a16:creationId xmlns:a16="http://schemas.microsoft.com/office/drawing/2014/main" id="{20DE3B81-FFF8-FDB7-7B86-6F3C479CE2D0}"/>
              </a:ext>
            </a:extLst>
          </p:cNvPr>
          <p:cNvCxnSpPr>
            <a:stCxn id="4" idx="0"/>
          </p:cNvCxnSpPr>
          <p:nvPr/>
        </p:nvCxnSpPr>
        <p:spPr>
          <a:xfrm>
            <a:off x="6416317" y="4534930"/>
            <a:ext cx="515150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0883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solidFill>
                  <a:schemeClr val="bg1">
                    <a:lumMod val="85000"/>
                  </a:schemeClr>
                </a:solidFill>
              </a:rPr>
              <a:t>02	Results</a:t>
            </a:r>
          </a:p>
          <a:p>
            <a:pPr marL="114291" indent="0">
              <a:buNone/>
            </a:pPr>
            <a:r>
              <a:rPr lang="en-US" sz="2000" dirty="0"/>
              <a:t>03	Evaluation</a:t>
            </a:r>
          </a:p>
          <a:p>
            <a:pPr marL="114291" indent="0">
              <a:buNone/>
            </a:pPr>
            <a:endParaRPr lang="en-US" sz="2000" dirty="0"/>
          </a:p>
          <a:p>
            <a:pPr marL="571456" lvl="1" indent="0">
              <a:buNone/>
            </a:pPr>
            <a:r>
              <a:rPr lang="en-US" sz="1600" dirty="0"/>
              <a:t>Used MOT metric</a:t>
            </a:r>
          </a:p>
          <a:p>
            <a:pPr marL="571456" lvl="1" indent="0">
              <a:buNone/>
            </a:pPr>
            <a:r>
              <a:rPr lang="en-US" sz="1600" dirty="0"/>
              <a:t>Integration SPENT &amp; SANT</a:t>
            </a: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33883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18</a:t>
            </a:fld>
            <a:endParaRPr dirty="0">
              <a:solidFill>
                <a:schemeClr val="accent6"/>
              </a:solidFill>
            </a:endParaRPr>
          </a:p>
        </p:txBody>
      </p:sp>
    </p:spTree>
    <p:extLst>
      <p:ext uri="{BB962C8B-B14F-4D97-AF65-F5344CB8AC3E}">
        <p14:creationId xmlns:p14="http://schemas.microsoft.com/office/powerpoint/2010/main" val="12368651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8" y="1782385"/>
            <a:ext cx="6657305" cy="2893100"/>
          </a:xfrm>
          <a:prstGeom prst="rect">
            <a:avLst/>
          </a:prstGeom>
        </p:spPr>
        <p:txBody>
          <a:bodyPr wrap="square">
            <a:spAutoFit/>
          </a:bodyPr>
          <a:lstStyle/>
          <a:p>
            <a:r>
              <a:rPr lang="en-GB" b="1" dirty="0"/>
              <a:t>General description</a:t>
            </a:r>
          </a:p>
          <a:p>
            <a:endParaRPr lang="en-GB" dirty="0"/>
          </a:p>
          <a:p>
            <a:pPr marL="285750" indent="-285750">
              <a:buFont typeface="Wingdings" panose="05000000000000000000" pitchFamily="2" charset="2"/>
              <a:buChar char="§"/>
            </a:pPr>
            <a:r>
              <a:rPr lang="en-US" dirty="0"/>
              <a:t>Evaluation of the accuracy of tracking objects in comparison with a reference</a:t>
            </a:r>
            <a:endParaRPr lang="en-GB" dirty="0"/>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Assignment of existing tracks and GTs (association) is done with the help of a GNN algorithm (Global Nearest Neighbor).</a:t>
            </a:r>
            <a:br>
              <a:rPr lang="en-GB" dirty="0"/>
            </a:br>
            <a:br>
              <a:rPr lang="en-GB" dirty="0"/>
            </a:br>
            <a:r>
              <a:rPr lang="en-GB" b="1" dirty="0"/>
              <a:t>	used </a:t>
            </a:r>
            <a:r>
              <a:rPr lang="en-US" b="1" dirty="0"/>
              <a:t>in this project:	Hungarian algorithm</a:t>
            </a:r>
          </a:p>
          <a:p>
            <a:pPr marL="285750" lvl="2" indent="-285750">
              <a:buFont typeface="Wingdings" panose="05000000000000000000" pitchFamily="2" charset="2"/>
              <a:buChar char="§"/>
            </a:pPr>
            <a:endParaRPr lang="en-GB" dirty="0"/>
          </a:p>
          <a:p>
            <a:pPr marL="285750" lvl="2" indent="-285750">
              <a:buFont typeface="Wingdings" panose="05000000000000000000" pitchFamily="2" charset="2"/>
              <a:buChar char="§"/>
            </a:pPr>
            <a:r>
              <a:rPr lang="en-US" dirty="0"/>
              <a:t>Calculation of a distance measure between the predicted and the actual positions</a:t>
            </a:r>
            <a:br>
              <a:rPr lang="en-GB" dirty="0"/>
            </a:br>
            <a:br>
              <a:rPr lang="en-GB" b="1" dirty="0"/>
            </a:br>
            <a:r>
              <a:rPr lang="en-GB" b="1" dirty="0"/>
              <a:t>	</a:t>
            </a:r>
            <a:r>
              <a:rPr lang="en-US" b="1" dirty="0"/>
              <a:t>used in this project:	Euclidean distance</a:t>
            </a:r>
            <a:endParaRPr lang="en-GB" b="1" dirty="0"/>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de-DE" sz="1600" dirty="0"/>
              <a:t>Multi Object Tracking Metric - </a:t>
            </a:r>
            <a:r>
              <a:rPr lang="en-US" sz="1600" dirty="0">
                <a:solidFill>
                  <a:srgbClr val="C00000"/>
                </a:solidFill>
              </a:rPr>
              <a:t>Optimal Sub-Pattern Assignment (OSPA)*</a:t>
            </a:r>
          </a:p>
        </p:txBody>
      </p:sp>
      <p:sp>
        <p:nvSpPr>
          <p:cNvPr id="3" name="Rechteck 2"/>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 D. Schuhmacher, B.-T. Vo, and B.-N. Vo, "A consistent metric for performance evaluation in multi-object filtering,"</a:t>
            </a:r>
          </a:p>
        </p:txBody>
      </p:sp>
      <p:pic>
        <p:nvPicPr>
          <p:cNvPr id="5" name="Grafik 4">
            <a:extLst>
              <a:ext uri="{FF2B5EF4-FFF2-40B4-BE49-F238E27FC236}">
                <a16:creationId xmlns:a16="http://schemas.microsoft.com/office/drawing/2014/main" id="{E9B81A23-0689-EBF9-056D-E6FFA6A3E032}"/>
              </a:ext>
            </a:extLst>
          </p:cNvPr>
          <p:cNvPicPr>
            <a:picLocks noChangeAspect="1"/>
          </p:cNvPicPr>
          <p:nvPr/>
        </p:nvPicPr>
        <p:blipFill rotWithShape="1">
          <a:blip r:embed="rId3"/>
          <a:srcRect t="6796"/>
          <a:stretch/>
        </p:blipFill>
        <p:spPr>
          <a:xfrm>
            <a:off x="7267575" y="1782385"/>
            <a:ext cx="4650648" cy="4194175"/>
          </a:xfrm>
          <a:prstGeom prst="rect">
            <a:avLst/>
          </a:prstGeom>
        </p:spPr>
      </p:pic>
      <p:sp>
        <p:nvSpPr>
          <p:cNvPr id="6" name="Textfeld 5">
            <a:extLst>
              <a:ext uri="{FF2B5EF4-FFF2-40B4-BE49-F238E27FC236}">
                <a16:creationId xmlns:a16="http://schemas.microsoft.com/office/drawing/2014/main" id="{34C4F0F8-DD17-E6A9-4E2E-A2D025F5C8F6}"/>
              </a:ext>
            </a:extLst>
          </p:cNvPr>
          <p:cNvSpPr txBox="1"/>
          <p:nvPr/>
        </p:nvSpPr>
        <p:spPr>
          <a:xfrm>
            <a:off x="838200" y="32565"/>
            <a:ext cx="10921870" cy="822515"/>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de-DE" sz="1100" dirty="0">
                <a:solidFill>
                  <a:schemeClr val="accent1"/>
                </a:solidFill>
                <a:latin typeface="Daimler CS" pitchFamily="2" charset="0"/>
              </a:rPr>
              <a:t>Used MOT metric | </a:t>
            </a:r>
            <a:r>
              <a:rPr lang="en-US" sz="1100" dirty="0">
                <a:solidFill>
                  <a:schemeClr val="accent3"/>
                </a:solidFill>
                <a:latin typeface="Daimler CS" pitchFamily="2" charset="0"/>
              </a:rPr>
              <a:t>Integration SPENT &amp; SANT</a:t>
            </a:r>
          </a:p>
          <a:p>
            <a:pPr algn="r"/>
            <a:endParaRPr lang="de-DE" sz="1100" dirty="0">
              <a:solidFill>
                <a:schemeClr val="accent3"/>
              </a:solidFill>
              <a:latin typeface="Daimler CS" pitchFamily="2" charset="0"/>
            </a:endParaRP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8108823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TS-BG-HRO-Truck-Actros-BW-01">
            <a:extLst>
              <a:ext uri="{FF2B5EF4-FFF2-40B4-BE49-F238E27FC236}">
                <a16:creationId xmlns:a16="http://schemas.microsoft.com/office/drawing/2014/main" id="{B33CA0EC-99ED-85DB-0BA7-4FF4E67D6768}"/>
              </a:ext>
            </a:extLst>
          </p:cNvPr>
          <p:cNvPicPr>
            <a:picLocks noChangeAspect="1"/>
          </p:cNvPicPr>
          <p:nvPr/>
        </p:nvPicPr>
        <p:blipFill rotWithShape="1">
          <a:blip r:embed="rId3"/>
          <a:srcRect l="-5137" r="5137"/>
          <a:stretch/>
        </p:blipFill>
        <p:spPr>
          <a:xfrm>
            <a:off x="7234887" y="1686341"/>
            <a:ext cx="4957112" cy="2788376"/>
          </a:xfrm>
          <a:prstGeom prst="rect">
            <a:avLst/>
          </a:prstGeom>
        </p:spPr>
      </p:pic>
      <p:pic>
        <p:nvPicPr>
          <p:cNvPr id="7" name="Google Shape;82;p32" descr="Background pattern&#10;&#10;Description automatically generated">
            <a:extLst>
              <a:ext uri="{FF2B5EF4-FFF2-40B4-BE49-F238E27FC236}">
                <a16:creationId xmlns:a16="http://schemas.microsoft.com/office/drawing/2014/main" id="{2971541D-B3C0-5D2B-5D69-8D06F9CD7392}"/>
              </a:ext>
            </a:extLst>
          </p:cNvPr>
          <p:cNvPicPr preferRelativeResize="0"/>
          <p:nvPr/>
        </p:nvPicPr>
        <p:blipFill rotWithShape="1">
          <a:blip r:embed="rId4">
            <a:alphaModFix amt="21000"/>
          </a:blip>
          <a:srcRect l="81" t="1523" r="-81" b="70213"/>
          <a:stretch/>
        </p:blipFill>
        <p:spPr>
          <a:xfrm>
            <a:off x="0" y="3626418"/>
            <a:ext cx="12192000" cy="878446"/>
          </a:xfrm>
          <a:prstGeom prst="rect">
            <a:avLst/>
          </a:prstGeom>
          <a:noFill/>
          <a:ln>
            <a:noFill/>
          </a:ln>
        </p:spPr>
      </p:pic>
      <p:sp>
        <p:nvSpPr>
          <p:cNvPr id="3" name="Untertitel 2"/>
          <p:cNvSpPr>
            <a:spLocks noGrp="1"/>
          </p:cNvSpPr>
          <p:nvPr>
            <p:ph type="subTitle" idx="1"/>
          </p:nvPr>
        </p:nvSpPr>
        <p:spPr>
          <a:xfrm>
            <a:off x="3048768" y="3659760"/>
            <a:ext cx="4957112" cy="676656"/>
          </a:xfrm>
        </p:spPr>
        <p:txBody>
          <a:bodyPr>
            <a:normAutofit fontScale="70000" lnSpcReduction="20000"/>
          </a:bodyPr>
          <a:lstStyle/>
          <a:p>
            <a:r>
              <a:rPr lang="de-DE" dirty="0"/>
              <a:t>Multi Object Tracking using Machine Learning</a:t>
            </a:r>
          </a:p>
        </p:txBody>
      </p:sp>
      <p:sp>
        <p:nvSpPr>
          <p:cNvPr id="8" name="TextBox 103"/>
          <p:cNvSpPr txBox="1"/>
          <p:nvPr/>
        </p:nvSpPr>
        <p:spPr>
          <a:xfrm>
            <a:off x="3126463" y="4102313"/>
            <a:ext cx="7021092" cy="360775"/>
          </a:xfrm>
          <a:prstGeom prst="rect">
            <a:avLst/>
          </a:prstGeom>
          <a:noFill/>
        </p:spPr>
        <p:txBody>
          <a:bodyPr wrap="square" lIns="71963" tIns="71963" rIns="71963" bIns="71963" rtlCol="0">
            <a:spAutoFit/>
          </a:bodyPr>
          <a:lstStyle/>
          <a:p>
            <a:pPr defTabSz="1088333">
              <a:buClrTx/>
              <a:defRPr/>
            </a:pPr>
            <a:r>
              <a:rPr lang="en-US" kern="1200" dirty="0">
                <a:solidFill>
                  <a:prstClr val="black"/>
                </a:solidFill>
                <a:latin typeface="Daimler CS" pitchFamily="2" charset="0"/>
                <a:ea typeface="+mn-ea"/>
                <a:cs typeface="+mn-cs"/>
              </a:rPr>
              <a:t>Author: C</a:t>
            </a:r>
            <a:r>
              <a:rPr lang="en-US" kern="1200" dirty="0">
                <a:solidFill>
                  <a:prstClr val="black"/>
                </a:solidFill>
                <a:latin typeface="Daimler CS" pitchFamily="2" charset="0"/>
              </a:rPr>
              <a:t>hristian Alexander Holz</a:t>
            </a:r>
            <a:endParaRPr lang="en-US" kern="1200" dirty="0">
              <a:solidFill>
                <a:prstClr val="black"/>
              </a:solidFill>
              <a:latin typeface="Daimler CS" pitchFamily="2" charset="0"/>
              <a:ea typeface="+mn-ea"/>
              <a:cs typeface="+mn-cs"/>
            </a:endParaRPr>
          </a:p>
        </p:txBody>
      </p:sp>
      <p:grpSp>
        <p:nvGrpSpPr>
          <p:cNvPr id="2" name="Gruppieren 1">
            <a:extLst>
              <a:ext uri="{FF2B5EF4-FFF2-40B4-BE49-F238E27FC236}">
                <a16:creationId xmlns:a16="http://schemas.microsoft.com/office/drawing/2014/main" id="{446A67D5-99DA-E9F7-5EBC-D6CD4F5301D7}"/>
              </a:ext>
            </a:extLst>
          </p:cNvPr>
          <p:cNvGrpSpPr/>
          <p:nvPr/>
        </p:nvGrpSpPr>
        <p:grpSpPr>
          <a:xfrm>
            <a:off x="2743210" y="1624512"/>
            <a:ext cx="4503907" cy="1935940"/>
            <a:chOff x="1870599" y="929640"/>
            <a:chExt cx="5701003" cy="2762432"/>
          </a:xfrm>
        </p:grpSpPr>
        <mc:AlternateContent xmlns:mc="http://schemas.openxmlformats.org/markup-compatibility/2006" xmlns:a14="http://schemas.microsoft.com/office/drawing/2010/main">
          <mc:Choice Requires="a14">
            <p:sp>
              <p:nvSpPr>
                <p:cNvPr id="16" name="Textfeld 15"/>
                <p:cNvSpPr txBox="1"/>
                <p:nvPr/>
              </p:nvSpPr>
              <p:spPr>
                <a:xfrm>
                  <a:off x="1870599" y="1417350"/>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0</m:t>
                            </m:r>
                          </m:sub>
                        </m:sSub>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1870599" y="1417350"/>
                  <a:ext cx="648000"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1870600" y="2865814"/>
                  <a:ext cx="648000"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𝑡</m:t>
                            </m:r>
                          </m:e>
                          <m:sub>
                            <m:r>
                              <a:rPr lang="de-DE" b="0" i="1" dirty="0" smtClean="0">
                                <a:latin typeface="Cambria Math" panose="02040503050406030204" pitchFamily="18" charset="0"/>
                              </a:rPr>
                              <m:t>1</m:t>
                            </m:r>
                          </m:sub>
                        </m:sSub>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1870600" y="2865814"/>
                  <a:ext cx="648000" cy="307777"/>
                </a:xfrm>
                <a:prstGeom prst="rect">
                  <a:avLst/>
                </a:prstGeom>
                <a:blipFill>
                  <a:blip r:embed="rId6"/>
                  <a:stretch>
                    <a:fillRect/>
                  </a:stretch>
                </a:blipFill>
              </p:spPr>
              <p:txBody>
                <a:bodyPr/>
                <a:lstStyle/>
                <a:p>
                  <a:r>
                    <a:rPr lang="de-DE">
                      <a:noFill/>
                    </a:rPr>
                    <a:t> </a:t>
                  </a:r>
                </a:p>
              </p:txBody>
            </p:sp>
          </mc:Fallback>
        </mc:AlternateContent>
        <p:pic>
          <p:nvPicPr>
            <p:cNvPr id="23" name="Grafik 22"/>
            <p:cNvPicPr>
              <a:picLocks noChangeAspect="1"/>
            </p:cNvPicPr>
            <p:nvPr/>
          </p:nvPicPr>
          <p:blipFill>
            <a:blip r:embed="rId7"/>
            <a:stretch>
              <a:fillRect/>
            </a:stretch>
          </p:blipFill>
          <p:spPr>
            <a:xfrm>
              <a:off x="2426449" y="929640"/>
              <a:ext cx="5145153" cy="1344985"/>
            </a:xfrm>
            <a:prstGeom prst="rect">
              <a:avLst/>
            </a:prstGeom>
          </p:spPr>
        </p:pic>
        <p:pic>
          <p:nvPicPr>
            <p:cNvPr id="24" name="Grafik 23"/>
            <p:cNvPicPr>
              <a:picLocks noChangeAspect="1"/>
            </p:cNvPicPr>
            <p:nvPr/>
          </p:nvPicPr>
          <p:blipFill>
            <a:blip r:embed="rId8"/>
            <a:stretch>
              <a:fillRect/>
            </a:stretch>
          </p:blipFill>
          <p:spPr>
            <a:xfrm>
              <a:off x="2426449" y="2389716"/>
              <a:ext cx="5145153" cy="1302356"/>
            </a:xfrm>
            <a:prstGeom prst="rect">
              <a:avLst/>
            </a:prstGeom>
          </p:spPr>
        </p:pic>
      </p:grpSp>
      <p:grpSp>
        <p:nvGrpSpPr>
          <p:cNvPr id="6" name="Gruppieren 5">
            <a:extLst>
              <a:ext uri="{FF2B5EF4-FFF2-40B4-BE49-F238E27FC236}">
                <a16:creationId xmlns:a16="http://schemas.microsoft.com/office/drawing/2014/main" id="{512F991B-D392-F341-4FD4-56895C278145}"/>
              </a:ext>
            </a:extLst>
          </p:cNvPr>
          <p:cNvGrpSpPr/>
          <p:nvPr/>
        </p:nvGrpSpPr>
        <p:grpSpPr>
          <a:xfrm>
            <a:off x="7513001" y="1049677"/>
            <a:ext cx="2850436" cy="2414162"/>
            <a:chOff x="6677938" y="824748"/>
            <a:chExt cx="2850436" cy="2414162"/>
          </a:xfrm>
        </p:grpSpPr>
        <p:grpSp>
          <p:nvGrpSpPr>
            <p:cNvPr id="4" name="Gruppieren 3">
              <a:extLst>
                <a:ext uri="{FF2B5EF4-FFF2-40B4-BE49-F238E27FC236}">
                  <a16:creationId xmlns:a16="http://schemas.microsoft.com/office/drawing/2014/main" id="{2B06BEA8-4ACD-62AE-1B8D-8A2602AF79CD}"/>
                </a:ext>
              </a:extLst>
            </p:cNvPr>
            <p:cNvGrpSpPr/>
            <p:nvPr/>
          </p:nvGrpSpPr>
          <p:grpSpPr>
            <a:xfrm>
              <a:off x="6677938" y="1417764"/>
              <a:ext cx="2850436" cy="1821146"/>
              <a:chOff x="7672812" y="1142081"/>
              <a:chExt cx="2850436" cy="1821146"/>
            </a:xfrm>
          </p:grpSpPr>
          <p:sp>
            <p:nvSpPr>
              <p:cNvPr id="20" name="Ellipse 19"/>
              <p:cNvSpPr/>
              <p:nvPr/>
            </p:nvSpPr>
            <p:spPr>
              <a:xfrm>
                <a:off x="9693675" y="1461094"/>
                <a:ext cx="401217" cy="193205"/>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Ellipse 20"/>
              <p:cNvSpPr/>
              <p:nvPr/>
            </p:nvSpPr>
            <p:spPr>
              <a:xfrm>
                <a:off x="10134510" y="1559606"/>
                <a:ext cx="289249" cy="174548"/>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Ellipse 21"/>
              <p:cNvSpPr/>
              <p:nvPr/>
            </p:nvSpPr>
            <p:spPr>
              <a:xfrm>
                <a:off x="10313433" y="1750343"/>
                <a:ext cx="209815" cy="115557"/>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9" name="Grafik 18"/>
              <p:cNvPicPr>
                <a:picLocks noChangeAspect="1"/>
              </p:cNvPicPr>
              <p:nvPr/>
            </p:nvPicPr>
            <p:blipFill rotWithShape="1">
              <a:blip r:embed="rId9"/>
              <a:srcRect l="17656" t="4307" r="-327" b="37036"/>
              <a:stretch/>
            </p:blipFill>
            <p:spPr>
              <a:xfrm>
                <a:off x="7672812" y="1142081"/>
                <a:ext cx="2060780" cy="182114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 name="Ellipse 4">
              <a:extLst>
                <a:ext uri="{FF2B5EF4-FFF2-40B4-BE49-F238E27FC236}">
                  <a16:creationId xmlns:a16="http://schemas.microsoft.com/office/drawing/2014/main" id="{63334EA2-D3D5-521B-1EAA-50F8302203EF}"/>
                </a:ext>
              </a:extLst>
            </p:cNvPr>
            <p:cNvSpPr/>
            <p:nvPr/>
          </p:nvSpPr>
          <p:spPr>
            <a:xfrm rot="708504">
              <a:off x="6922014" y="824748"/>
              <a:ext cx="323368" cy="3933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oogle Shape;82;p32" descr="Background pattern&#10;&#10;Description automatically generated">
            <a:extLst>
              <a:ext uri="{FF2B5EF4-FFF2-40B4-BE49-F238E27FC236}">
                <a16:creationId xmlns:a16="http://schemas.microsoft.com/office/drawing/2014/main" id="{A4A802DD-42A2-3842-1A98-1DEB96A8BE03}"/>
              </a:ext>
            </a:extLst>
          </p:cNvPr>
          <p:cNvPicPr preferRelativeResize="0"/>
          <p:nvPr/>
        </p:nvPicPr>
        <p:blipFill rotWithShape="1">
          <a:blip r:embed="rId4">
            <a:alphaModFix amt="21000"/>
          </a:blip>
          <a:srcRect l="81" t="1523" r="-81" b="70213"/>
          <a:stretch/>
        </p:blipFill>
        <p:spPr>
          <a:xfrm>
            <a:off x="0" y="1429858"/>
            <a:ext cx="12192000" cy="817028"/>
          </a:xfrm>
          <a:prstGeom prst="rect">
            <a:avLst/>
          </a:prstGeom>
          <a:noFill/>
          <a:ln>
            <a:noFill/>
          </a:ln>
        </p:spPr>
      </p:pic>
    </p:spTree>
    <p:extLst>
      <p:ext uri="{BB962C8B-B14F-4D97-AF65-F5344CB8AC3E}">
        <p14:creationId xmlns:p14="http://schemas.microsoft.com/office/powerpoint/2010/main" val="42784442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Single Prediction Network (SPENT) and Single Association Network (SANT)</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
        <p:nvSpPr>
          <p:cNvPr id="2" name="Rechteck 1">
            <a:extLst>
              <a:ext uri="{FF2B5EF4-FFF2-40B4-BE49-F238E27FC236}">
                <a16:creationId xmlns:a16="http://schemas.microsoft.com/office/drawing/2014/main" id="{9D8964DD-2EFE-D3AA-D19E-FA9529468AB7}"/>
              </a:ext>
            </a:extLst>
          </p:cNvPr>
          <p:cNvSpPr/>
          <p:nvPr/>
        </p:nvSpPr>
        <p:spPr>
          <a:xfrm>
            <a:off x="836320" y="1690689"/>
            <a:ext cx="3880823" cy="3970318"/>
          </a:xfrm>
          <a:prstGeom prst="rect">
            <a:avLst/>
          </a:prstGeom>
        </p:spPr>
        <p:txBody>
          <a:bodyPr wrap="square">
            <a:spAutoFit/>
          </a:bodyPr>
          <a:lstStyle/>
          <a:p>
            <a:pPr marL="285750" lvl="2" indent="-285750">
              <a:buFont typeface="Wingdings" panose="05000000000000000000" pitchFamily="2" charset="2"/>
              <a:buChar char="§"/>
            </a:pPr>
            <a:r>
              <a:rPr lang="de-DE" dirty="0"/>
              <a:t>OSPA results comparable (~1.5)</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a:t>
            </a:r>
            <a:br>
              <a:rPr lang="en-US" dirty="0"/>
            </a:br>
            <a:r>
              <a:rPr lang="en-US" dirty="0"/>
              <a:t>still visible</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en-US" dirty="0"/>
              <a:t>SPENT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internal update step per track</a:t>
            </a:r>
          </a:p>
          <a:p>
            <a:pPr marL="285750" lvl="2" indent="-285750">
              <a:buFont typeface="Wingdings" panose="05000000000000000000" pitchFamily="2" charset="2"/>
              <a:buChar char="§"/>
            </a:pPr>
            <a:endParaRPr lang="de-DE" dirty="0"/>
          </a:p>
          <a:p>
            <a:pPr lvl="2"/>
            <a:r>
              <a:rPr lang="de-DE" dirty="0"/>
              <a:t>--------------------------------------------------------------</a:t>
            </a:r>
          </a:p>
          <a:p>
            <a:pPr lvl="2"/>
            <a:endParaRPr lang="de-DE" dirty="0"/>
          </a:p>
          <a:p>
            <a:pPr marL="285750" lvl="2" indent="-285750">
              <a:buFont typeface="Wingdings" panose="05000000000000000000" pitchFamily="2" charset="2"/>
              <a:buChar char="§"/>
            </a:pPr>
            <a:r>
              <a:rPr lang="de-DE" dirty="0"/>
              <a:t>SAN</a:t>
            </a:r>
            <a:r>
              <a:rPr lang="en-US" dirty="0"/>
              <a:t>T successfully integrated</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Single assignment leads to higher computing times </a:t>
            </a:r>
          </a:p>
        </p:txBody>
      </p:sp>
      <p:pic>
        <p:nvPicPr>
          <p:cNvPr id="115" name="Grafik 114">
            <a:extLst>
              <a:ext uri="{FF2B5EF4-FFF2-40B4-BE49-F238E27FC236}">
                <a16:creationId xmlns:a16="http://schemas.microsoft.com/office/drawing/2014/main" id="{57794B85-BE5D-C62A-3FFF-F2FF560DBA7A}"/>
              </a:ext>
            </a:extLst>
          </p:cNvPr>
          <p:cNvPicPr>
            <a:picLocks noChangeAspect="1"/>
          </p:cNvPicPr>
          <p:nvPr/>
        </p:nvPicPr>
        <p:blipFill>
          <a:blip r:embed="rId3"/>
          <a:stretch>
            <a:fillRect/>
          </a:stretch>
        </p:blipFill>
        <p:spPr>
          <a:xfrm>
            <a:off x="4908599" y="1690689"/>
            <a:ext cx="6445201" cy="2939368"/>
          </a:xfrm>
          <a:prstGeom prst="rect">
            <a:avLst/>
          </a:prstGeom>
        </p:spPr>
      </p:pic>
    </p:spTree>
    <p:extLst>
      <p:ext uri="{BB962C8B-B14F-4D97-AF65-F5344CB8AC3E}">
        <p14:creationId xmlns:p14="http://schemas.microsoft.com/office/powerpoint/2010/main" val="4236785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accent3"/>
                </a:solidFill>
              </a:rPr>
              <a:t>00	</a:t>
            </a:r>
            <a:r>
              <a:rPr lang="de-DE" sz="2000" dirty="0">
                <a:solidFill>
                  <a:schemeClr val="accent3"/>
                </a:solidFill>
              </a:rPr>
              <a:t>Introduction</a:t>
            </a:r>
            <a:endParaRPr lang="en-US" sz="2000" dirty="0">
              <a:solidFill>
                <a:schemeClr val="accent3"/>
              </a:solidFill>
            </a:endParaRPr>
          </a:p>
          <a:p>
            <a:pPr marL="114291" indent="0">
              <a:buNone/>
            </a:pPr>
            <a:r>
              <a:rPr lang="en-US" sz="2000" dirty="0">
                <a:solidFill>
                  <a:schemeClr val="accent3"/>
                </a:solidFill>
              </a:rPr>
              <a:t>01	</a:t>
            </a:r>
            <a:r>
              <a:rPr lang="de-DE" sz="2000" dirty="0">
                <a:solidFill>
                  <a:schemeClr val="accent3"/>
                </a:solidFill>
              </a:rPr>
              <a:t>Procedure</a:t>
            </a:r>
          </a:p>
          <a:p>
            <a:pPr marL="114291" indent="0">
              <a:buNone/>
            </a:pPr>
            <a:r>
              <a:rPr lang="de-DE" sz="2000" dirty="0">
                <a:solidFill>
                  <a:schemeClr val="accent3"/>
                </a:solidFill>
              </a:rPr>
              <a:t>02	</a:t>
            </a:r>
            <a:r>
              <a:rPr lang="en-AU" sz="2000" dirty="0">
                <a:solidFill>
                  <a:schemeClr val="accent3"/>
                </a:solidFill>
              </a:rPr>
              <a:t>Results</a:t>
            </a:r>
          </a:p>
          <a:p>
            <a:pPr marL="114291" indent="0">
              <a:buNone/>
            </a:pPr>
            <a:r>
              <a:rPr lang="de-DE" sz="2000" dirty="0">
                <a:solidFill>
                  <a:schemeClr val="accent3"/>
                </a:solidFill>
              </a:rPr>
              <a:t>03	Evaluation</a:t>
            </a:r>
          </a:p>
          <a:p>
            <a:pPr marL="114291" indent="0">
              <a:buNone/>
            </a:pPr>
            <a:r>
              <a:rPr lang="de-DE" sz="2000" dirty="0"/>
              <a:t>04	</a:t>
            </a:r>
            <a:r>
              <a:rPr lang="en-GB" sz="2000" dirty="0"/>
              <a:t>Conclusion</a:t>
            </a:r>
            <a:r>
              <a:rPr lang="de-DE" sz="2000" dirty="0"/>
              <a:t> </a:t>
            </a:r>
          </a:p>
          <a:p>
            <a:pPr marL="114291" indent="0">
              <a:buNone/>
            </a:pPr>
            <a:endParaRPr lang="de-DE" sz="2000" dirty="0"/>
          </a:p>
          <a:p>
            <a:pPr marL="571456" lvl="1" indent="0">
              <a:buNone/>
            </a:pPr>
            <a:r>
              <a:rPr lang="en-US" sz="1600" dirty="0"/>
              <a:t>Summary</a:t>
            </a:r>
          </a:p>
          <a:p>
            <a:pPr marL="571456" lvl="1" indent="0">
              <a:buNone/>
            </a:pPr>
            <a:r>
              <a:rPr lang="en-US" sz="1600" dirty="0"/>
              <a:t>Outlook</a:t>
            </a:r>
            <a:r>
              <a:rPr lang="de-DE" sz="1600" dirty="0"/>
              <a:t>	</a:t>
            </a:r>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21</a:t>
            </a:fld>
            <a:endParaRPr dirty="0">
              <a:solidFill>
                <a:schemeClr val="accent6"/>
              </a:solidFill>
            </a:endParaRPr>
          </a:p>
        </p:txBody>
      </p:sp>
      <p:sp>
        <p:nvSpPr>
          <p:cNvPr id="6" name="Rechteck 5">
            <a:extLst>
              <a:ext uri="{FF2B5EF4-FFF2-40B4-BE49-F238E27FC236}">
                <a16:creationId xmlns:a16="http://schemas.microsoft.com/office/drawing/2014/main" id="{5AF4EB32-8FE9-4223-C9B8-76247FC18B6A}"/>
              </a:ext>
            </a:extLst>
          </p:cNvPr>
          <p:cNvSpPr/>
          <p:nvPr/>
        </p:nvSpPr>
        <p:spPr>
          <a:xfrm>
            <a:off x="0" y="3849525"/>
            <a:ext cx="41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4709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rafik 114">
            <a:extLst>
              <a:ext uri="{FF2B5EF4-FFF2-40B4-BE49-F238E27FC236}">
                <a16:creationId xmlns:a16="http://schemas.microsoft.com/office/drawing/2014/main" id="{BCF86114-476D-A9C6-84D5-32B92920AB12}"/>
              </a:ext>
            </a:extLst>
          </p:cNvPr>
          <p:cNvPicPr>
            <a:picLocks noChangeAspect="1"/>
          </p:cNvPicPr>
          <p:nvPr/>
        </p:nvPicPr>
        <p:blipFill>
          <a:blip r:embed="rId3"/>
          <a:stretch>
            <a:fillRect/>
          </a:stretch>
        </p:blipFill>
        <p:spPr>
          <a:xfrm>
            <a:off x="1631043" y="1690689"/>
            <a:ext cx="8929914" cy="4072535"/>
          </a:xfrm>
          <a:prstGeom prst="rect">
            <a:avLst/>
          </a:prstGeom>
        </p:spPr>
      </p:pic>
      <p:pic>
        <p:nvPicPr>
          <p:cNvPr id="1070" name="Grafik 1069">
            <a:extLst>
              <a:ext uri="{FF2B5EF4-FFF2-40B4-BE49-F238E27FC236}">
                <a16:creationId xmlns:a16="http://schemas.microsoft.com/office/drawing/2014/main" id="{9B8C17D3-5DF8-3824-2E40-90F0F096E5B4}"/>
              </a:ext>
            </a:extLst>
          </p:cNvPr>
          <p:cNvPicPr>
            <a:picLocks noChangeAspect="1"/>
          </p:cNvPicPr>
          <p:nvPr/>
        </p:nvPicPr>
        <p:blipFill>
          <a:blip r:embed="rId4"/>
          <a:stretch>
            <a:fillRect/>
          </a:stretch>
        </p:blipFill>
        <p:spPr>
          <a:xfrm>
            <a:off x="2536639" y="1690689"/>
            <a:ext cx="6779340" cy="3798137"/>
          </a:xfrm>
          <a:prstGeom prst="rect">
            <a:avLst/>
          </a:prstGeom>
        </p:spPr>
      </p:pic>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graphicFrame>
        <p:nvGraphicFramePr>
          <p:cNvPr id="2" name="Diagramm 1">
            <a:extLst>
              <a:ext uri="{FF2B5EF4-FFF2-40B4-BE49-F238E27FC236}">
                <a16:creationId xmlns:a16="http://schemas.microsoft.com/office/drawing/2014/main" id="{813B9298-3CFD-27E1-BBED-2C80ECFDCC5D}"/>
              </a:ext>
            </a:extLst>
          </p:cNvPr>
          <p:cNvGraphicFramePr/>
          <p:nvPr>
            <p:extLst>
              <p:ext uri="{D42A27DB-BD31-4B8C-83A1-F6EECF244321}">
                <p14:modId xmlns:p14="http://schemas.microsoft.com/office/powerpoint/2010/main" val="1063222949"/>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30" name="Picture 6" descr="check mark box&quot; Icon - Download for free – Iconduck">
            <a:extLst>
              <a:ext uri="{FF2B5EF4-FFF2-40B4-BE49-F238E27FC236}">
                <a16:creationId xmlns:a16="http://schemas.microsoft.com/office/drawing/2014/main" id="{772DE383-3526-669D-66DE-3FF763866F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22050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check mark box&quot; Icon - Download for free – Iconduck">
            <a:extLst>
              <a:ext uri="{FF2B5EF4-FFF2-40B4-BE49-F238E27FC236}">
                <a16:creationId xmlns:a16="http://schemas.microsoft.com/office/drawing/2014/main" id="{AD3CC562-7E25-0402-523A-95794D3494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01942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descr="check mark box&quot; Icon - Download for free – Iconduck">
            <a:extLst>
              <a:ext uri="{FF2B5EF4-FFF2-40B4-BE49-F238E27FC236}">
                <a16:creationId xmlns:a16="http://schemas.microsoft.com/office/drawing/2014/main" id="{CFBDE979-848A-3346-A835-4701B07AF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383375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6" descr="check mark box&quot; Icon - Download for free – Iconduck">
            <a:extLst>
              <a:ext uri="{FF2B5EF4-FFF2-40B4-BE49-F238E27FC236}">
                <a16:creationId xmlns:a16="http://schemas.microsoft.com/office/drawing/2014/main" id="{6FF8C178-1D01-2847-5F0C-BD6CF66D8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545" y="464809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fik 116">
            <a:extLst>
              <a:ext uri="{FF2B5EF4-FFF2-40B4-BE49-F238E27FC236}">
                <a16:creationId xmlns:a16="http://schemas.microsoft.com/office/drawing/2014/main" id="{42821239-4116-3F5A-1F45-761ABB817188}"/>
              </a:ext>
            </a:extLst>
          </p:cNvPr>
          <p:cNvPicPr>
            <a:picLocks noChangeAspect="1"/>
          </p:cNvPicPr>
          <p:nvPr/>
        </p:nvPicPr>
        <p:blipFill rotWithShape="1">
          <a:blip r:embed="rId11"/>
          <a:srcRect l="8468"/>
          <a:stretch/>
        </p:blipFill>
        <p:spPr>
          <a:xfrm>
            <a:off x="3256331" y="1511533"/>
            <a:ext cx="1368000" cy="4122689"/>
          </a:xfrm>
          <a:prstGeom prst="rect">
            <a:avLst/>
          </a:prstGeom>
          <a:ln w="28575">
            <a:solidFill>
              <a:srgbClr val="C00000"/>
            </a:solidFill>
          </a:ln>
        </p:spPr>
      </p:pic>
      <p:pic>
        <p:nvPicPr>
          <p:cNvPr id="118" name="Grafik 117">
            <a:extLst>
              <a:ext uri="{FF2B5EF4-FFF2-40B4-BE49-F238E27FC236}">
                <a16:creationId xmlns:a16="http://schemas.microsoft.com/office/drawing/2014/main" id="{25AEC699-2E9D-B341-4BB1-5E2A95AD5E48}"/>
              </a:ext>
            </a:extLst>
          </p:cNvPr>
          <p:cNvPicPr>
            <a:picLocks noChangeAspect="1"/>
          </p:cNvPicPr>
          <p:nvPr/>
        </p:nvPicPr>
        <p:blipFill rotWithShape="1">
          <a:blip r:embed="rId12"/>
          <a:srcRect l="-868" r="-870"/>
          <a:stretch/>
        </p:blipFill>
        <p:spPr>
          <a:xfrm>
            <a:off x="4924471" y="1807623"/>
            <a:ext cx="1332000" cy="3482068"/>
          </a:xfrm>
          <a:prstGeom prst="rect">
            <a:avLst/>
          </a:prstGeom>
          <a:ln w="28575">
            <a:solidFill>
              <a:srgbClr val="C00000"/>
            </a:solidFill>
          </a:ln>
        </p:spPr>
      </p:pic>
    </p:spTree>
    <p:extLst>
      <p:ext uri="{BB962C8B-B14F-4D97-AF65-F5344CB8AC3E}">
        <p14:creationId xmlns:p14="http://schemas.microsoft.com/office/powerpoint/2010/main" val="213902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5"/>
                                        </p:tgtEl>
                                      </p:cBhvr>
                                    </p:animEffect>
                                    <p:set>
                                      <p:cBhvr>
                                        <p:cTn id="7" dur="1" fill="hold">
                                          <p:stCondLst>
                                            <p:cond delay="999"/>
                                          </p:stCondLst>
                                        </p:cTn>
                                        <p:tgtEl>
                                          <p:spTgt spid="1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10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par>
                                <p:cTn id="18" presetID="53" presetClass="entr" presetSubtype="16"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p:cTn id="20" dur="500" fill="hold"/>
                                        <p:tgtEl>
                                          <p:spTgt spid="118"/>
                                        </p:tgtEl>
                                        <p:attrNameLst>
                                          <p:attrName>ppt_w</p:attrName>
                                        </p:attrNameLst>
                                      </p:cBhvr>
                                      <p:tavLst>
                                        <p:tav tm="0">
                                          <p:val>
                                            <p:fltVal val="0"/>
                                          </p:val>
                                        </p:tav>
                                        <p:tav tm="100000">
                                          <p:val>
                                            <p:strVal val="#ppt_w"/>
                                          </p:val>
                                        </p:tav>
                                      </p:tavLst>
                                    </p:anim>
                                    <p:anim calcmode="lin" valueType="num">
                                      <p:cBhvr>
                                        <p:cTn id="21" dur="500" fill="hold"/>
                                        <p:tgtEl>
                                          <p:spTgt spid="118"/>
                                        </p:tgtEl>
                                        <p:attrNameLst>
                                          <p:attrName>ppt_h</p:attrName>
                                        </p:attrNameLst>
                                      </p:cBhvr>
                                      <p:tavLst>
                                        <p:tav tm="0">
                                          <p:val>
                                            <p:fltVal val="0"/>
                                          </p:val>
                                        </p:tav>
                                        <p:tav tm="100000">
                                          <p:val>
                                            <p:strVal val="#ppt_h"/>
                                          </p:val>
                                        </p:tav>
                                      </p:tavLst>
                                    </p:anim>
                                    <p:animEffect transition="in" filter="fade">
                                      <p:cBhvr>
                                        <p:cTn id="22" dur="500"/>
                                        <p:tgtEl>
                                          <p:spTgt spid="118"/>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17"/>
                                        </p:tgtEl>
                                      </p:cBhvr>
                                    </p:animEffect>
                                    <p:animScale>
                                      <p:cBhvr>
                                        <p:cTn id="26" dur="250" autoRev="1" fill="hold"/>
                                        <p:tgtEl>
                                          <p:spTgt spid="117"/>
                                        </p:tgtEl>
                                      </p:cBhvr>
                                      <p:by x="105000" y="105000"/>
                                    </p:animScale>
                                  </p:childTnLst>
                                </p:cTn>
                              </p:par>
                            </p:childTnLst>
                          </p:cTn>
                        </p:par>
                        <p:par>
                          <p:cTn id="27" fill="hold">
                            <p:stCondLst>
                              <p:cond delay="1000"/>
                            </p:stCondLst>
                            <p:childTnLst>
                              <p:par>
                                <p:cTn id="28" presetID="26" presetClass="emph" presetSubtype="0" fill="hold" nodeType="afterEffect">
                                  <p:stCondLst>
                                    <p:cond delay="0"/>
                                  </p:stCondLst>
                                  <p:childTnLst>
                                    <p:animEffect transition="out" filter="fade">
                                      <p:cBhvr>
                                        <p:cTn id="29" dur="500" tmFilter="0, 0; .2, .5; .8, .5; 1, 0"/>
                                        <p:tgtEl>
                                          <p:spTgt spid="118"/>
                                        </p:tgtEl>
                                      </p:cBhvr>
                                    </p:animEffect>
                                    <p:animScale>
                                      <p:cBhvr>
                                        <p:cTn id="30" dur="250" autoRev="1" fill="hold"/>
                                        <p:tgtEl>
                                          <p:spTgt spid="118"/>
                                        </p:tgtEl>
                                      </p:cBhvr>
                                      <p:by x="105000" y="105000"/>
                                    </p:animScale>
                                  </p:childTnLst>
                                </p:cTn>
                              </p:par>
                            </p:childTnLst>
                          </p:cTn>
                        </p:par>
                        <p:par>
                          <p:cTn id="31" fill="hold">
                            <p:stCondLst>
                              <p:cond delay="1500"/>
                            </p:stCondLst>
                            <p:childTnLst>
                              <p:par>
                                <p:cTn id="32" presetID="53" presetClass="exit" presetSubtype="32" fill="hold" nodeType="afterEffect">
                                  <p:stCondLst>
                                    <p:cond delay="0"/>
                                  </p:stCondLst>
                                  <p:childTnLst>
                                    <p:anim calcmode="lin" valueType="num">
                                      <p:cBhvr>
                                        <p:cTn id="33" dur="1000"/>
                                        <p:tgtEl>
                                          <p:spTgt spid="117"/>
                                        </p:tgtEl>
                                        <p:attrNameLst>
                                          <p:attrName>ppt_w</p:attrName>
                                        </p:attrNameLst>
                                      </p:cBhvr>
                                      <p:tavLst>
                                        <p:tav tm="0">
                                          <p:val>
                                            <p:strVal val="ppt_w"/>
                                          </p:val>
                                        </p:tav>
                                        <p:tav tm="100000">
                                          <p:val>
                                            <p:fltVal val="0"/>
                                          </p:val>
                                        </p:tav>
                                      </p:tavLst>
                                    </p:anim>
                                    <p:anim calcmode="lin" valueType="num">
                                      <p:cBhvr>
                                        <p:cTn id="34" dur="1000"/>
                                        <p:tgtEl>
                                          <p:spTgt spid="117"/>
                                        </p:tgtEl>
                                        <p:attrNameLst>
                                          <p:attrName>ppt_h</p:attrName>
                                        </p:attrNameLst>
                                      </p:cBhvr>
                                      <p:tavLst>
                                        <p:tav tm="0">
                                          <p:val>
                                            <p:strVal val="ppt_h"/>
                                          </p:val>
                                        </p:tav>
                                        <p:tav tm="100000">
                                          <p:val>
                                            <p:fltVal val="0"/>
                                          </p:val>
                                        </p:tav>
                                      </p:tavLst>
                                    </p:anim>
                                    <p:animEffect transition="out" filter="fade">
                                      <p:cBhvr>
                                        <p:cTn id="35" dur="1000"/>
                                        <p:tgtEl>
                                          <p:spTgt spid="117"/>
                                        </p:tgtEl>
                                      </p:cBhvr>
                                    </p:animEffect>
                                    <p:set>
                                      <p:cBhvr>
                                        <p:cTn id="36" dur="1" fill="hold">
                                          <p:stCondLst>
                                            <p:cond delay="999"/>
                                          </p:stCondLst>
                                        </p:cTn>
                                        <p:tgtEl>
                                          <p:spTgt spid="117"/>
                                        </p:tgtEl>
                                        <p:attrNameLst>
                                          <p:attrName>style.visibility</p:attrName>
                                        </p:attrNameLst>
                                      </p:cBhvr>
                                      <p:to>
                                        <p:strVal val="hidden"/>
                                      </p:to>
                                    </p:set>
                                  </p:childTnLst>
                                </p:cTn>
                              </p:par>
                            </p:childTnLst>
                          </p:cTn>
                        </p:par>
                        <p:par>
                          <p:cTn id="37" fill="hold">
                            <p:stCondLst>
                              <p:cond delay="2500"/>
                            </p:stCondLst>
                            <p:childTnLst>
                              <p:par>
                                <p:cTn id="38" presetID="53" presetClass="exit" presetSubtype="32" fill="hold" nodeType="afterEffect">
                                  <p:stCondLst>
                                    <p:cond delay="0"/>
                                  </p:stCondLst>
                                  <p:childTnLst>
                                    <p:anim calcmode="lin" valueType="num">
                                      <p:cBhvr>
                                        <p:cTn id="39" dur="1000"/>
                                        <p:tgtEl>
                                          <p:spTgt spid="118"/>
                                        </p:tgtEl>
                                        <p:attrNameLst>
                                          <p:attrName>ppt_w</p:attrName>
                                        </p:attrNameLst>
                                      </p:cBhvr>
                                      <p:tavLst>
                                        <p:tav tm="0">
                                          <p:val>
                                            <p:strVal val="ppt_w"/>
                                          </p:val>
                                        </p:tav>
                                        <p:tav tm="100000">
                                          <p:val>
                                            <p:fltVal val="0"/>
                                          </p:val>
                                        </p:tav>
                                      </p:tavLst>
                                    </p:anim>
                                    <p:anim calcmode="lin" valueType="num">
                                      <p:cBhvr>
                                        <p:cTn id="40" dur="1000"/>
                                        <p:tgtEl>
                                          <p:spTgt spid="118"/>
                                        </p:tgtEl>
                                        <p:attrNameLst>
                                          <p:attrName>ppt_h</p:attrName>
                                        </p:attrNameLst>
                                      </p:cBhvr>
                                      <p:tavLst>
                                        <p:tav tm="0">
                                          <p:val>
                                            <p:strVal val="ppt_h"/>
                                          </p:val>
                                        </p:tav>
                                        <p:tav tm="100000">
                                          <p:val>
                                            <p:fltVal val="0"/>
                                          </p:val>
                                        </p:tav>
                                      </p:tavLst>
                                    </p:anim>
                                    <p:animEffect transition="out" filter="fade">
                                      <p:cBhvr>
                                        <p:cTn id="41" dur="1000"/>
                                        <p:tgtEl>
                                          <p:spTgt spid="118"/>
                                        </p:tgtEl>
                                      </p:cBhvr>
                                    </p:animEffect>
                                    <p:set>
                                      <p:cBhvr>
                                        <p:cTn id="42" dur="1" fill="hold">
                                          <p:stCondLst>
                                            <p:cond delay="999"/>
                                          </p:stCondLst>
                                        </p:cTn>
                                        <p:tgtEl>
                                          <p:spTgt spid="118"/>
                                        </p:tgtEl>
                                        <p:attrNameLst>
                                          <p:attrName>style.visibility</p:attrName>
                                        </p:attrNameLst>
                                      </p:cBhvr>
                                      <p:to>
                                        <p:strVal val="hidden"/>
                                      </p:to>
                                    </p:set>
                                  </p:childTnLst>
                                </p:cTn>
                              </p:par>
                            </p:childTnLst>
                          </p:cTn>
                        </p:par>
                        <p:par>
                          <p:cTn id="43" fill="hold">
                            <p:stCondLst>
                              <p:cond delay="3500"/>
                            </p:stCondLst>
                            <p:childTnLst>
                              <p:par>
                                <p:cTn id="44" presetID="9" presetClass="emph" presetSubtype="0" nodeType="afterEffect">
                                  <p:stCondLst>
                                    <p:cond delay="0"/>
                                  </p:stCondLst>
                                  <p:childTnLst>
                                    <p:set>
                                      <p:cBhvr>
                                        <p:cTn id="45" dur="indefinite"/>
                                        <p:tgtEl>
                                          <p:spTgt spid="1070"/>
                                        </p:tgtEl>
                                        <p:attrNameLst>
                                          <p:attrName>style.opacity</p:attrName>
                                        </p:attrNameLst>
                                      </p:cBhvr>
                                      <p:to>
                                        <p:strVal val="0.5"/>
                                      </p:to>
                                    </p:set>
                                    <p:animEffect filter="image" prLst="opacity: 0.5">
                                      <p:cBhvr rctx="IE">
                                        <p:cTn id="46" dur="indefinite"/>
                                        <p:tgtEl>
                                          <p:spTgt spid="1070"/>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1+#ppt_w/2"/>
                                          </p:val>
                                        </p:tav>
                                        <p:tav tm="100000">
                                          <p:val>
                                            <p:strVal val="#ppt_x"/>
                                          </p:val>
                                        </p:tav>
                                      </p:tavLst>
                                    </p:anim>
                                    <p:anim calcmode="lin" valueType="num">
                                      <p:cBhvr additive="base">
                                        <p:cTn id="51" dur="500" fill="hold"/>
                                        <p:tgtEl>
                                          <p:spTgt spid="2"/>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6" presetClass="entr" presetSubtype="16" fill="hold" nodeType="after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circle(in)">
                                      <p:cBhvr>
                                        <p:cTn id="55" dur="500"/>
                                        <p:tgtEl>
                                          <p:spTgt spid="1030"/>
                                        </p:tgtEl>
                                      </p:cBhvr>
                                    </p:animEffect>
                                  </p:childTnLst>
                                </p:cTn>
                              </p:par>
                            </p:childTnLst>
                          </p:cTn>
                        </p:par>
                        <p:par>
                          <p:cTn id="56" fill="hold">
                            <p:stCondLst>
                              <p:cond delay="4500"/>
                            </p:stCondLst>
                            <p:childTnLst>
                              <p:par>
                                <p:cTn id="57" presetID="6" presetClass="entr" presetSubtype="16" fill="hold" nodeType="afterEffect">
                                  <p:stCondLst>
                                    <p:cond delay="0"/>
                                  </p:stCondLst>
                                  <p:childTnLst>
                                    <p:set>
                                      <p:cBhvr>
                                        <p:cTn id="58" dur="1" fill="hold">
                                          <p:stCondLst>
                                            <p:cond delay="0"/>
                                          </p:stCondLst>
                                        </p:cTn>
                                        <p:tgtEl>
                                          <p:spTgt spid="1025"/>
                                        </p:tgtEl>
                                        <p:attrNameLst>
                                          <p:attrName>style.visibility</p:attrName>
                                        </p:attrNameLst>
                                      </p:cBhvr>
                                      <p:to>
                                        <p:strVal val="visible"/>
                                      </p:to>
                                    </p:set>
                                    <p:animEffect transition="in" filter="circle(in)">
                                      <p:cBhvr>
                                        <p:cTn id="59" dur="500"/>
                                        <p:tgtEl>
                                          <p:spTgt spid="1025"/>
                                        </p:tgtEl>
                                      </p:cBhvr>
                                    </p:animEffect>
                                  </p:childTnLst>
                                </p:cTn>
                              </p:par>
                            </p:childTnLst>
                          </p:cTn>
                        </p:par>
                        <p:par>
                          <p:cTn id="60" fill="hold">
                            <p:stCondLst>
                              <p:cond delay="5000"/>
                            </p:stCondLst>
                            <p:childTnLst>
                              <p:par>
                                <p:cTn id="61" presetID="6" presetClass="entr" presetSubtype="16" fill="hold" nodeType="after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circle(in)">
                                      <p:cBhvr>
                                        <p:cTn id="63" dur="500"/>
                                        <p:tgtEl>
                                          <p:spTgt spid="1027"/>
                                        </p:tgtEl>
                                      </p:cBhvr>
                                    </p:animEffect>
                                  </p:childTnLst>
                                </p:cTn>
                              </p:par>
                            </p:childTnLst>
                          </p:cTn>
                        </p:par>
                        <p:par>
                          <p:cTn id="64" fill="hold">
                            <p:stCondLst>
                              <p:cond delay="5500"/>
                            </p:stCondLst>
                            <p:childTnLst>
                              <p:par>
                                <p:cTn id="65" presetID="6" presetClass="entr" presetSubtype="16" fill="hold" nodeType="afterEffect">
                                  <p:stCondLst>
                                    <p:cond delay="0"/>
                                  </p:stCondLst>
                                  <p:childTnLst>
                                    <p:set>
                                      <p:cBhvr>
                                        <p:cTn id="66" dur="1" fill="hold">
                                          <p:stCondLst>
                                            <p:cond delay="0"/>
                                          </p:stCondLst>
                                        </p:cTn>
                                        <p:tgtEl>
                                          <p:spTgt spid="1029"/>
                                        </p:tgtEl>
                                        <p:attrNameLst>
                                          <p:attrName>style.visibility</p:attrName>
                                        </p:attrNameLst>
                                      </p:cBhvr>
                                      <p:to>
                                        <p:strVal val="visible"/>
                                      </p:to>
                                    </p:set>
                                    <p:animEffect transition="in" filter="circle(in)">
                                      <p:cBhvr>
                                        <p:cTn id="6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Summary</a:t>
            </a:r>
            <a:br>
              <a:rPr lang="en-US" sz="2800" dirty="0"/>
            </a:br>
            <a:r>
              <a:rPr lang="en-US" sz="1600" dirty="0">
                <a:solidFill>
                  <a:srgbClr val="C00000"/>
                </a:solidFill>
              </a:rPr>
              <a:t>Multi Object Tracking (MOT) using Machine Learning (ML)</a:t>
            </a:r>
            <a:endParaRPr lang="de-DE" sz="1600" dirty="0">
              <a:solidFill>
                <a:srgbClr val="C00000"/>
              </a:solidFill>
            </a:endParaRPr>
          </a:p>
        </p:txBody>
      </p:sp>
      <p:graphicFrame>
        <p:nvGraphicFramePr>
          <p:cNvPr id="10" name="Diagramm 9">
            <a:extLst>
              <a:ext uri="{FF2B5EF4-FFF2-40B4-BE49-F238E27FC236}">
                <a16:creationId xmlns:a16="http://schemas.microsoft.com/office/drawing/2014/main" id="{2581E847-E803-6C89-CD6D-02AD3BC41EB2}"/>
              </a:ext>
            </a:extLst>
          </p:cNvPr>
          <p:cNvGraphicFramePr/>
          <p:nvPr>
            <p:extLst>
              <p:ext uri="{D42A27DB-BD31-4B8C-83A1-F6EECF244321}">
                <p14:modId xmlns:p14="http://schemas.microsoft.com/office/powerpoint/2010/main" val="138814623"/>
              </p:ext>
            </p:extLst>
          </p:nvPr>
        </p:nvGraphicFramePr>
        <p:xfrm>
          <a:off x="5926309" y="1690689"/>
          <a:ext cx="5157486" cy="397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check mark box&quot; Icon - Download for free – Iconduck">
            <a:extLst>
              <a:ext uri="{FF2B5EF4-FFF2-40B4-BE49-F238E27FC236}">
                <a16:creationId xmlns:a16="http://schemas.microsoft.com/office/drawing/2014/main" id="{7723B480-F466-5B64-AB6F-816EC4C70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221968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ck mark box&quot; Icon - Download for free – Iconduck">
            <a:extLst>
              <a:ext uri="{FF2B5EF4-FFF2-40B4-BE49-F238E27FC236}">
                <a16:creationId xmlns:a16="http://schemas.microsoft.com/office/drawing/2014/main" id="{6B99B992-0391-03CF-BA62-8804B50F4E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3025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ck mark box&quot; Icon - Download for free – Iconduck">
            <a:extLst>
              <a:ext uri="{FF2B5EF4-FFF2-40B4-BE49-F238E27FC236}">
                <a16:creationId xmlns:a16="http://schemas.microsoft.com/office/drawing/2014/main" id="{3ADCC594-DBAC-CFA3-99DE-758CDD66F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828" y="38308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ox&quot; Icon - Download for free – Iconduck">
            <a:extLst>
              <a:ext uri="{FF2B5EF4-FFF2-40B4-BE49-F238E27FC236}">
                <a16:creationId xmlns:a16="http://schemas.microsoft.com/office/drawing/2014/main" id="{92822466-44EF-5922-A87C-6A29257E7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45" y="463650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40856E46-D9AE-45EF-0E82-45B557514A08}"/>
              </a:ext>
            </a:extLst>
          </p:cNvPr>
          <p:cNvSpPr/>
          <p:nvPr/>
        </p:nvSpPr>
        <p:spPr>
          <a:xfrm>
            <a:off x="838199" y="1782385"/>
            <a:ext cx="7048501" cy="3970318"/>
          </a:xfrm>
          <a:prstGeom prst="rect">
            <a:avLst/>
          </a:prstGeom>
        </p:spPr>
        <p:txBody>
          <a:bodyPr wrap="square">
            <a:spAutoFit/>
          </a:bodyPr>
          <a:lstStyle/>
          <a:p>
            <a:r>
              <a:rPr lang="de-DE" b="1" dirty="0"/>
              <a:t>Single Prediction Networks (SPENT)</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object states prediction</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for dynamics models </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linear / non-linear / higher order dependencies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recursive implementation (internal correction by network update)</a:t>
            </a:r>
          </a:p>
          <a:p>
            <a:pPr marL="285750" lvl="2" indent="-285750">
              <a:buFont typeface="Wingdings" panose="05000000000000000000" pitchFamily="2" charset="2"/>
              <a:buChar char="§"/>
            </a:pPr>
            <a:endParaRPr lang="de-DE" dirty="0"/>
          </a:p>
          <a:p>
            <a:pPr lvl="2"/>
            <a:endParaRPr lang="de-DE" dirty="0"/>
          </a:p>
          <a:p>
            <a:r>
              <a:rPr lang="de-DE" b="1" dirty="0"/>
              <a:t>Association Networks (SANT &amp; MANTa)</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Data-based mapping of received SO to existing tracks</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No need to select a distance metric or calculate a distance matrix</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MANTa: Assignment of n sensor objects to m tracks in one operation step</a:t>
            </a:r>
            <a:endParaRPr lang="de-DE" dirty="0"/>
          </a:p>
        </p:txBody>
      </p:sp>
      <p:sp>
        <p:nvSpPr>
          <p:cNvPr id="2" name="Textfeld 1">
            <a:extLst>
              <a:ext uri="{FF2B5EF4-FFF2-40B4-BE49-F238E27FC236}">
                <a16:creationId xmlns:a16="http://schemas.microsoft.com/office/drawing/2014/main" id="{9D12DC0F-FDD9-0DE1-D400-326D85FD14AE}"/>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1"/>
                </a:solidFill>
                <a:latin typeface="Daimler CS" pitchFamily="2" charset="0"/>
              </a:rPr>
              <a:t>Summary</a:t>
            </a:r>
            <a:r>
              <a:rPr lang="en-US" sz="1100" dirty="0">
                <a:solidFill>
                  <a:schemeClr val="accent3"/>
                </a:solidFill>
                <a:latin typeface="Daimler CS" pitchFamily="2" charset="0"/>
              </a:rPr>
              <a:t> | 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569251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grpSp>
        <p:nvGrpSpPr>
          <p:cNvPr id="25" name="Gruppieren 24">
            <a:extLst>
              <a:ext uri="{FF2B5EF4-FFF2-40B4-BE49-F238E27FC236}">
                <a16:creationId xmlns:a16="http://schemas.microsoft.com/office/drawing/2014/main" id="{F3F29339-716C-E621-177C-422B7A7CF39C}"/>
              </a:ext>
            </a:extLst>
          </p:cNvPr>
          <p:cNvGrpSpPr/>
          <p:nvPr/>
        </p:nvGrpSpPr>
        <p:grpSpPr>
          <a:xfrm>
            <a:off x="1870616" y="1827084"/>
            <a:ext cx="914400" cy="3064138"/>
            <a:chOff x="8660024" y="2200784"/>
            <a:chExt cx="914400" cy="3064138"/>
          </a:xfrm>
        </p:grpSpPr>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24" y="2200784"/>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0024" y="3275653"/>
              <a:ext cx="914400" cy="914400"/>
            </a:xfrm>
            <a:prstGeom prst="rect">
              <a:avLst/>
            </a:prstGeom>
          </p:spPr>
        </p:pic>
        <p:pic>
          <p:nvPicPr>
            <p:cNvPr id="18" name="Grafik 17" descr="Glühlampe mit einfarbiger Füllung">
              <a:extLst>
                <a:ext uri="{FF2B5EF4-FFF2-40B4-BE49-F238E27FC236}">
                  <a16:creationId xmlns:a16="http://schemas.microsoft.com/office/drawing/2014/main" id="{9A027C7B-4D21-9C17-E178-935117F074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0024" y="4350522"/>
              <a:ext cx="914400" cy="914400"/>
            </a:xfrm>
            <a:prstGeom prst="rect">
              <a:avLst/>
            </a:prstGeom>
          </p:spPr>
        </p:pic>
      </p:grpSp>
      <p:grpSp>
        <p:nvGrpSpPr>
          <p:cNvPr id="24" name="Gruppieren 23">
            <a:extLst>
              <a:ext uri="{FF2B5EF4-FFF2-40B4-BE49-F238E27FC236}">
                <a16:creationId xmlns:a16="http://schemas.microsoft.com/office/drawing/2014/main" id="{836D6012-B0AA-46A2-F207-5F52D5C91B15}"/>
              </a:ext>
            </a:extLst>
          </p:cNvPr>
          <p:cNvGrpSpPr/>
          <p:nvPr/>
        </p:nvGrpSpPr>
        <p:grpSpPr>
          <a:xfrm>
            <a:off x="9404660" y="1777109"/>
            <a:ext cx="914400" cy="3164087"/>
            <a:chOff x="10054200" y="1881779"/>
            <a:chExt cx="914400" cy="3164087"/>
          </a:xfrm>
        </p:grpSpPr>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4200" y="4131466"/>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22" name="Grafik 21" descr="Gehirn mit einfarbiger Füllung">
              <a:extLst>
                <a:ext uri="{FF2B5EF4-FFF2-40B4-BE49-F238E27FC236}">
                  <a16:creationId xmlns:a16="http://schemas.microsoft.com/office/drawing/2014/main" id="{7F6CC296-DC14-BC84-C0B9-B5DBEC6067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4200" y="1881779"/>
              <a:ext cx="914400" cy="914400"/>
            </a:xfrm>
            <a:prstGeom prst="rect">
              <a:avLst/>
            </a:prstGeom>
          </p:spPr>
        </p:pic>
      </p:grpSp>
      <p:pic>
        <p:nvPicPr>
          <p:cNvPr id="26" name="Bildschirmaufzeichnung 7">
            <a:hlinkClick r:id="" action="ppaction://media"/>
            <a:extLst>
              <a:ext uri="{FF2B5EF4-FFF2-40B4-BE49-F238E27FC236}">
                <a16:creationId xmlns:a16="http://schemas.microsoft.com/office/drawing/2014/main" id="{7F6D5CCA-6501-B0C7-777C-FEAFAD30FB5D}"/>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48000" y="1849878"/>
            <a:ext cx="6096000" cy="3018551"/>
          </a:xfrm>
          <a:prstGeom prst="rect">
            <a:avLst/>
          </a:prstGeom>
        </p:spPr>
      </p:pic>
      <p:graphicFrame>
        <p:nvGraphicFramePr>
          <p:cNvPr id="3" name="Diagramm 2">
            <a:extLst>
              <a:ext uri="{FF2B5EF4-FFF2-40B4-BE49-F238E27FC236}">
                <a16:creationId xmlns:a16="http://schemas.microsoft.com/office/drawing/2014/main" id="{8EC07C04-70A2-6276-D363-79AE81A9B3E0}"/>
              </a:ext>
            </a:extLst>
          </p:cNvPr>
          <p:cNvGraphicFramePr/>
          <p:nvPr>
            <p:extLst>
              <p:ext uri="{D42A27DB-BD31-4B8C-83A1-F6EECF244321}">
                <p14:modId xmlns:p14="http://schemas.microsoft.com/office/powerpoint/2010/main" val="1962822093"/>
              </p:ext>
            </p:extLst>
          </p:nvPr>
        </p:nvGraphicFramePr>
        <p:xfrm>
          <a:off x="1993281" y="1582338"/>
          <a:ext cx="8205439" cy="49105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2" name="Gruppieren 1">
            <a:extLst>
              <a:ext uri="{FF2B5EF4-FFF2-40B4-BE49-F238E27FC236}">
                <a16:creationId xmlns:a16="http://schemas.microsoft.com/office/drawing/2014/main" id="{E24E23EC-AC3F-7BA3-3F36-806F672992A6}"/>
              </a:ext>
            </a:extLst>
          </p:cNvPr>
          <p:cNvGrpSpPr/>
          <p:nvPr/>
        </p:nvGrpSpPr>
        <p:grpSpPr>
          <a:xfrm>
            <a:off x="7656242" y="1626095"/>
            <a:ext cx="1628078" cy="4704506"/>
            <a:chOff x="9340522" y="1113096"/>
            <a:chExt cx="1628078" cy="4704506"/>
          </a:xfrm>
        </p:grpSpPr>
        <p:pic>
          <p:nvPicPr>
            <p:cNvPr id="4" name="Grafik 3" descr="Glühbirne und Zahnrad mit einfarbiger Füllung">
              <a:extLst>
                <a:ext uri="{FF2B5EF4-FFF2-40B4-BE49-F238E27FC236}">
                  <a16:creationId xmlns:a16="http://schemas.microsoft.com/office/drawing/2014/main" id="{F1EBCCAC-F23C-AF77-47DA-D9509125F3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7000" y="4903202"/>
              <a:ext cx="914400" cy="914400"/>
            </a:xfrm>
            <a:prstGeom prst="rect">
              <a:avLst/>
            </a:prstGeom>
          </p:spPr>
        </p:pic>
        <p:pic>
          <p:nvPicPr>
            <p:cNvPr id="5" name="Grafik 4" descr="Kopf mit Zahnrädern Silhouette">
              <a:extLst>
                <a:ext uri="{FF2B5EF4-FFF2-40B4-BE49-F238E27FC236}">
                  <a16:creationId xmlns:a16="http://schemas.microsoft.com/office/drawing/2014/main" id="{01395485-EFAB-CA9C-B59F-D37A9BDC69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4200" y="3008149"/>
              <a:ext cx="914400" cy="914400"/>
            </a:xfrm>
            <a:prstGeom prst="rect">
              <a:avLst/>
            </a:prstGeom>
          </p:spPr>
        </p:pic>
        <p:pic>
          <p:nvPicPr>
            <p:cNvPr id="7" name="Grafik 6" descr="Gehirn mit einfarbiger Füllung">
              <a:extLst>
                <a:ext uri="{FF2B5EF4-FFF2-40B4-BE49-F238E27FC236}">
                  <a16:creationId xmlns:a16="http://schemas.microsoft.com/office/drawing/2014/main" id="{5F876429-CB43-C5D0-BDAA-E8C0DE3D95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40522" y="1113096"/>
              <a:ext cx="914400" cy="914400"/>
            </a:xfrm>
            <a:prstGeom prst="rect">
              <a:avLst/>
            </a:prstGeom>
          </p:spPr>
        </p:pic>
      </p:grpSp>
      <p:grpSp>
        <p:nvGrpSpPr>
          <p:cNvPr id="9" name="Gruppieren 8">
            <a:extLst>
              <a:ext uri="{FF2B5EF4-FFF2-40B4-BE49-F238E27FC236}">
                <a16:creationId xmlns:a16="http://schemas.microsoft.com/office/drawing/2014/main" id="{626F2E05-A4C6-85AB-86D8-28714E4D3A71}"/>
              </a:ext>
            </a:extLst>
          </p:cNvPr>
          <p:cNvGrpSpPr/>
          <p:nvPr/>
        </p:nvGrpSpPr>
        <p:grpSpPr>
          <a:xfrm>
            <a:off x="2734836" y="1626095"/>
            <a:ext cx="1778619" cy="4683464"/>
            <a:chOff x="8710205" y="1551651"/>
            <a:chExt cx="1778619" cy="4683464"/>
          </a:xfrm>
        </p:grpSpPr>
        <p:pic>
          <p:nvPicPr>
            <p:cNvPr id="10" name="Grafik 9" descr="Gruppenbrainstorming mit einfarbiger Füllung">
              <a:extLst>
                <a:ext uri="{FF2B5EF4-FFF2-40B4-BE49-F238E27FC236}">
                  <a16:creationId xmlns:a16="http://schemas.microsoft.com/office/drawing/2014/main" id="{2E89F0F5-EFC2-6912-DC77-7A124E76C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4424" y="1551651"/>
              <a:ext cx="914400" cy="914400"/>
            </a:xfrm>
            <a:prstGeom prst="rect">
              <a:avLst/>
            </a:prstGeom>
          </p:spPr>
        </p:pic>
        <p:pic>
          <p:nvPicPr>
            <p:cNvPr id="12" name="Grafik 11" descr="Rechte Gehirnhälfte Silhouette">
              <a:extLst>
                <a:ext uri="{FF2B5EF4-FFF2-40B4-BE49-F238E27FC236}">
                  <a16:creationId xmlns:a16="http://schemas.microsoft.com/office/drawing/2014/main" id="{834CBA9E-CCEC-7CD6-2C00-3752A05C7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0205" y="3303581"/>
              <a:ext cx="914400" cy="914400"/>
            </a:xfrm>
            <a:prstGeom prst="rect">
              <a:avLst/>
            </a:prstGeom>
          </p:spPr>
        </p:pic>
        <p:pic>
          <p:nvPicPr>
            <p:cNvPr id="14" name="Grafik 13" descr="Glühlampe mit einfarbiger Füllung">
              <a:extLst>
                <a:ext uri="{FF2B5EF4-FFF2-40B4-BE49-F238E27FC236}">
                  <a16:creationId xmlns:a16="http://schemas.microsoft.com/office/drawing/2014/main" id="{CB1E214F-C28F-8E06-89F4-67EB4731E7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4063" y="5320715"/>
              <a:ext cx="914400" cy="914400"/>
            </a:xfrm>
            <a:prstGeom prst="rect">
              <a:avLst/>
            </a:prstGeom>
          </p:spPr>
        </p:pic>
      </p:grpSp>
    </p:spTree>
    <p:extLst>
      <p:ext uri="{BB962C8B-B14F-4D97-AF65-F5344CB8AC3E}">
        <p14:creationId xmlns:p14="http://schemas.microsoft.com/office/powerpoint/2010/main" val="1024290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10404" fill="hold"/>
                                        <p:tgtEl>
                                          <p:spTgt spid="26"/>
                                        </p:tgtEl>
                                      </p:cBhvr>
                                    </p:cmd>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100" fill="hold">
                                          <p:stCondLst>
                                            <p:cond delay="0"/>
                                          </p:stCondLst>
                                        </p:cTn>
                                        <p:tgtEl>
                                          <p:spTgt spid="25"/>
                                        </p:tgtEl>
                                        <p:attrNameLst>
                                          <p:attrName>r</p:attrName>
                                        </p:attrNameLst>
                                      </p:cBhvr>
                                    </p:animRot>
                                    <p:animRot by="-240000">
                                      <p:cBhvr>
                                        <p:cTn id="29" dur="200" fill="hold">
                                          <p:stCondLst>
                                            <p:cond delay="200"/>
                                          </p:stCondLst>
                                        </p:cTn>
                                        <p:tgtEl>
                                          <p:spTgt spid="25"/>
                                        </p:tgtEl>
                                        <p:attrNameLst>
                                          <p:attrName>r</p:attrName>
                                        </p:attrNameLst>
                                      </p:cBhvr>
                                    </p:animRot>
                                    <p:animRot by="240000">
                                      <p:cBhvr>
                                        <p:cTn id="30" dur="200" fill="hold">
                                          <p:stCondLst>
                                            <p:cond delay="400"/>
                                          </p:stCondLst>
                                        </p:cTn>
                                        <p:tgtEl>
                                          <p:spTgt spid="25"/>
                                        </p:tgtEl>
                                        <p:attrNameLst>
                                          <p:attrName>r</p:attrName>
                                        </p:attrNameLst>
                                      </p:cBhvr>
                                    </p:animRot>
                                    <p:animRot by="-240000">
                                      <p:cBhvr>
                                        <p:cTn id="31" dur="200" fill="hold">
                                          <p:stCondLst>
                                            <p:cond delay="600"/>
                                          </p:stCondLst>
                                        </p:cTn>
                                        <p:tgtEl>
                                          <p:spTgt spid="25"/>
                                        </p:tgtEl>
                                        <p:attrNameLst>
                                          <p:attrName>r</p:attrName>
                                        </p:attrNameLst>
                                      </p:cBhvr>
                                    </p:animRot>
                                    <p:animRot by="120000">
                                      <p:cBhvr>
                                        <p:cTn id="32" dur="200" fill="hold">
                                          <p:stCondLst>
                                            <p:cond delay="800"/>
                                          </p:stCondLst>
                                        </p:cTn>
                                        <p:tgtEl>
                                          <p:spTgt spid="25"/>
                                        </p:tgtEl>
                                        <p:attrNameLst>
                                          <p:attrName>r</p:attrName>
                                        </p:attrNameLst>
                                      </p:cBhvr>
                                    </p:animRot>
                                  </p:childTnLst>
                                </p:cTn>
                              </p:par>
                              <p:par>
                                <p:cTn id="33" presetID="32" presetClass="emph" presetSubtype="0" repeatCount="indefinite" fill="hold" nodeType="withEffect">
                                  <p:stCondLst>
                                    <p:cond delay="0"/>
                                  </p:stCondLst>
                                  <p:endCondLst>
                                    <p:cond evt="onNext" delay="0">
                                      <p:tgtEl>
                                        <p:sldTgt/>
                                      </p:tgtEl>
                                    </p:cond>
                                  </p:endCondLst>
                                  <p:childTnLst>
                                    <p:animRot by="120000">
                                      <p:cBhvr>
                                        <p:cTn id="34" dur="100" fill="hold">
                                          <p:stCondLst>
                                            <p:cond delay="0"/>
                                          </p:stCondLst>
                                        </p:cTn>
                                        <p:tgtEl>
                                          <p:spTgt spid="24"/>
                                        </p:tgtEl>
                                        <p:attrNameLst>
                                          <p:attrName>r</p:attrName>
                                        </p:attrNameLst>
                                      </p:cBhvr>
                                    </p:animRot>
                                    <p:animRot by="-240000">
                                      <p:cBhvr>
                                        <p:cTn id="35" dur="200" fill="hold">
                                          <p:stCondLst>
                                            <p:cond delay="200"/>
                                          </p:stCondLst>
                                        </p:cTn>
                                        <p:tgtEl>
                                          <p:spTgt spid="24"/>
                                        </p:tgtEl>
                                        <p:attrNameLst>
                                          <p:attrName>r</p:attrName>
                                        </p:attrNameLst>
                                      </p:cBhvr>
                                    </p:animRot>
                                    <p:animRot by="240000">
                                      <p:cBhvr>
                                        <p:cTn id="36" dur="200" fill="hold">
                                          <p:stCondLst>
                                            <p:cond delay="400"/>
                                          </p:stCondLst>
                                        </p:cTn>
                                        <p:tgtEl>
                                          <p:spTgt spid="24"/>
                                        </p:tgtEl>
                                        <p:attrNameLst>
                                          <p:attrName>r</p:attrName>
                                        </p:attrNameLst>
                                      </p:cBhvr>
                                    </p:animRot>
                                    <p:animRot by="-240000">
                                      <p:cBhvr>
                                        <p:cTn id="37" dur="200" fill="hold">
                                          <p:stCondLst>
                                            <p:cond delay="600"/>
                                          </p:stCondLst>
                                        </p:cTn>
                                        <p:tgtEl>
                                          <p:spTgt spid="24"/>
                                        </p:tgtEl>
                                        <p:attrNameLst>
                                          <p:attrName>r</p:attrName>
                                        </p:attrNameLst>
                                      </p:cBhvr>
                                    </p:animRot>
                                    <p:animRot by="120000">
                                      <p:cBhvr>
                                        <p:cTn id="38"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9" fill="hold" display="0">
                  <p:stCondLst>
                    <p:cond delay="indefinite"/>
                  </p:stCondLst>
                </p:cTn>
                <p:tgtEl>
                  <p:spTgt spid="26"/>
                </p:tgtEl>
              </p:cMediaNode>
            </p:video>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813936E-6183-D130-E43E-FB50F0DE522F}"/>
              </a:ext>
            </a:extLst>
          </p:cNvPr>
          <p:cNvPicPr>
            <a:picLocks noChangeAspect="1"/>
          </p:cNvPicPr>
          <p:nvPr/>
        </p:nvPicPr>
        <p:blipFill rotWithShape="1">
          <a:blip r:embed="rId3"/>
          <a:srcRect l="861" t="10852" r="-24" b="14727"/>
          <a:stretch/>
        </p:blipFill>
        <p:spPr>
          <a:xfrm>
            <a:off x="1538872" y="587511"/>
            <a:ext cx="8798448" cy="5682977"/>
          </a:xfrm>
          <a:prstGeom prst="rect">
            <a:avLst/>
          </a:prstGeom>
        </p:spPr>
      </p:pic>
      <p:sp>
        <p:nvSpPr>
          <p:cNvPr id="3" name="Titel 2"/>
          <p:cNvSpPr>
            <a:spLocks noGrp="1"/>
          </p:cNvSpPr>
          <p:nvPr>
            <p:ph type="title"/>
          </p:nvPr>
        </p:nvSpPr>
        <p:spPr>
          <a:xfrm>
            <a:off x="2140908" y="894746"/>
            <a:ext cx="4560516" cy="570799"/>
          </a:xfrm>
        </p:spPr>
        <p:txBody>
          <a:bodyPr>
            <a:normAutofit/>
          </a:bodyPr>
          <a:lstStyle/>
          <a:p>
            <a:pPr algn="l"/>
            <a:r>
              <a:rPr lang="de-DE" sz="3200" dirty="0"/>
              <a:t>THANK YOU</a:t>
            </a:r>
          </a:p>
        </p:txBody>
      </p:sp>
      <p:graphicFrame>
        <p:nvGraphicFramePr>
          <p:cNvPr id="5" name="Objekt 4">
            <a:hlinkClick r:id="" action="ppaction://ole?verb=0"/>
            <a:extLst>
              <a:ext uri="{FF2B5EF4-FFF2-40B4-BE49-F238E27FC236}">
                <a16:creationId xmlns:a16="http://schemas.microsoft.com/office/drawing/2014/main" id="{5ACE1928-E342-F48A-4DA0-F709BE10C266}"/>
              </a:ext>
            </a:extLst>
          </p:cNvPr>
          <p:cNvGraphicFramePr>
            <a:graphicFrameLocks noChangeAspect="1"/>
          </p:cNvGraphicFramePr>
          <p:nvPr>
            <p:extLst>
              <p:ext uri="{D42A27DB-BD31-4B8C-83A1-F6EECF244321}">
                <p14:modId xmlns:p14="http://schemas.microsoft.com/office/powerpoint/2010/main" val="1910762106"/>
              </p:ext>
            </p:extLst>
          </p:nvPr>
        </p:nvGraphicFramePr>
        <p:xfrm>
          <a:off x="8929977" y="2919663"/>
          <a:ext cx="2548321" cy="3578917"/>
        </p:xfrm>
        <a:graphic>
          <a:graphicData uri="http://schemas.openxmlformats.org/presentationml/2006/ole">
            <mc:AlternateContent xmlns:mc="http://schemas.openxmlformats.org/markup-compatibility/2006">
              <mc:Choice xmlns:v="urn:schemas-microsoft-com:vml" Requires="v">
                <p:oleObj name="Presentation" r:id="rId4" imgW="15500900" imgH="21764359" progId="PowerPoint.Show.12">
                  <p:embed/>
                </p:oleObj>
              </mc:Choice>
              <mc:Fallback>
                <p:oleObj name="Presentation" r:id="rId4" imgW="15500900" imgH="21764359" progId="PowerPoint.Show.12">
                  <p:embed/>
                  <p:pic>
                    <p:nvPicPr>
                      <p:cNvPr id="5" name="Objekt 4">
                        <a:hlinkClick r:id="" action="ppaction://ole?verb=0"/>
                        <a:extLst>
                          <a:ext uri="{FF2B5EF4-FFF2-40B4-BE49-F238E27FC236}">
                            <a16:creationId xmlns:a16="http://schemas.microsoft.com/office/drawing/2014/main" id="{5ACE1928-E342-F48A-4DA0-F709BE10C266}"/>
                          </a:ext>
                        </a:extLst>
                      </p:cNvPr>
                      <p:cNvPicPr/>
                      <p:nvPr/>
                    </p:nvPicPr>
                    <p:blipFill>
                      <a:blip r:embed="rId5"/>
                      <a:stretch>
                        <a:fillRect/>
                      </a:stretch>
                    </p:blipFill>
                    <p:spPr>
                      <a:xfrm>
                        <a:off x="8929977" y="2919663"/>
                        <a:ext cx="2548321" cy="3578917"/>
                      </a:xfrm>
                      <a:prstGeom prst="rect">
                        <a:avLst/>
                      </a:prstGeom>
                      <a:ln>
                        <a:solidFill>
                          <a:schemeClr val="accent3"/>
                        </a:solidFill>
                      </a:ln>
                    </p:spPr>
                  </p:pic>
                </p:oleObj>
              </mc:Fallback>
            </mc:AlternateContent>
          </a:graphicData>
        </a:graphic>
      </p:graphicFrame>
      <p:graphicFrame>
        <p:nvGraphicFramePr>
          <p:cNvPr id="6" name="Objekt 5">
            <a:hlinkClick r:id="" action="ppaction://ole?verb=0"/>
            <a:extLst>
              <a:ext uri="{FF2B5EF4-FFF2-40B4-BE49-F238E27FC236}">
                <a16:creationId xmlns:a16="http://schemas.microsoft.com/office/drawing/2014/main" id="{72CE91C0-31E6-6FAF-A8A7-F937EB85899B}"/>
              </a:ext>
            </a:extLst>
          </p:cNvPr>
          <p:cNvGraphicFramePr>
            <a:graphicFrameLocks noChangeAspect="1"/>
          </p:cNvGraphicFramePr>
          <p:nvPr>
            <p:extLst>
              <p:ext uri="{D42A27DB-BD31-4B8C-83A1-F6EECF244321}">
                <p14:modId xmlns:p14="http://schemas.microsoft.com/office/powerpoint/2010/main" val="2499393985"/>
              </p:ext>
            </p:extLst>
          </p:nvPr>
        </p:nvGraphicFramePr>
        <p:xfrm>
          <a:off x="8929977" y="1201882"/>
          <a:ext cx="2527986" cy="1421992"/>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embed/>
                </p:oleObj>
              </mc:Choice>
              <mc:Fallback>
                <p:oleObj name="Presentation" r:id="rId6" imgW="6096296" imgH="3429229" progId="PowerPoint.Show.12">
                  <p:embed/>
                  <p:pic>
                    <p:nvPicPr>
                      <p:cNvPr id="6" name="Objekt 5">
                        <a:hlinkClick r:id="" action="ppaction://ole?verb=0"/>
                        <a:extLst>
                          <a:ext uri="{FF2B5EF4-FFF2-40B4-BE49-F238E27FC236}">
                            <a16:creationId xmlns:a16="http://schemas.microsoft.com/office/drawing/2014/main" id="{72CE91C0-31E6-6FAF-A8A7-F937EB85899B}"/>
                          </a:ext>
                        </a:extLst>
                      </p:cNvPr>
                      <p:cNvPicPr/>
                      <p:nvPr/>
                    </p:nvPicPr>
                    <p:blipFill>
                      <a:blip r:embed="rId7"/>
                      <a:stretch>
                        <a:fillRect/>
                      </a:stretch>
                    </p:blipFill>
                    <p:spPr>
                      <a:xfrm>
                        <a:off x="8929977" y="1201882"/>
                        <a:ext cx="2527986" cy="1421992"/>
                      </a:xfrm>
                      <a:prstGeom prst="rect">
                        <a:avLst/>
                      </a:prstGeom>
                      <a:ln>
                        <a:solidFill>
                          <a:schemeClr val="accent3"/>
                        </a:solidFill>
                      </a:ln>
                    </p:spPr>
                  </p:pic>
                </p:oleObj>
              </mc:Fallback>
            </mc:AlternateContent>
          </a:graphicData>
        </a:graphic>
      </p:graphicFrame>
      <p:pic>
        <p:nvPicPr>
          <p:cNvPr id="9" name="Grafik 8">
            <a:hlinkClick r:id="rId8" action="ppaction://hlinkfile"/>
            <a:extLst>
              <a:ext uri="{FF2B5EF4-FFF2-40B4-BE49-F238E27FC236}">
                <a16:creationId xmlns:a16="http://schemas.microsoft.com/office/drawing/2014/main" id="{85051807-15DF-995C-041D-5AB7B1011B29}"/>
              </a:ext>
            </a:extLst>
          </p:cNvPr>
          <p:cNvPicPr>
            <a:picLocks noChangeAspect="1"/>
          </p:cNvPicPr>
          <p:nvPr/>
        </p:nvPicPr>
        <p:blipFill>
          <a:blip r:embed="rId9"/>
          <a:stretch>
            <a:fillRect/>
          </a:stretch>
        </p:blipFill>
        <p:spPr>
          <a:xfrm>
            <a:off x="713702" y="2851966"/>
            <a:ext cx="2597701" cy="3646614"/>
          </a:xfrm>
          <a:prstGeom prst="rect">
            <a:avLst/>
          </a:prstGeom>
          <a:ln>
            <a:solidFill>
              <a:schemeClr val="accent3"/>
            </a:solidFill>
          </a:ln>
        </p:spPr>
      </p:pic>
      <p:pic>
        <p:nvPicPr>
          <p:cNvPr id="19" name="Grafik 18">
            <a:extLst>
              <a:ext uri="{FF2B5EF4-FFF2-40B4-BE49-F238E27FC236}">
                <a16:creationId xmlns:a16="http://schemas.microsoft.com/office/drawing/2014/main" id="{295FA87A-143C-3501-6543-B5EB717B1A2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7980" y1="68582" x2="15292" y2="46432"/>
                        <a14:foregroundMark x1="16126" y1="17146" x2="16404" y2="49398"/>
                        <a14:foregroundMark x1="16404" y1="49398" x2="21779" y2="68675"/>
                        <a14:foregroundMark x1="21779" y1="68675" x2="62651" y2="64041"/>
                        <a14:foregroundMark x1="62651" y1="64041" x2="66172" y2="71640"/>
                        <a14:foregroundMark x1="66172" y1="71640" x2="72753" y2="67748"/>
                        <a14:foregroundMark x1="72753" y1="67748" x2="55885" y2="78035"/>
                        <a14:foregroundMark x1="55885" y1="78035" x2="54402" y2="64411"/>
                        <a14:foregroundMark x1="54402" y1="64411" x2="64504" y2="70621"/>
                        <a14:foregroundMark x1="64504" y1="70621" x2="78777" y2="67841"/>
                        <a14:foregroundMark x1="78777" y1="67841" x2="87488" y2="36608"/>
                        <a14:foregroundMark x1="87488" y1="36608" x2="83781" y2="22243"/>
                        <a14:foregroundMark x1="83781" y1="22243" x2="25209" y2="17146"/>
                        <a14:foregroundMark x1="25209" y1="17146" x2="16219" y2="20482"/>
                        <a14:foregroundMark x1="16219" y1="20482" x2="14551" y2="23726"/>
                        <a14:foregroundMark x1="82020" y1="21779" x2="81742" y2="17794"/>
                        <a14:foregroundMark x1="84430" y1="18165" x2="84152" y2="24282"/>
                        <a14:foregroundMark x1="82762" y1="15107" x2="85357" y2="60519"/>
                        <a14:foregroundMark x1="85357" y1="60519" x2="82669" y2="67841"/>
                        <a14:foregroundMark x1="82669" y1="67841" x2="73309" y2="72289"/>
                        <a14:foregroundMark x1="73309" y1="72289" x2="68675" y2="81186"/>
                        <a14:foregroundMark x1="68675" y1="81186" x2="68675" y2="81279"/>
                        <a14:foregroundMark x1="68675" y1="81650" x2="78128" y2="68767"/>
                        <a14:foregroundMark x1="70806" y1="78128" x2="69694" y2="78869"/>
                        <a14:foregroundMark x1="69416" y1="78962" x2="69416" y2="79333"/>
                        <a14:foregroundMark x1="69231" y1="76274" x2="68119" y2="77294"/>
                        <a14:foregroundMark x1="65338" y1="75533" x2="70899" y2="80445"/>
                        <a14:foregroundMark x1="70899" y1="80445" x2="71826" y2="82484"/>
                        <a14:foregroundMark x1="70992" y1="80723" x2="70714" y2="81464"/>
                        <a14:foregroundMark x1="70714" y1="81464" x2="70714" y2="81464"/>
                        <a14:foregroundMark x1="70806" y1="74513" x2="71177" y2="73401"/>
                        <a14:foregroundMark x1="68860" y1="80908" x2="69880" y2="81742"/>
                        <a14:foregroundMark x1="70714" y1="81001" x2="73123" y2="69880"/>
                        <a14:foregroundMark x1="73123" y1="65060" x2="68860" y2="84245"/>
                        <a14:foregroundMark x1="68860" y1="84245" x2="67192" y2="77201"/>
                        <a14:foregroundMark x1="67192" y1="77201" x2="55607" y2="66543"/>
                        <a14:foregroundMark x1="55607" y1="66543" x2="19184" y2="66821"/>
                        <a14:foregroundMark x1="19184" y1="66821" x2="14365" y2="21409"/>
                        <a14:foregroundMark x1="14365" y1="21409" x2="21409" y2="17609"/>
                        <a14:foregroundMark x1="21409" y1="17609" x2="70343" y2="20482"/>
                        <a14:foregroundMark x1="70343" y1="20482" x2="80630" y2="19741"/>
                        <a14:foregroundMark x1="80630" y1="19741" x2="84893" y2="29101"/>
                        <a14:foregroundMark x1="84893" y1="29101" x2="86469" y2="60148"/>
                        <a14:foregroundMark x1="86469" y1="60148" x2="79981" y2="67655"/>
                        <a14:foregroundMark x1="79981" y1="67655" x2="77757" y2="67377"/>
                        <a14:backgroundMark x1="31511" y1="41520" x2="56070" y2="42261"/>
                        <a14:backgroundMark x1="56070" y1="42261" x2="67470" y2="41798"/>
                        <a14:backgroundMark x1="67470" y1="41798" x2="68489" y2="41798"/>
                        <a14:backgroundMark x1="30491" y1="39296" x2="36237" y2="42354"/>
                        <a14:backgroundMark x1="32159" y1="41242" x2="32623" y2="43652"/>
                        <a14:backgroundMark x1="33179" y1="41798" x2="33364" y2="42354"/>
                        <a14:backgroundMark x1="34662" y1="42817" x2="35218" y2="43559"/>
                        <a14:backgroundMark x1="35403" y1="43652" x2="35403" y2="44393"/>
                        <a14:backgroundMark x1="35403" y1="44856" x2="34940" y2="44856"/>
                        <a14:backgroundMark x1="34198" y1="44949" x2="33828" y2="44949"/>
                        <a14:backgroundMark x1="33457" y1="44949" x2="33457" y2="44949"/>
                        <a14:backgroundMark x1="32159" y1="44208" x2="32159" y2="44208"/>
                        <a14:backgroundMark x1="31881" y1="44208" x2="31140" y2="43837"/>
                        <a14:backgroundMark x1="29842" y1="42817" x2="29842" y2="42817"/>
                        <a14:backgroundMark x1="29842" y1="42076" x2="30769" y2="41798"/>
                        <a14:backgroundMark x1="31325" y1="43559" x2="31511" y2="44208"/>
                        <a14:backgroundMark x1="31511" y1="44671" x2="31881" y2="45134"/>
                        <a14:backgroundMark x1="32067" y1="45598" x2="32067" y2="45598"/>
                        <a14:backgroundMark x1="32623" y1="45968" x2="33179" y2="45968"/>
                        <a14:backgroundMark x1="33364" y1="45968" x2="33828" y2="45968"/>
                        <a14:backgroundMark x1="34476" y1="45598" x2="35496" y2="45134"/>
                        <a14:backgroundMark x1="35959" y1="44856" x2="35959" y2="44856"/>
                        <a14:backgroundMark x1="36423" y1="43837" x2="36515" y2="42817"/>
                        <a14:backgroundMark x1="35218" y1="41242" x2="35218" y2="41242"/>
                        <a14:backgroundMark x1="34476" y1="40593" x2="34106" y2="40593"/>
                        <a14:backgroundMark x1="33179" y1="40222" x2="33179" y2="40222"/>
                        <a14:backgroundMark x1="33086" y1="40222" x2="33086" y2="40222"/>
                        <a14:backgroundMark x1="32901" y1="40037" x2="33828" y2="40037"/>
                        <a14:backgroundMark x1="33828" y1="40037" x2="34754" y2="40037"/>
                        <a14:backgroundMark x1="34940" y1="40037" x2="35496" y2="40778"/>
                        <a14:backgroundMark x1="35496" y1="40964" x2="35681" y2="41335"/>
                        <a14:backgroundMark x1="35774" y1="41520" x2="35774" y2="41520"/>
                        <a14:backgroundMark x1="33086" y1="39481" x2="33086" y2="39481"/>
                        <a14:backgroundMark x1="32437" y1="41520" x2="32437" y2="41520"/>
                        <a14:backgroundMark x1="31789" y1="43373" x2="31511" y2="45227"/>
                        <a14:backgroundMark x1="31511" y1="45227" x2="31511" y2="45227"/>
                        <a14:backgroundMark x1="30769" y1="44393" x2="30769" y2="44393"/>
                        <a14:backgroundMark x1="30769" y1="44393" x2="31140" y2="43837"/>
                        <a14:backgroundMark x1="32623" y1="39481" x2="33828" y2="39574"/>
                        <a14:backgroundMark x1="29472" y1="43095" x2="34384" y2="39666"/>
                        <a14:backgroundMark x1="32067" y1="40222" x2="34940" y2="40593"/>
                        <a14:backgroundMark x1="35867" y1="41057" x2="35589" y2="42910"/>
                        <a14:backgroundMark x1="46710" y1="43466" x2="52919" y2="42539"/>
                        <a14:backgroundMark x1="49768" y1="43744" x2="49768" y2="44115"/>
                        <a14:backgroundMark x1="50324" y1="44671" x2="50417" y2="44764"/>
                        <a14:backgroundMark x1="51066" y1="43930" x2="51066" y2="43930"/>
                        <a14:backgroundMark x1="51993" y1="44022" x2="51807" y2="44300"/>
                        <a14:backgroundMark x1="49676" y1="45690" x2="49676" y2="45690"/>
                        <a14:backgroundMark x1="49676" y1="45690" x2="49676" y2="45690"/>
                        <a14:backgroundMark x1="51158" y1="45134" x2="51158" y2="45134"/>
                        <a14:backgroundMark x1="51437" y1="45042" x2="51437" y2="45042"/>
                        <a14:backgroundMark x1="49954" y1="45598" x2="49954" y2="45598"/>
                        <a14:backgroundMark x1="50232" y1="45783" x2="50602" y2="45876"/>
                        <a14:backgroundMark x1="50880" y1="45876" x2="50880" y2="45876"/>
                        <a14:backgroundMark x1="50880" y1="45876" x2="50880" y2="45876"/>
                        <a14:backgroundMark x1="51251" y1="45505" x2="51529" y2="45227"/>
                        <a14:backgroundMark x1="52641" y1="44764" x2="52641" y2="44764"/>
                        <a14:backgroundMark x1="52641" y1="44764" x2="52641" y2="44578"/>
                        <a14:backgroundMark x1="52549" y1="43930" x2="52549" y2="43930"/>
                        <a14:backgroundMark x1="52085" y1="44393" x2="51993" y2="44764"/>
                        <a14:backgroundMark x1="51993" y1="44764" x2="51900" y2="45134"/>
                        <a14:backgroundMark x1="51715" y1="45227" x2="51715" y2="45227"/>
                        <a14:backgroundMark x1="51622" y1="45412" x2="51529" y2="45505"/>
                        <a14:backgroundMark x1="51529" y1="45505" x2="51437" y2="45690"/>
                        <a14:backgroundMark x1="51622" y1="45690" x2="51807" y2="45690"/>
                        <a14:backgroundMark x1="52085" y1="45412" x2="52085" y2="45412"/>
                        <a14:backgroundMark x1="52178" y1="45042" x2="52178" y2="44856"/>
                        <a14:backgroundMark x1="52178" y1="44764" x2="52178" y2="44764"/>
                        <a14:backgroundMark x1="52271" y1="44486" x2="52363" y2="44208"/>
                        <a14:backgroundMark x1="52271" y1="43003" x2="52271" y2="42817"/>
                        <a14:backgroundMark x1="52271" y1="42169" x2="52549" y2="41705"/>
                        <a14:backgroundMark x1="52549" y1="41520" x2="52549" y2="41520"/>
                        <a14:backgroundMark x1="52085" y1="41427" x2="51715" y2="41335"/>
                        <a14:backgroundMark x1="51622" y1="41335" x2="51437" y2="41242"/>
                        <a14:backgroundMark x1="51251" y1="41149" x2="50788" y2="41057"/>
                        <a14:backgroundMark x1="50602" y1="40964" x2="50602" y2="40964"/>
                        <a14:backgroundMark x1="50417" y1="40871" x2="50417" y2="40871"/>
                        <a14:backgroundMark x1="50602" y1="40686" x2="51715" y2="40778"/>
                        <a14:backgroundMark x1="51715" y1="40778" x2="52549" y2="41057"/>
                        <a14:backgroundMark x1="52734" y1="41242" x2="52734" y2="41242"/>
                        <a14:backgroundMark x1="52734" y1="41242" x2="52734" y2="41242"/>
                        <a14:backgroundMark x1="52734" y1="41242" x2="52734" y2="41242"/>
                        <a14:backgroundMark x1="51900" y1="40686" x2="51900" y2="40686"/>
                        <a14:backgroundMark x1="51900" y1="40686" x2="52363" y2="40686"/>
                        <a14:backgroundMark x1="52734" y1="40686" x2="52734" y2="40686"/>
                        <a14:backgroundMark x1="52271" y1="40871" x2="52271" y2="40871"/>
                        <a14:backgroundMark x1="52085" y1="40593" x2="51715" y2="40500"/>
                        <a14:backgroundMark x1="51529" y1="40222" x2="51529" y2="40222"/>
                        <a14:backgroundMark x1="51437" y1="40222" x2="51437" y2="40222"/>
                        <a14:backgroundMark x1="51344" y1="40222" x2="51344" y2="40222"/>
                        <a14:backgroundMark x1="51066" y1="40130" x2="50880" y2="40130"/>
                        <a14:backgroundMark x1="50510" y1="39852" x2="50510" y2="39852"/>
                        <a14:backgroundMark x1="50046" y1="39666" x2="50046" y2="39666"/>
                        <a14:backgroundMark x1="50046" y1="39666" x2="50046" y2="39666"/>
                        <a14:backgroundMark x1="49861" y1="39666" x2="49861" y2="39666"/>
                        <a14:backgroundMark x1="49768" y1="39666" x2="50788" y2="39666"/>
                        <a14:backgroundMark x1="50973" y1="39666" x2="50973" y2="39666"/>
                        <a14:backgroundMark x1="51251" y1="39759" x2="51529" y2="39944"/>
                        <a14:backgroundMark x1="51529" y1="40037" x2="51993" y2="40408"/>
                        <a14:backgroundMark x1="52085" y1="40408" x2="52085" y2="40408"/>
                        <a14:backgroundMark x1="52271" y1="40408" x2="52271" y2="40408"/>
                        <a14:backgroundMark x1="52456" y1="40593" x2="52456" y2="40778"/>
                        <a14:backgroundMark x1="52085" y1="40408" x2="52085" y2="40408"/>
                        <a14:backgroundMark x1="51807" y1="40315" x2="51807" y2="40315"/>
                        <a14:backgroundMark x1="51807" y1="40315" x2="52734" y2="40593"/>
                        <a14:backgroundMark x1="52827" y1="40778" x2="52827" y2="40778"/>
                        <a14:backgroundMark x1="52734" y1="40871" x2="52827" y2="41335"/>
                        <a14:backgroundMark x1="53197" y1="41798" x2="53290" y2="42076"/>
                        <a14:backgroundMark x1="51715" y1="39944" x2="51715" y2="39944"/>
                        <a14:backgroundMark x1="52085" y1="39944" x2="52085" y2="39944"/>
                        <a14:backgroundMark x1="52085" y1="40037" x2="52085" y2="40593"/>
                        <a14:backgroundMark x1="52641" y1="40871" x2="53475" y2="42076"/>
                        <a14:backgroundMark x1="53568" y1="42354" x2="53661" y2="43003"/>
                        <a14:backgroundMark x1="53661" y1="43188" x2="53568" y2="43744"/>
                        <a14:backgroundMark x1="53290" y1="44022" x2="53290" y2="44022"/>
                        <a14:backgroundMark x1="53290" y1="44208" x2="53568" y2="44486"/>
                        <a14:backgroundMark x1="65802" y1="41613" x2="65616" y2="42261"/>
                        <a14:backgroundMark x1="64690" y1="42632" x2="63855" y2="43003"/>
                        <a14:backgroundMark x1="63485" y1="42910" x2="63207" y2="42354"/>
                        <a14:backgroundMark x1="63207" y1="42076" x2="63670" y2="42076"/>
                        <a14:backgroundMark x1="63670" y1="42169" x2="63763" y2="42539"/>
                        <a14:backgroundMark x1="63855" y1="42725" x2="64041" y2="43559"/>
                        <a14:backgroundMark x1="64226" y1="43559" x2="64319" y2="43837"/>
                        <a14:backgroundMark x1="64690" y1="42539" x2="64690" y2="42539"/>
                        <a14:backgroundMark x1="64690" y1="43281" x2="64690" y2="44393"/>
                        <a14:backgroundMark x1="64690" y1="44393" x2="64690" y2="44671"/>
                        <a14:backgroundMark x1="64226" y1="44393" x2="63948" y2="43930"/>
                        <a14:backgroundMark x1="64875" y1="44486" x2="65431" y2="45134"/>
                        <a14:backgroundMark x1="65616" y1="45134" x2="65616" y2="45134"/>
                        <a14:backgroundMark x1="65616" y1="45134" x2="65616" y2="45134"/>
                        <a14:backgroundMark x1="64782" y1="45227" x2="64782" y2="45227"/>
                        <a14:backgroundMark x1="65246" y1="45505" x2="65338" y2="45690"/>
                        <a14:backgroundMark x1="65431" y1="45690" x2="65431" y2="45690"/>
                        <a14:backgroundMark x1="65894" y1="45783" x2="65987" y2="45783"/>
                        <a14:backgroundMark x1="66358" y1="45783" x2="66358" y2="45783"/>
                        <a14:backgroundMark x1="66728" y1="45783" x2="66821" y2="45783"/>
                        <a14:backgroundMark x1="67563" y1="45783" x2="67841" y2="45783"/>
                        <a14:backgroundMark x1="67841" y1="45783" x2="67841" y2="45783"/>
                        <a14:backgroundMark x1="67933" y1="45598" x2="67933" y2="45598"/>
                        <a14:backgroundMark x1="67933" y1="44949" x2="67933" y2="44949"/>
                        <a14:backgroundMark x1="68489" y1="44949" x2="68119" y2="45598"/>
                        <a14:backgroundMark x1="65524" y1="45783" x2="65524" y2="45783"/>
                        <a14:backgroundMark x1="65709" y1="45783" x2="66358" y2="45876"/>
                        <a14:backgroundMark x1="67099" y1="45876" x2="67099" y2="45876"/>
                        <a14:backgroundMark x1="67099" y1="45876" x2="67099" y2="45876"/>
                        <a14:backgroundMark x1="67099" y1="45876" x2="67099" y2="45876"/>
                        <a14:backgroundMark x1="68860" y1="45783" x2="68860" y2="45783"/>
                        <a14:backgroundMark x1="69045" y1="45598" x2="69045" y2="45598"/>
                        <a14:backgroundMark x1="68767" y1="45412" x2="68767" y2="45412"/>
                        <a14:backgroundMark x1="68675" y1="45320" x2="68675" y2="45320"/>
                        <a14:backgroundMark x1="69231" y1="44856" x2="69231" y2="44856"/>
                        <a14:backgroundMark x1="69231" y1="44578" x2="69231" y2="44578"/>
                        <a14:backgroundMark x1="69231" y1="44486" x2="69231" y2="44486"/>
                        <a14:backgroundMark x1="69509" y1="43837" x2="69509" y2="43837"/>
                        <a14:backgroundMark x1="69509" y1="43837" x2="69509" y2="43837"/>
                        <a14:backgroundMark x1="69509" y1="43744" x2="69509" y2="43744"/>
                        <a14:backgroundMark x1="69509" y1="43559" x2="69509" y2="43466"/>
                        <a14:backgroundMark x1="69509" y1="43003" x2="69509" y2="42632"/>
                        <a14:backgroundMark x1="69509" y1="42447" x2="69509" y2="42447"/>
                        <a14:backgroundMark x1="69509" y1="42261" x2="69509" y2="42261"/>
                        <a14:backgroundMark x1="69601" y1="42076" x2="69601" y2="41798"/>
                        <a14:backgroundMark x1="69694" y1="41613" x2="69694" y2="41613"/>
                        <a14:backgroundMark x1="69694" y1="41613" x2="69601" y2="42817"/>
                        <a14:backgroundMark x1="69601" y1="42817" x2="69601" y2="42817"/>
                        <a14:backgroundMark x1="69787" y1="42817" x2="69787" y2="43095"/>
                        <a14:backgroundMark x1="69787" y1="43281" x2="69787" y2="43559"/>
                        <a14:backgroundMark x1="69787" y1="43559" x2="69787" y2="43559"/>
                        <a14:backgroundMark x1="69880" y1="42725" x2="69880" y2="42725"/>
                        <a14:backgroundMark x1="69694" y1="42169" x2="69694" y2="42169"/>
                        <a14:backgroundMark x1="69601" y1="41798" x2="69601" y2="41613"/>
                        <a14:backgroundMark x1="69509" y1="41427" x2="69509" y2="41427"/>
                        <a14:backgroundMark x1="69509" y1="41242" x2="69509" y2="41242"/>
                        <a14:backgroundMark x1="69323" y1="41057" x2="69323" y2="41057"/>
                        <a14:backgroundMark x1="69231" y1="40964" x2="69045" y2="40686"/>
                        <a14:backgroundMark x1="69045" y1="40686" x2="69045" y2="40686"/>
                        <a14:backgroundMark x1="68953" y1="40500" x2="68953" y2="40500"/>
                        <a14:backgroundMark x1="68860" y1="40315" x2="68860" y2="40315"/>
                        <a14:backgroundMark x1="68767" y1="40222" x2="68767" y2="40222"/>
                        <a14:backgroundMark x1="68397" y1="40222" x2="68397" y2="40222"/>
                        <a14:backgroundMark x1="68119" y1="39944" x2="68119" y2="39944"/>
                        <a14:backgroundMark x1="68119" y1="39852" x2="68119" y2="39852"/>
                        <a14:backgroundMark x1="67377" y1="39759" x2="67377" y2="39759"/>
                        <a14:backgroundMark x1="67377" y1="39759" x2="67377" y2="39759"/>
                        <a14:backgroundMark x1="67285" y1="39759" x2="67192" y2="39666"/>
                        <a14:backgroundMark x1="66821" y1="39481" x2="66821" y2="39481"/>
                        <a14:backgroundMark x1="67285" y1="39481" x2="67470" y2="39574"/>
                        <a14:backgroundMark x1="67470" y1="39574" x2="67470" y2="39574"/>
                        <a14:backgroundMark x1="67748" y1="39574" x2="67933" y2="39944"/>
                        <a14:backgroundMark x1="68211" y1="40130" x2="68211" y2="40130"/>
                        <a14:backgroundMark x1="68211" y1="40130" x2="68582" y2="40315"/>
                        <a14:backgroundMark x1="68860" y1="40408" x2="69138" y2="40593"/>
                        <a14:backgroundMark x1="69323" y1="40778" x2="70065" y2="43930"/>
                        <a14:backgroundMark x1="69880" y1="42539" x2="69880" y2="42539"/>
                        <a14:backgroundMark x1="68860" y1="40500" x2="68860" y2="40500"/>
                        <a14:backgroundMark x1="69231" y1="40593" x2="69509" y2="41057"/>
                        <a14:backgroundMark x1="69509" y1="41057" x2="69509" y2="41057"/>
                        <a14:backgroundMark x1="69509" y1="41149" x2="69509" y2="41149"/>
                        <a14:backgroundMark x1="69416" y1="41149" x2="69416" y2="41149"/>
                        <a14:backgroundMark x1="69787" y1="42632" x2="69787" y2="43652"/>
                        <a14:backgroundMark x1="68119" y1="44393" x2="68119" y2="44393"/>
                      </a14:backgroundRemoval>
                    </a14:imgEffect>
                  </a14:imgLayer>
                </a14:imgProps>
              </a:ext>
            </a:extLst>
          </a:blip>
          <a:stretch>
            <a:fillRect/>
          </a:stretch>
        </p:blipFill>
        <p:spPr>
          <a:xfrm>
            <a:off x="1068865" y="359419"/>
            <a:ext cx="4447785" cy="1922425"/>
          </a:xfrm>
          <a:prstGeom prst="rect">
            <a:avLst/>
          </a:prstGeom>
        </p:spPr>
      </p:pic>
    </p:spTree>
    <p:extLst>
      <p:ext uri="{BB962C8B-B14F-4D97-AF65-F5344CB8AC3E}">
        <p14:creationId xmlns:p14="http://schemas.microsoft.com/office/powerpoint/2010/main" val="2895707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5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4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de-DE" sz="2000" dirty="0"/>
              <a:t>00	Transformer Response to</a:t>
            </a:r>
          </a:p>
          <a:p>
            <a:pPr marL="114291" indent="0">
              <a:buNone/>
            </a:pPr>
            <a:r>
              <a:rPr lang="de-DE" sz="2000" dirty="0"/>
              <a:t>01	</a:t>
            </a:r>
            <a:r>
              <a:rPr lang="en-US" sz="2000" dirty="0"/>
              <a:t>An Analysis of ISO 26262: </a:t>
            </a:r>
            <a:br>
              <a:rPr lang="en-US" sz="2000" dirty="0"/>
            </a:br>
            <a:r>
              <a:rPr lang="en-US" sz="2000" dirty="0"/>
              <a:t>	Using Machine Learning Safely </a:t>
            </a:r>
            <a:br>
              <a:rPr lang="en-US" sz="2000" dirty="0"/>
            </a:br>
            <a:r>
              <a:rPr lang="en-US" sz="2000" dirty="0"/>
              <a:t>	in Automotive Software</a:t>
            </a:r>
          </a:p>
          <a:p>
            <a:pPr marL="114291" indent="0">
              <a:buNone/>
            </a:pPr>
            <a:r>
              <a:rPr lang="de-DE" sz="2000" dirty="0"/>
              <a:t>02	IEEE P2851 / ISO TS 5083</a:t>
            </a:r>
          </a:p>
          <a:p>
            <a:pPr marL="114291" indent="0">
              <a:buNone/>
            </a:pPr>
            <a:r>
              <a:rPr lang="de-DE" sz="2000" dirty="0"/>
              <a:t>03	</a:t>
            </a:r>
            <a:r>
              <a:rPr lang="en-US" sz="2000" dirty="0"/>
              <a:t>NVIDIA Announces World’s First</a:t>
            </a:r>
            <a:br>
              <a:rPr lang="en-US" sz="2000" dirty="0"/>
            </a:br>
            <a:r>
              <a:rPr lang="en-US" sz="2000" dirty="0"/>
              <a:t>	Functionally Safe AI Self-Driving Platform</a:t>
            </a:r>
          </a:p>
          <a:p>
            <a:pPr marL="114291" indent="0">
              <a:buNone/>
            </a:pPr>
            <a:r>
              <a:rPr lang="en-US" sz="2000" dirty="0"/>
              <a:t>04	Explainable artificial intelligence: </a:t>
            </a:r>
            <a:br>
              <a:rPr lang="en-US" sz="2000" dirty="0"/>
            </a:br>
            <a:r>
              <a:rPr lang="en-US" sz="2000" dirty="0"/>
              <a:t>	an analytical review</a:t>
            </a:r>
          </a:p>
          <a:p>
            <a:pPr marL="114291" indent="0">
              <a:buNone/>
            </a:pPr>
            <a:endParaRPr lang="en-US" sz="2000" dirty="0"/>
          </a:p>
          <a:p>
            <a:pPr marL="114291" indent="0">
              <a:buNone/>
            </a:pPr>
            <a:endParaRPr lang="de-DE" sz="2000" dirty="0"/>
          </a:p>
        </p:txBody>
      </p:sp>
      <p:sp>
        <p:nvSpPr>
          <p:cNvPr id="4" name="Titel 3"/>
          <p:cNvSpPr>
            <a:spLocks noGrp="1"/>
          </p:cNvSpPr>
          <p:nvPr>
            <p:ph type="title"/>
          </p:nvPr>
        </p:nvSpPr>
        <p:spPr/>
        <p:txBody>
          <a:bodyPr/>
          <a:lstStyle/>
          <a:p>
            <a:pPr algn="l"/>
            <a:r>
              <a:rPr lang="de-DE" dirty="0"/>
              <a:t>SAFETY</a:t>
            </a:r>
            <a:endParaRPr lang="en-AU" dirty="0"/>
          </a:p>
        </p:txBody>
      </p:sp>
      <p:sp>
        <p:nvSpPr>
          <p:cNvPr id="10" name="Rechteck 9"/>
          <p:cNvSpPr/>
          <p:nvPr/>
        </p:nvSpPr>
        <p:spPr>
          <a:xfrm>
            <a:off x="0" y="1291042"/>
            <a:ext cx="259200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27</a:t>
            </a:fld>
            <a:endParaRPr dirty="0">
              <a:solidFill>
                <a:schemeClr val="accent6"/>
              </a:solidFill>
            </a:endParaRPr>
          </a:p>
        </p:txBody>
      </p:sp>
    </p:spTree>
    <p:extLst>
      <p:ext uri="{BB962C8B-B14F-4D97-AF65-F5344CB8AC3E}">
        <p14:creationId xmlns:p14="http://schemas.microsoft.com/office/powerpoint/2010/main" val="16337116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ChatGPT Response to</a:t>
            </a:r>
            <a:br>
              <a:rPr lang="en-US" sz="2800" dirty="0"/>
            </a:br>
            <a:r>
              <a:rPr lang="de-DE" sz="1600" dirty="0">
                <a:solidFill>
                  <a:srgbClr val="C00000"/>
                </a:solidFill>
              </a:rPr>
              <a:t>Was kannst du mir zu sicherem Einsatz von maschinellem Lernen in Automobilsoftware sagen?</a:t>
            </a: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108543"/>
          </a:xfrm>
          <a:prstGeom prst="rect">
            <a:avLst/>
          </a:prstGeom>
        </p:spPr>
        <p:txBody>
          <a:bodyPr wrap="square">
            <a:spAutoFit/>
          </a:bodyPr>
          <a:lstStyle/>
          <a:p>
            <a:r>
              <a:rPr lang="de-DE" dirty="0"/>
              <a:t>Der sichere Einsatz von maschinellem Lernen (ML) in der Automobilsoftware ist von entscheidender Bedeutung, insbesondere angesichts der </a:t>
            </a:r>
            <a:r>
              <a:rPr lang="de-DE" b="1" dirty="0"/>
              <a:t>zunehmenden Integration von ML-Technologien in moderne Fahrzeuge</a:t>
            </a:r>
            <a:r>
              <a:rPr lang="de-DE" dirty="0"/>
              <a:t>. Hier sind einige Aspekte und Best Practices, die berücksichtigt werden sollten:</a:t>
            </a:r>
          </a:p>
          <a:p>
            <a:endParaRPr lang="de-DE" dirty="0"/>
          </a:p>
          <a:p>
            <a:pPr marL="342900" indent="-342900" algn="l">
              <a:buAutoNum type="arabicPeriod"/>
            </a:pPr>
            <a:r>
              <a:rPr lang="de-DE" b="1" i="0" dirty="0">
                <a:effectLst/>
                <a:latin typeface="Söhne"/>
              </a:rPr>
              <a:t>Datenqualität und –Management</a:t>
            </a:r>
          </a:p>
          <a:p>
            <a:pPr marL="342900" indent="-342900" algn="l">
              <a:buAutoNum type="arabicPeriod"/>
            </a:pPr>
            <a:r>
              <a:rPr lang="de-DE" b="1" i="0" dirty="0">
                <a:effectLst/>
                <a:latin typeface="Söhne"/>
              </a:rPr>
              <a:t>Modellentwicklung und –Validierung</a:t>
            </a:r>
          </a:p>
          <a:p>
            <a:pPr marL="342900" indent="-342900" algn="l">
              <a:buAutoNum type="arabicPeriod"/>
            </a:pPr>
            <a:r>
              <a:rPr lang="de-DE" b="1" i="0" dirty="0">
                <a:effectLst/>
                <a:latin typeface="Söhne"/>
              </a:rPr>
              <a:t>Sicherheit und Datenschutz</a:t>
            </a:r>
          </a:p>
          <a:p>
            <a:pPr marL="342900" indent="-342900" algn="l">
              <a:buAutoNum type="arabicPeriod"/>
            </a:pPr>
            <a:r>
              <a:rPr lang="de-DE" b="1" i="0" dirty="0">
                <a:effectLst/>
                <a:latin typeface="Söhne"/>
              </a:rPr>
              <a:t>Ethik und Compliance</a:t>
            </a:r>
          </a:p>
          <a:p>
            <a:pPr marL="342900" indent="-342900" algn="l">
              <a:buAutoNum type="arabicPeriod"/>
            </a:pPr>
            <a:r>
              <a:rPr lang="de-DE" b="1" i="0" dirty="0">
                <a:effectLst/>
                <a:latin typeface="Söhne"/>
              </a:rPr>
              <a:t>Zuverlässigkeit und Wartung</a:t>
            </a:r>
          </a:p>
          <a:p>
            <a:pPr marL="342900" indent="-342900" algn="l">
              <a:buAutoNum type="arabicPeriod"/>
            </a:pPr>
            <a:r>
              <a:rPr lang="de-DE" b="1" i="0" dirty="0">
                <a:effectLst/>
                <a:latin typeface="Söhne"/>
              </a:rPr>
              <a:t>Benutzererfahrung und Interaktion</a:t>
            </a:r>
          </a:p>
          <a:p>
            <a:pPr marL="342900" indent="-342900" algn="l">
              <a:buAutoNum type="arabicPeriod"/>
            </a:pPr>
            <a:r>
              <a:rPr lang="de-DE" b="1" i="0" dirty="0">
                <a:effectLst/>
                <a:latin typeface="Söhne"/>
              </a:rPr>
              <a:t>Redundanz und Fallback-Strategien</a:t>
            </a:r>
          </a:p>
          <a:p>
            <a:pPr marL="342900" indent="-342900" algn="l">
              <a:buAutoNum type="arabicPeriod"/>
            </a:pPr>
            <a:r>
              <a:rPr lang="de-DE" b="1" i="0" dirty="0">
                <a:effectLst/>
                <a:latin typeface="Söhne"/>
              </a:rPr>
              <a:t>Interoperabilität</a:t>
            </a:r>
          </a:p>
          <a:p>
            <a:pPr marL="342900" indent="-342900" algn="l">
              <a:buAutoNum type="arabicPeriod"/>
            </a:pPr>
            <a:r>
              <a:rPr lang="de-DE" b="1" i="0" dirty="0">
                <a:effectLst/>
                <a:latin typeface="Söhne"/>
              </a:rPr>
              <a:t>Transparenz und Nachvollziehbarkeit</a:t>
            </a:r>
          </a:p>
          <a:p>
            <a:pPr marL="342900" indent="-342900" algn="l">
              <a:buAutoNum type="arabicPeriod"/>
            </a:pPr>
            <a:r>
              <a:rPr lang="de-DE" b="1" i="0" dirty="0">
                <a:effectLst/>
                <a:latin typeface="Söhne"/>
              </a:rPr>
              <a:t>Zertifizierung und Standardisierung</a:t>
            </a:r>
            <a:endParaRPr lang="en-US" dirty="0"/>
          </a:p>
        </p:txBody>
      </p:sp>
    </p:spTree>
    <p:extLst>
      <p:ext uri="{BB962C8B-B14F-4D97-AF65-F5344CB8AC3E}">
        <p14:creationId xmlns:p14="http://schemas.microsoft.com/office/powerpoint/2010/main" val="182707029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323987"/>
          </a:xfrm>
          <a:prstGeom prst="rect">
            <a:avLst/>
          </a:prstGeom>
        </p:spPr>
        <p:txBody>
          <a:bodyPr wrap="square">
            <a:spAutoFit/>
          </a:bodyPr>
          <a:lstStyle/>
          <a:p>
            <a:pPr lvl="2"/>
            <a:r>
              <a:rPr lang="de-DE" dirty="0"/>
              <a:t>Das Paper "An Analysis of ISO 26262: Using Machine Learning Safely in Automotive Software" diskutiert die Herausforderungen und Überlegungen im Zusammenhang mit dem Einsatz von maschinellem Lernen (ML) in sicherheitskritischer Automobilsoftware im Kontext der ISO 26262, einem Standard für die funktionale Sicherheit </a:t>
            </a:r>
          </a:p>
          <a:p>
            <a:pPr lvl="2"/>
            <a:endParaRPr lang="de-DE" dirty="0"/>
          </a:p>
          <a:p>
            <a:pPr lvl="2"/>
            <a:endParaRPr lang="de-DE" dirty="0"/>
          </a:p>
          <a:p>
            <a:pPr lvl="2"/>
            <a:r>
              <a:rPr lang="de-DE" b="1" dirty="0"/>
              <a:t>Herausforderung bei der Anwendung von ML in der Automobilsoftware, Komponentenkomplexität</a:t>
            </a:r>
            <a:r>
              <a:rPr lang="de-DE" dirty="0"/>
              <a:t>:</a:t>
            </a:r>
          </a:p>
          <a:p>
            <a:pPr lvl="2"/>
            <a:endParaRPr lang="de-DE" dirty="0"/>
          </a:p>
          <a:p>
            <a:pPr marL="285750" lvl="2" indent="-285750">
              <a:buFont typeface="Wingdings" panose="05000000000000000000" pitchFamily="2" charset="2"/>
              <a:buChar char="§"/>
            </a:pPr>
            <a:r>
              <a:rPr lang="de-DE" dirty="0"/>
              <a:t>Auch wenn ML auf Komponentenebene verwendet wird, können Probleme auftreten, wenn die Komponenten / Systeme zu komplex sind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ISO 26262 versucht, dieses Problem zu umgehen, indem es den Einsatz von Modularitätsprinzipien vorschreibt, wie z.B. die Beschränkung der Größe von Komponenten (und damit vermeintlich die Komplexität)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mangelnde Transparenz von ML-Komponenten kann jedoch die Fähigkeit zur Bewertung der Komponentenkomplexität und damit zur Anwendung dieser Prinzipien beeinträchtigen</a:t>
            </a:r>
          </a:p>
        </p:txBody>
      </p:sp>
    </p:spTree>
    <p:extLst>
      <p:ext uri="{BB962C8B-B14F-4D97-AF65-F5344CB8AC3E}">
        <p14:creationId xmlns:p14="http://schemas.microsoft.com/office/powerpoint/2010/main" val="36028488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t>00	</a:t>
            </a:r>
            <a:r>
              <a:rPr lang="de-DE" sz="2000" dirty="0"/>
              <a:t>Introduction</a:t>
            </a:r>
            <a:endParaRPr lang="en-US" sz="2000" dirty="0"/>
          </a:p>
          <a:p>
            <a:pPr marL="114291" indent="0">
              <a:buNone/>
            </a:pPr>
            <a:r>
              <a:rPr lang="en-US" sz="2000" dirty="0"/>
              <a:t>01	</a:t>
            </a:r>
            <a:r>
              <a:rPr lang="de-DE" sz="2000" dirty="0"/>
              <a:t>Procedure</a:t>
            </a:r>
          </a:p>
          <a:p>
            <a:pPr marL="114291" indent="0">
              <a:buNone/>
            </a:pPr>
            <a:r>
              <a:rPr lang="de-DE" sz="2000" dirty="0"/>
              <a:t>02	</a:t>
            </a:r>
            <a:r>
              <a:rPr lang="en-AU" sz="2000" dirty="0"/>
              <a:t>Results</a:t>
            </a:r>
          </a:p>
          <a:p>
            <a:pPr marL="114291" indent="0">
              <a:buNone/>
            </a:pPr>
            <a:r>
              <a:rPr lang="de-DE" sz="2000" dirty="0"/>
              <a:t>03	Evaluation</a:t>
            </a:r>
          </a:p>
          <a:p>
            <a:pPr marL="114291" indent="0">
              <a:buNone/>
            </a:pPr>
            <a:r>
              <a:rPr lang="de-DE" sz="2000" dirty="0"/>
              <a:t>04	</a:t>
            </a:r>
            <a:r>
              <a:rPr lang="en-GB" sz="2000" dirty="0"/>
              <a:t>Conclusion</a:t>
            </a:r>
          </a:p>
          <a:p>
            <a:pPr marL="114291" indent="0">
              <a:buNone/>
            </a:pPr>
            <a:r>
              <a:rPr lang="en-US" sz="2000" dirty="0"/>
              <a:t>	</a:t>
            </a:r>
          </a:p>
          <a:p>
            <a:endParaRPr lang="de-DE" sz="2000" dirty="0"/>
          </a:p>
        </p:txBody>
      </p:sp>
      <p:sp>
        <p:nvSpPr>
          <p:cNvPr id="4" name="Titel 3"/>
          <p:cNvSpPr>
            <a:spLocks noGrp="1"/>
          </p:cNvSpPr>
          <p:nvPr>
            <p:ph type="title"/>
          </p:nvPr>
        </p:nvSpPr>
        <p:spPr/>
        <p:txBody>
          <a:bodyPr/>
          <a:lstStyle/>
          <a:p>
            <a:pPr algn="l"/>
            <a:r>
              <a:rPr lang="de-DE" dirty="0"/>
              <a:t>Agenda</a:t>
            </a:r>
            <a:endParaRPr lang="en-AU" dirty="0"/>
          </a:p>
        </p:txBody>
      </p:sp>
      <p:sp>
        <p:nvSpPr>
          <p:cNvPr id="10" name="Rechteck 9"/>
          <p:cNvSpPr/>
          <p:nvPr/>
        </p:nvSpPr>
        <p:spPr>
          <a:xfrm>
            <a:off x="0" y="1291042"/>
            <a:ext cx="2592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3FF36A74-A778-06AC-E17B-D787BA0A402F}"/>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Google Shape;157;p21">
            <a:extLst>
              <a:ext uri="{FF2B5EF4-FFF2-40B4-BE49-F238E27FC236}">
                <a16:creationId xmlns:a16="http://schemas.microsoft.com/office/drawing/2014/main" id="{3C9A080F-765A-DF51-AE55-0AB4C0BEE328}"/>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3</a:t>
            </a:fld>
            <a:endParaRPr dirty="0">
              <a:solidFill>
                <a:schemeClr val="accent6"/>
              </a:solidFill>
            </a:endParaRPr>
          </a:p>
        </p:txBody>
      </p:sp>
    </p:spTree>
    <p:extLst>
      <p:ext uri="{BB962C8B-B14F-4D97-AF65-F5344CB8AC3E}">
        <p14:creationId xmlns:p14="http://schemas.microsoft.com/office/powerpoint/2010/main" val="599545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616648"/>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lvl="4"/>
            <a:endParaRPr lang="de-DE" dirty="0"/>
          </a:p>
          <a:p>
            <a:pPr lvl="4"/>
            <a:r>
              <a:rPr lang="de-DE" dirty="0"/>
              <a:t>spezifiziert die </a:t>
            </a:r>
            <a:r>
              <a:rPr lang="de-DE" b="1" dirty="0"/>
              <a:t>Konformitätsanforderungen für die Softwareentwicklung</a:t>
            </a:r>
          </a:p>
          <a:p>
            <a:pPr lvl="2"/>
            <a:endParaRPr lang="de-DE" dirty="0"/>
          </a:p>
          <a:p>
            <a:pPr lvl="2"/>
            <a:r>
              <a:rPr lang="de-DE" dirty="0"/>
              <a:t>	</a:t>
            </a:r>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Der Empfehlungsgrad einer Methode hängt von der ASIL ab und ist wie folgt kategorisiert: ++ bedeutet, dass die Methode für die ASIL sehr empfohlen wird; + bedeutet, dass die Methode für die ASIL empfohlen wird; und o bedeutet, dass für die Methode keine Empfehlung für oder gegen ihre Verwendung für die ASIL vorliegt. So ist z. B. Graceful Degradation (1b) der einzige dringend empfohlene Mechanismus für ein ASIL C-Element, während ein ASIL D-Element auch Independent Parallel Redundancy (1c) erfordern würde.</a:t>
            </a:r>
          </a:p>
        </p:txBody>
      </p:sp>
      <p:pic>
        <p:nvPicPr>
          <p:cNvPr id="3" name="Grafik 2">
            <a:extLst>
              <a:ext uri="{FF2B5EF4-FFF2-40B4-BE49-F238E27FC236}">
                <a16:creationId xmlns:a16="http://schemas.microsoft.com/office/drawing/2014/main" id="{0E9BB72B-9A1B-0228-CDF3-1E4A1D577336}"/>
              </a:ext>
            </a:extLst>
          </p:cNvPr>
          <p:cNvPicPr>
            <a:picLocks noChangeAspect="1"/>
          </p:cNvPicPr>
          <p:nvPr/>
        </p:nvPicPr>
        <p:blipFill>
          <a:blip r:embed="rId3"/>
          <a:stretch>
            <a:fillRect/>
          </a:stretch>
        </p:blipFill>
        <p:spPr>
          <a:xfrm>
            <a:off x="4238365" y="3638450"/>
            <a:ext cx="3715268" cy="1428949"/>
          </a:xfrm>
          <a:prstGeom prst="rect">
            <a:avLst/>
          </a:prstGeom>
        </p:spPr>
      </p:pic>
    </p:spTree>
    <p:extLst>
      <p:ext uri="{BB962C8B-B14F-4D97-AF65-F5344CB8AC3E}">
        <p14:creationId xmlns:p14="http://schemas.microsoft.com/office/powerpoint/2010/main" val="39652478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r>
              <a:rPr lang="de-DE" dirty="0"/>
              <a:t>Empfehlungen für ISO 26262 Anwendungen</a:t>
            </a:r>
          </a:p>
          <a:p>
            <a:pPr lvl="2"/>
            <a:endParaRPr lang="de-DE" b="1" dirty="0"/>
          </a:p>
          <a:p>
            <a:pPr lvl="2"/>
            <a:r>
              <a:rPr lang="de-DE" b="1" dirty="0"/>
              <a:t>Softwaretechniken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Der Teil 6 der ISO 26262 befasst sich mit der Produktentwicklung auf Softwareebene und spezifiziert 75 Softwareentwicklungstechniken</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Es wird festgestellt, dass ein signifikanter Teil des Standards direkt anwendbar ist und es einen Schwerpunkt auf stark empfohlenen Techniken gibt</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b="1" dirty="0"/>
              <a:t>Etwa 40% der Techniken sind jedoch in keiner Weise anwendbar</a:t>
            </a:r>
            <a:r>
              <a:rPr lang="de-DE" dirty="0"/>
              <a:t>, unabhängig vom Grad der Empfehlung</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Die Techniken im Softwareteil des Standards sind klar auf imperative Programmiersprachen (z.B. C, Java) ausgerichtet</a:t>
            </a:r>
          </a:p>
          <a:p>
            <a:pPr lvl="2"/>
            <a:endParaRPr lang="en-US" dirty="0"/>
          </a:p>
          <a:p>
            <a:pPr lvl="2"/>
            <a:endParaRPr lang="en-US" dirty="0"/>
          </a:p>
          <a:p>
            <a:pPr lvl="2"/>
            <a:r>
              <a:rPr lang="de-DE" dirty="0"/>
              <a:t>Die Empfehlungen und Analysen im Paper betonen die </a:t>
            </a:r>
            <a:r>
              <a:rPr lang="de-DE" b="1" dirty="0"/>
              <a:t>Notwendigkeit, den ISO 26262 Standard zu erweitern und anzupassen</a:t>
            </a:r>
            <a:r>
              <a:rPr lang="de-DE" dirty="0"/>
              <a:t>, um die einzigartigen Herausforderungen und Charakteristiken von ML-basierter Software in sicherheitskritischen Automobilanwendungen zu berücksichtigen. Dies umfasst die </a:t>
            </a:r>
            <a:r>
              <a:rPr lang="de-DE" b="1" dirty="0"/>
              <a:t>Berücksichtigung neuer Gefahrenarten, die Anpassung an den ML-Entwicklungslebenszyklus, und die Überarbeitung der vorgeschriebenen Softwaretechniken</a:t>
            </a:r>
            <a:r>
              <a:rPr lang="de-DE" dirty="0"/>
              <a:t>, um die Einzigartigkeit von ML zu berücksichtigen.</a:t>
            </a:r>
            <a:endParaRPr lang="en-US" dirty="0"/>
          </a:p>
        </p:txBody>
      </p:sp>
    </p:spTree>
    <p:extLst>
      <p:ext uri="{BB962C8B-B14F-4D97-AF65-F5344CB8AC3E}">
        <p14:creationId xmlns:p14="http://schemas.microsoft.com/office/powerpoint/2010/main" val="14815239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An Analysis of ISO 26262: </a:t>
            </a:r>
            <a:br>
              <a:rPr lang="en-US" sz="2800" dirty="0"/>
            </a:br>
            <a:r>
              <a:rPr lang="en-US" sz="2800" dirty="0"/>
              <a:t>Using Machine Learning Safely in Automotive Software</a:t>
            </a:r>
            <a:br>
              <a:rPr lang="en-US" sz="2800" dirty="0"/>
            </a:br>
            <a:r>
              <a:rPr lang="en-US" sz="1600" dirty="0">
                <a:solidFill>
                  <a:srgbClr val="C00000"/>
                </a:solidFill>
              </a:rPr>
              <a:t>Salay, Rick; Queiroz, Rodrigo; Czarnecki, Krzysztof; 2017</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Es gibt mehrere Merkmale von ML, die sich auf die Sicherheit oder die Sicherheitsbewertung auswirken können</a:t>
            </a:r>
          </a:p>
          <a:p>
            <a:pPr lvl="2"/>
            <a:endParaRPr lang="de-DE" b="1" dirty="0"/>
          </a:p>
          <a:p>
            <a:pPr marL="285750" lvl="2" indent="-285750">
              <a:buFont typeface="Wingdings" panose="05000000000000000000" pitchFamily="2" charset="2"/>
              <a:buChar char="§"/>
            </a:pPr>
            <a:r>
              <a:rPr lang="de-DE" b="1" dirty="0"/>
              <a:t>Intransparenz – </a:t>
            </a:r>
            <a:r>
              <a:rPr lang="de-DE" dirty="0"/>
              <a:t>Alle Arten von ML-Modellen enthalten Wissen in kodierter Form, aber diese Kodierung ist bei einigen Arten für den Menschen schwieriger zu interpretieren als bei anderen. </a:t>
            </a:r>
            <a:br>
              <a:rPr lang="de-DE" dirty="0"/>
            </a:br>
            <a:br>
              <a:rPr lang="de-DE" dirty="0"/>
            </a:br>
            <a:r>
              <a:rPr lang="de-DE" dirty="0"/>
              <a:t>So ist beispielsweise ein </a:t>
            </a:r>
            <a:r>
              <a:rPr lang="de-DE" dirty="0">
                <a:hlinkClick r:id="rId3"/>
              </a:rPr>
              <a:t>Bayes'schen Netz </a:t>
            </a:r>
            <a:r>
              <a:rPr lang="de-DE" dirty="0"/>
              <a:t>für die Wettervorhersage leichter zu interpretieren, da die Knoten Zufallsvariablen sind, die vom Menschen definierte Konzepte wie "Niederschlagsart", "Temperatur" usw. darstellen.</a:t>
            </a:r>
            <a:br>
              <a:rPr lang="de-DE" dirty="0"/>
            </a:br>
            <a:r>
              <a:rPr lang="de-DE" dirty="0"/>
              <a:t>(</a:t>
            </a:r>
            <a:r>
              <a:rPr lang="en-US" i="1" dirty="0">
                <a:solidFill>
                  <a:srgbClr val="000000"/>
                </a:solidFill>
                <a:effectLst/>
                <a:latin typeface="Lucida Grande"/>
              </a:rPr>
              <a:t>Weight Uncertainty in Neural Networks: https://arxiv.org/abs/1505.05424)</a:t>
            </a:r>
            <a:br>
              <a:rPr lang="de-DE" dirty="0"/>
            </a:br>
            <a:br>
              <a:rPr lang="de-DE" dirty="0"/>
            </a:br>
            <a:r>
              <a:rPr lang="de-DE" dirty="0"/>
              <a:t>Im Gegensatz dazu gelten NN-Modelle als intransparent, und es wurden erhebliche Forschungsanstrengungen unternommen, um sie transparenter zu machen. Intransparenz ist ein Hindernis für die Sicherheitsgewährleistung, da es für einen Bewerter schwieriger ist, Vertrauen zu entwickeln, dass das Modell wie vorgesehen funktioniert.</a:t>
            </a:r>
            <a:endParaRPr lang="en-US" dirty="0"/>
          </a:p>
        </p:txBody>
      </p:sp>
    </p:spTree>
    <p:extLst>
      <p:ext uri="{BB962C8B-B14F-4D97-AF65-F5344CB8AC3E}">
        <p14:creationId xmlns:p14="http://schemas.microsoft.com/office/powerpoint/2010/main" val="14033257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031325"/>
          </a:xfrm>
          <a:prstGeom prst="rect">
            <a:avLst/>
          </a:prstGeom>
        </p:spPr>
        <p:txBody>
          <a:bodyPr wrap="square">
            <a:spAutoFit/>
          </a:bodyPr>
          <a:lstStyle/>
          <a:p>
            <a:pPr lvl="2"/>
            <a:r>
              <a:rPr lang="de-DE" dirty="0"/>
              <a:t>Der Artikel "Explainable </a:t>
            </a:r>
            <a:r>
              <a:rPr lang="de-DE" dirty="0" err="1"/>
              <a:t>artificial</a:t>
            </a:r>
            <a:r>
              <a:rPr lang="de-DE" dirty="0"/>
              <a:t> </a:t>
            </a:r>
            <a:r>
              <a:rPr lang="de-DE" dirty="0" err="1"/>
              <a:t>intelligence</a:t>
            </a:r>
            <a:r>
              <a:rPr lang="de-DE" dirty="0"/>
              <a:t>: an </a:t>
            </a:r>
            <a:r>
              <a:rPr lang="de-DE" dirty="0" err="1"/>
              <a:t>analytical</a:t>
            </a:r>
            <a:r>
              <a:rPr lang="de-DE" dirty="0"/>
              <a:t> review" bietet einen umfassenden Überblick über den aktuellen Stand der Technik im Bereich der erklärbaren künstlichen Intelligenz (XAI) und betont die Notwendigkeit von Transparenz und Erklärbarkeit in KI-Systemen aufgrund der Komplexität und Intransparenz von Deep-Learning-Modellen. </a:t>
            </a:r>
          </a:p>
          <a:p>
            <a:pPr lvl="2"/>
            <a:endParaRPr lang="de-DE" dirty="0"/>
          </a:p>
          <a:p>
            <a:pPr lvl="2"/>
            <a:r>
              <a:rPr lang="de-DE" b="1" dirty="0"/>
              <a:t>Behandelte Inhalte:</a:t>
            </a:r>
            <a:endParaRPr lang="de-DE" dirty="0"/>
          </a:p>
          <a:p>
            <a:pPr lvl="2"/>
            <a:endParaRPr lang="de-DE" dirty="0"/>
          </a:p>
          <a:p>
            <a:pPr marL="285750" lvl="2" indent="-285750">
              <a:buFont typeface="Wingdings" panose="05000000000000000000" pitchFamily="2" charset="2"/>
              <a:buChar char="§"/>
            </a:pPr>
            <a:r>
              <a:rPr lang="de-DE" dirty="0"/>
              <a:t>Es wird die </a:t>
            </a:r>
            <a:r>
              <a:rPr lang="de-DE" b="1" dirty="0"/>
              <a:t>Taxonomie von Explainable Artificial Intelligence (XAI)</a:t>
            </a:r>
            <a:r>
              <a:rPr lang="de-DE" dirty="0"/>
              <a:t> ausführlich behandelt, um verschiedene Aspekte und Ansätze zur Erklärbarkeit in KI-Systemen zu klassifizieren. Die Taxonomie umfasst mehrere Schlüsselkonzepte und -kategorien, die sich auf die Art und Weise beziehen, wie Erklärbarkeit und Transparenz in KI-Modellen erreicht werden können. </a:t>
            </a:r>
          </a:p>
        </p:txBody>
      </p:sp>
    </p:spTree>
    <p:extLst>
      <p:ext uri="{BB962C8B-B14F-4D97-AF65-F5344CB8AC3E}">
        <p14:creationId xmlns:p14="http://schemas.microsoft.com/office/powerpoint/2010/main" val="11781096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2677656"/>
          </a:xfrm>
          <a:prstGeom prst="rect">
            <a:avLst/>
          </a:prstGeom>
        </p:spPr>
        <p:txBody>
          <a:bodyPr wrap="square">
            <a:spAutoFit/>
          </a:bodyPr>
          <a:lstStyle/>
          <a:p>
            <a:pPr lvl="2"/>
            <a:r>
              <a:rPr lang="de-DE" b="1" dirty="0"/>
              <a:t>Taxonomie von Explainable Artificial Intelligence (XAI):</a:t>
            </a:r>
          </a:p>
          <a:p>
            <a:pPr lvl="2"/>
            <a:endParaRPr lang="de-DE" dirty="0"/>
          </a:p>
          <a:p>
            <a:pPr marL="342900" lvl="2" indent="-342900">
              <a:buFont typeface="+mj-lt"/>
              <a:buAutoNum type="arabicPeriod"/>
            </a:pPr>
            <a:r>
              <a:rPr lang="de-DE" dirty="0"/>
              <a:t>Transparenz: Ein Modell gilt als transparent, wenn es von sich aus das Potenzial hat, verständlich zu sein. Transparenz steht im Gegensatz zur "Black-Box"-Natur einiger KI- und ML-Modelle, insbesondere Deep Learning-Modelle.</a:t>
            </a:r>
            <a:br>
              <a:rPr lang="de-DE" dirty="0"/>
            </a:br>
            <a:endParaRPr lang="de-DE" dirty="0"/>
          </a:p>
          <a:p>
            <a:pPr marL="342900" lvl="2" indent="-342900">
              <a:buFont typeface="+mj-lt"/>
              <a:buAutoNum type="arabicPeriod"/>
            </a:pPr>
            <a:r>
              <a:rPr lang="de-DE" dirty="0"/>
              <a:t>Interpretierbarkeit: Interpretierbarkeit bezieht sich auf die Fähigkeit, Interpretationen in Begriffen zu liefern, die für Menschen verständlich sind. Dies ist ein zentraler Aspekt von XAI, da es darum geht, die Entscheidungsfindung von KI-Systemen für Nutzer nachvollziehbar zu machen.</a:t>
            </a:r>
            <a:br>
              <a:rPr lang="de-DE" dirty="0"/>
            </a:br>
            <a:endParaRPr lang="de-DE" dirty="0"/>
          </a:p>
          <a:p>
            <a:pPr marL="342900" lvl="2" indent="-342900">
              <a:buFont typeface="+mj-lt"/>
              <a:buAutoNum type="arabicPeriod"/>
            </a:pPr>
            <a:r>
              <a:rPr lang="de-DE" dirty="0"/>
              <a:t>Erklärbarkeit: Eng verbunden mit der Interpretierbarkeit, bezieht sich die Erklärbarkeit auf die Idee einer Erklärung als Schnittstelle zwischen Menschen und einem KI-System. Es umfasst KI-Systeme, die genau und für Menschen verständlich sind.</a:t>
            </a:r>
          </a:p>
        </p:txBody>
      </p:sp>
    </p:spTree>
    <p:extLst>
      <p:ext uri="{BB962C8B-B14F-4D97-AF65-F5344CB8AC3E}">
        <p14:creationId xmlns:p14="http://schemas.microsoft.com/office/powerpoint/2010/main" val="20793921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3970318"/>
          </a:xfrm>
          <a:prstGeom prst="rect">
            <a:avLst/>
          </a:prstGeom>
        </p:spPr>
        <p:txBody>
          <a:bodyPr wrap="square">
            <a:spAutoFit/>
          </a:bodyPr>
          <a:lstStyle/>
          <a:p>
            <a:pPr lvl="2"/>
            <a:r>
              <a:rPr lang="de-DE" b="1" dirty="0"/>
              <a:t>Die Taxonomie unterscheidet weiter zwischen verschiedenen Ansätzen und Methoden, um XAI zu implementieren:</a:t>
            </a:r>
          </a:p>
          <a:p>
            <a:pPr lvl="2"/>
            <a:endParaRPr lang="de-DE" dirty="0"/>
          </a:p>
          <a:p>
            <a:pPr marL="285750" lvl="2" indent="-285750">
              <a:buFont typeface="Arial" panose="020B0604020202020204" pitchFamily="34" charset="0"/>
              <a:buChar char="•"/>
            </a:pPr>
            <a:r>
              <a:rPr lang="de-DE" dirty="0"/>
              <a:t>Transparente Modelle: Typische transparente Modelle umfassen Verfahren wie k-</a:t>
            </a:r>
            <a:r>
              <a:rPr lang="de-DE" dirty="0" err="1"/>
              <a:t>nearest</a:t>
            </a:r>
            <a:r>
              <a:rPr lang="de-DE" dirty="0"/>
              <a:t> </a:t>
            </a:r>
            <a:r>
              <a:rPr lang="de-DE" dirty="0" err="1"/>
              <a:t>neighbors</a:t>
            </a:r>
            <a:r>
              <a:rPr lang="de-DE" dirty="0"/>
              <a:t> (</a:t>
            </a:r>
            <a:r>
              <a:rPr lang="de-DE" dirty="0" err="1"/>
              <a:t>kNN</a:t>
            </a:r>
            <a:r>
              <a:rPr lang="de-DE" dirty="0"/>
              <a:t>), Entscheidungsbäume, regelbasiertes Lernen und Bayes'schen Netzwerke, deren Entscheidungen oft transparent sind, obwohl Transparenz allein nicht ausreicht, um die Erklärbarkeit zu garantieren.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Undurchsichtige Modelle: Typische undurchsichtige Modelle umfassen Random Forests, neuronale Netzwerke, Support Vector Machines (SVMs) usw., die zwar oft eine hohe Genauigkeit erreichen, aber nicht transparent sind.</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Modellagnostische Ansätze: Diese XAI-Ansätze sind so konzipiert, dass sie allgemein anwendbar sind, unabhängig von der spezifischen Architektur des Modells, und arbeiten ausschließlich auf der Grundlage der Zuordnung von Modellinput zu dessen Outputs.</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Modellspezifische Ansätze: Diese Ansätze nutzen das Wissen über ein spezifisches Modell, um Transparenz in einen bestimmten Typ oder mehrere Modelle zu bringen.</a:t>
            </a:r>
          </a:p>
          <a:p>
            <a:pPr marL="285750" lvl="2" indent="-285750">
              <a:buFont typeface="Arial" panose="020B0604020202020204" pitchFamily="34" charset="0"/>
              <a:buChar char="•"/>
            </a:pPr>
            <a:endParaRPr lang="de-DE" dirty="0"/>
          </a:p>
          <a:p>
            <a:pPr marL="285750" lvl="2" indent="-285750">
              <a:buFont typeface="Arial" panose="020B0604020202020204" pitchFamily="34" charset="0"/>
              <a:buChar char="•"/>
            </a:pPr>
            <a:r>
              <a:rPr lang="de-DE" dirty="0"/>
              <a:t>Erklärung durch Vereinfachung: Dieser Ansatz sucht nach Alternativen zu den ursprünglichen Modellen, um die Vorhersagen, an denen wir interessiert sind, durch Vereinfachung eines Modells mittels Approximation zu erklären.</a:t>
            </a:r>
          </a:p>
        </p:txBody>
      </p:sp>
    </p:spTree>
    <p:extLst>
      <p:ext uri="{BB962C8B-B14F-4D97-AF65-F5344CB8AC3E}">
        <p14:creationId xmlns:p14="http://schemas.microsoft.com/office/powerpoint/2010/main" val="94445954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en-US" sz="2800" dirty="0"/>
              <a:t>Explainable artificial intelligence: an analytical review</a:t>
            </a:r>
            <a:br>
              <a:rPr lang="en-US" sz="2800" dirty="0"/>
            </a:br>
            <a:r>
              <a:rPr lang="en-US" sz="1600" dirty="0" err="1">
                <a:solidFill>
                  <a:srgbClr val="C00000"/>
                </a:solidFill>
              </a:rPr>
              <a:t>Angelov</a:t>
            </a:r>
            <a:r>
              <a:rPr lang="en-US" sz="1600" dirty="0">
                <a:solidFill>
                  <a:srgbClr val="C00000"/>
                </a:solidFill>
              </a:rPr>
              <a:t>, </a:t>
            </a:r>
            <a:r>
              <a:rPr lang="en-US" sz="1600" dirty="0" err="1">
                <a:solidFill>
                  <a:srgbClr val="C00000"/>
                </a:solidFill>
              </a:rPr>
              <a:t>Plamen</a:t>
            </a:r>
            <a:r>
              <a:rPr lang="en-US" sz="1600" dirty="0">
                <a:solidFill>
                  <a:srgbClr val="C00000"/>
                </a:solidFill>
              </a:rPr>
              <a:t> P.; Soares, Eduardo A.; Jiang, Richard; Arnold, Nicholas I.; Atkinson, Peter M. 2021</a:t>
            </a:r>
            <a:endParaRPr lang="de-DE" sz="1600" dirty="0">
              <a:solidFill>
                <a:srgbClr val="C00000"/>
              </a:solidFill>
            </a:endParaRPr>
          </a:p>
        </p:txBody>
      </p:sp>
      <p:sp>
        <p:nvSpPr>
          <p:cNvPr id="7" name="Rechteck 6">
            <a:extLst>
              <a:ext uri="{FF2B5EF4-FFF2-40B4-BE49-F238E27FC236}">
                <a16:creationId xmlns:a16="http://schemas.microsoft.com/office/drawing/2014/main" id="{40856E46-D9AE-45EF-0E82-45B557514A08}"/>
              </a:ext>
            </a:extLst>
          </p:cNvPr>
          <p:cNvSpPr/>
          <p:nvPr/>
        </p:nvSpPr>
        <p:spPr>
          <a:xfrm>
            <a:off x="838199" y="1782385"/>
            <a:ext cx="10515600" cy="4401205"/>
          </a:xfrm>
          <a:prstGeom prst="rect">
            <a:avLst/>
          </a:prstGeom>
        </p:spPr>
        <p:txBody>
          <a:bodyPr wrap="square">
            <a:spAutoFit/>
          </a:bodyPr>
          <a:lstStyle/>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endParaRPr lang="de-DE" dirty="0"/>
          </a:p>
          <a:p>
            <a:pPr lvl="2"/>
            <a:r>
              <a:rPr lang="de-DE" dirty="0"/>
              <a:t>Diese Ontologie verdeutlicht die unterschiedlichen Kategorien und Methoden, die zur Erklärbarkeit in KI-Systemen beitragen.</a:t>
            </a:r>
          </a:p>
          <a:p>
            <a:pPr lvl="2"/>
            <a:endParaRPr lang="de-DE" dirty="0"/>
          </a:p>
          <a:p>
            <a:pPr lvl="2"/>
            <a:r>
              <a:rPr lang="de-DE" dirty="0"/>
              <a:t>Während transparente Modelle direkt Erklärbarkeit erreichen können, erfordern undurchsichtige (</a:t>
            </a:r>
            <a:r>
              <a:rPr lang="de-DE" dirty="0" err="1"/>
              <a:t>opaque</a:t>
            </a:r>
            <a:r>
              <a:rPr lang="de-DE" dirty="0"/>
              <a:t>) Modelle post-hoc Ansätze, um erklärbar gemacht zu werden. Die Kategorien der post-hoc Ansätze werden entsprechend veranschaulicht, um die Vielfalt der Methoden zu zeigen, die zur Erklärung der Entscheidungsprozesse in KI-Modellen verwendet werden können.</a:t>
            </a:r>
          </a:p>
        </p:txBody>
      </p:sp>
      <p:pic>
        <p:nvPicPr>
          <p:cNvPr id="3" name="Grafik 2">
            <a:extLst>
              <a:ext uri="{FF2B5EF4-FFF2-40B4-BE49-F238E27FC236}">
                <a16:creationId xmlns:a16="http://schemas.microsoft.com/office/drawing/2014/main" id="{9AFEF0C3-FD3C-A1E1-998A-B74E9C539ACC}"/>
              </a:ext>
            </a:extLst>
          </p:cNvPr>
          <p:cNvPicPr>
            <a:picLocks noChangeAspect="1"/>
          </p:cNvPicPr>
          <p:nvPr/>
        </p:nvPicPr>
        <p:blipFill>
          <a:blip r:embed="rId3"/>
          <a:stretch>
            <a:fillRect/>
          </a:stretch>
        </p:blipFill>
        <p:spPr>
          <a:xfrm>
            <a:off x="3250170" y="1690689"/>
            <a:ext cx="5691660" cy="3298121"/>
          </a:xfrm>
          <a:prstGeom prst="rect">
            <a:avLst/>
          </a:prstGeom>
        </p:spPr>
      </p:pic>
    </p:spTree>
    <p:extLst>
      <p:ext uri="{BB962C8B-B14F-4D97-AF65-F5344CB8AC3E}">
        <p14:creationId xmlns:p14="http://schemas.microsoft.com/office/powerpoint/2010/main" val="365210427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2FBFBF9-7947-7F31-A503-27DA06998C4F}"/>
              </a:ext>
            </a:extLst>
          </p:cNvPr>
          <p:cNvSpPr/>
          <p:nvPr/>
        </p:nvSpPr>
        <p:spPr>
          <a:xfrm>
            <a:off x="838200" y="1782385"/>
            <a:ext cx="5000625" cy="3108543"/>
          </a:xfrm>
          <a:prstGeom prst="rect">
            <a:avLst/>
          </a:prstGeom>
        </p:spPr>
        <p:txBody>
          <a:bodyPr wrap="square">
            <a:spAutoFit/>
          </a:bodyPr>
          <a:lstStyle/>
          <a:p>
            <a:pPr lvl="2"/>
            <a:r>
              <a:rPr lang="en-AU" b="1" dirty="0"/>
              <a:t>Network extension</a:t>
            </a:r>
          </a:p>
          <a:p>
            <a:pPr lvl="2"/>
            <a:endParaRPr lang="en-AU" dirty="0"/>
          </a:p>
          <a:p>
            <a:pPr marL="285750" lvl="2" indent="-285750">
              <a:buFont typeface="Wingdings" panose="05000000000000000000" pitchFamily="2" charset="2"/>
              <a:buChar char="§"/>
            </a:pPr>
            <a:r>
              <a:rPr lang="en-AU" dirty="0"/>
              <a:t>End-to-end, per operation step associate all available sensor objects and perform state prediction (network linking of SPENT and SANT or MANTa)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Data set extension, truck data</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more object types</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US" dirty="0"/>
              <a:t>MOT module, object type based hidden state vectors (learned dynamic behavior)</a:t>
            </a:r>
            <a:endParaRPr lang="en-AU" dirty="0"/>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Multi Sensor Extension</a:t>
            </a:r>
            <a:endParaRPr lang="en-US" b="1" dirty="0"/>
          </a:p>
        </p:txBody>
      </p:sp>
      <p:sp>
        <p:nvSpPr>
          <p:cNvPr id="6" name="Title 2">
            <a:extLst>
              <a:ext uri="{FF2B5EF4-FFF2-40B4-BE49-F238E27FC236}">
                <a16:creationId xmlns:a16="http://schemas.microsoft.com/office/drawing/2014/main" id="{710B01DC-271C-A3F3-FD23-D9E7B4BF8AFF}"/>
              </a:ext>
            </a:extLst>
          </p:cNvPr>
          <p:cNvSpPr>
            <a:spLocks noGrp="1"/>
          </p:cNvSpPr>
          <p:nvPr>
            <p:ph type="title"/>
          </p:nvPr>
        </p:nvSpPr>
        <p:spPr>
          <a:xfrm>
            <a:off x="838200" y="365126"/>
            <a:ext cx="10515600" cy="1325563"/>
          </a:xfrm>
        </p:spPr>
        <p:txBody>
          <a:bodyPr>
            <a:normAutofit/>
          </a:bodyPr>
          <a:lstStyle/>
          <a:p>
            <a:pPr algn="l"/>
            <a:r>
              <a:rPr lang="de-DE" sz="2800" dirty="0"/>
              <a:t>Outlook</a:t>
            </a:r>
            <a:br>
              <a:rPr lang="en-US" sz="2800" dirty="0"/>
            </a:br>
            <a:r>
              <a:rPr lang="en-US" sz="1600" dirty="0">
                <a:solidFill>
                  <a:srgbClr val="C00000"/>
                </a:solidFill>
              </a:rPr>
              <a:t>Multi Object Tracking (MOT) using Machine Learning (ML)</a:t>
            </a:r>
          </a:p>
        </p:txBody>
      </p:sp>
      <p:sp>
        <p:nvSpPr>
          <p:cNvPr id="4" name="Rechteck 3">
            <a:extLst>
              <a:ext uri="{FF2B5EF4-FFF2-40B4-BE49-F238E27FC236}">
                <a16:creationId xmlns:a16="http://schemas.microsoft.com/office/drawing/2014/main" id="{3579A2C2-9C99-F970-A906-7A90B004AA3C}"/>
              </a:ext>
            </a:extLst>
          </p:cNvPr>
          <p:cNvSpPr/>
          <p:nvPr/>
        </p:nvSpPr>
        <p:spPr>
          <a:xfrm>
            <a:off x="6096000" y="1782385"/>
            <a:ext cx="5257800" cy="2246769"/>
          </a:xfrm>
          <a:prstGeom prst="rect">
            <a:avLst/>
          </a:prstGeom>
        </p:spPr>
        <p:txBody>
          <a:bodyPr wrap="square">
            <a:spAutoFit/>
          </a:bodyPr>
          <a:lstStyle/>
          <a:p>
            <a:pPr lvl="2"/>
            <a:r>
              <a:rPr lang="en-US" b="1" dirty="0"/>
              <a:t>Further potential of network developments</a:t>
            </a:r>
          </a:p>
          <a:p>
            <a:pPr lvl="2"/>
            <a:endParaRPr lang="en-AU" dirty="0"/>
          </a:p>
          <a:p>
            <a:pPr marL="285750" lvl="2" indent="-285750">
              <a:buFont typeface="Wingdings" panose="05000000000000000000" pitchFamily="2" charset="2"/>
              <a:buChar char="§"/>
            </a:pPr>
            <a:r>
              <a:rPr lang="en-US" dirty="0"/>
              <a:t>Integration of network structures which allow uncertainty quantification (covariance)</a:t>
            </a:r>
            <a:r>
              <a:rPr lang="en-AU" dirty="0"/>
              <a:t>Data set extension, truck data</a:t>
            </a:r>
          </a:p>
          <a:p>
            <a:pPr lvl="2"/>
            <a:endParaRPr lang="en-AU" dirty="0"/>
          </a:p>
          <a:p>
            <a:pPr lvl="2"/>
            <a:endParaRPr lang="en-AU" dirty="0"/>
          </a:p>
          <a:p>
            <a:pPr lvl="2"/>
            <a:r>
              <a:rPr lang="en-AU" b="1" dirty="0"/>
              <a:t>Evaluation</a:t>
            </a:r>
          </a:p>
          <a:p>
            <a:pPr marL="285750" lvl="2" indent="-285750">
              <a:buFont typeface="Wingdings" panose="05000000000000000000" pitchFamily="2" charset="2"/>
              <a:buChar char="§"/>
            </a:pPr>
            <a:endParaRPr lang="en-AU" dirty="0"/>
          </a:p>
          <a:p>
            <a:pPr marL="285750" lvl="2" indent="-285750">
              <a:buFont typeface="Wingdings" panose="05000000000000000000" pitchFamily="2" charset="2"/>
              <a:buChar char="§"/>
            </a:pPr>
            <a:r>
              <a:rPr lang="en-AU" dirty="0"/>
              <a:t>Metric HOTA</a:t>
            </a:r>
          </a:p>
          <a:p>
            <a:pPr marL="285750" lvl="2" indent="-285750">
              <a:buFont typeface="Wingdings" panose="05000000000000000000" pitchFamily="2" charset="2"/>
              <a:buChar char="§"/>
            </a:pPr>
            <a:endParaRPr lang="en-AU" dirty="0"/>
          </a:p>
        </p:txBody>
      </p:sp>
      <p:grpSp>
        <p:nvGrpSpPr>
          <p:cNvPr id="20" name="Gruppieren 19">
            <a:extLst>
              <a:ext uri="{FF2B5EF4-FFF2-40B4-BE49-F238E27FC236}">
                <a16:creationId xmlns:a16="http://schemas.microsoft.com/office/drawing/2014/main" id="{FE284643-3249-4C22-7A67-54DA5438ED09}"/>
              </a:ext>
            </a:extLst>
          </p:cNvPr>
          <p:cNvGrpSpPr/>
          <p:nvPr/>
        </p:nvGrpSpPr>
        <p:grpSpPr>
          <a:xfrm>
            <a:off x="2522451" y="5027619"/>
            <a:ext cx="7147097" cy="914400"/>
            <a:chOff x="2495679" y="5027619"/>
            <a:chExt cx="7147097" cy="914400"/>
          </a:xfrm>
        </p:grpSpPr>
        <p:pic>
          <p:nvPicPr>
            <p:cNvPr id="5" name="Grafik 4" descr="Gute Idee Silhouette">
              <a:extLst>
                <a:ext uri="{FF2B5EF4-FFF2-40B4-BE49-F238E27FC236}">
                  <a16:creationId xmlns:a16="http://schemas.microsoft.com/office/drawing/2014/main" id="{7F835D2E-660E-D272-6EBD-06C5D2F1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9594" y="5027619"/>
              <a:ext cx="914400" cy="914400"/>
            </a:xfrm>
            <a:prstGeom prst="rect">
              <a:avLst/>
            </a:prstGeom>
          </p:spPr>
        </p:pic>
        <p:pic>
          <p:nvPicPr>
            <p:cNvPr id="8" name="Grafik 7" descr="Glühbirne und Zahnrad mit einfarbiger Füllung">
              <a:extLst>
                <a:ext uri="{FF2B5EF4-FFF2-40B4-BE49-F238E27FC236}">
                  <a16:creationId xmlns:a16="http://schemas.microsoft.com/office/drawing/2014/main" id="{F1EEA930-A940-BA6B-5272-715F942B5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3245" y="5027619"/>
              <a:ext cx="914400" cy="914400"/>
            </a:xfrm>
            <a:prstGeom prst="rect">
              <a:avLst/>
            </a:prstGeom>
          </p:spPr>
        </p:pic>
        <p:pic>
          <p:nvPicPr>
            <p:cNvPr id="11" name="Grafik 10" descr="Gruppenbrainstorming mit einfarbiger Füllung">
              <a:extLst>
                <a:ext uri="{FF2B5EF4-FFF2-40B4-BE49-F238E27FC236}">
                  <a16:creationId xmlns:a16="http://schemas.microsoft.com/office/drawing/2014/main" id="{FE65F791-03F9-F829-F88D-D7ECC6168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5679" y="5027619"/>
              <a:ext cx="914400" cy="914400"/>
            </a:xfrm>
            <a:prstGeom prst="rect">
              <a:avLst/>
            </a:prstGeom>
          </p:spPr>
        </p:pic>
        <p:pic>
          <p:nvPicPr>
            <p:cNvPr id="13" name="Grafik 12" descr="Kopf mit Zahnrädern Silhouette">
              <a:extLst>
                <a:ext uri="{FF2B5EF4-FFF2-40B4-BE49-F238E27FC236}">
                  <a16:creationId xmlns:a16="http://schemas.microsoft.com/office/drawing/2014/main" id="{68127814-0E18-BAC8-3C5E-4F3C3A87A0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4462" y="5027619"/>
              <a:ext cx="914400" cy="914400"/>
            </a:xfrm>
            <a:prstGeom prst="rect">
              <a:avLst/>
            </a:prstGeom>
          </p:spPr>
        </p:pic>
        <p:pic>
          <p:nvPicPr>
            <p:cNvPr id="15" name="Grafik 14" descr="Rechte Gehirnhälfte Silhouette">
              <a:extLst>
                <a:ext uri="{FF2B5EF4-FFF2-40B4-BE49-F238E27FC236}">
                  <a16:creationId xmlns:a16="http://schemas.microsoft.com/office/drawing/2014/main" id="{287F4918-D1BE-C6E8-E810-66BF5DBEF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12028" y="5027619"/>
              <a:ext cx="914400" cy="914400"/>
            </a:xfrm>
            <a:prstGeom prst="rect">
              <a:avLst/>
            </a:prstGeom>
          </p:spPr>
        </p:pic>
        <p:pic>
          <p:nvPicPr>
            <p:cNvPr id="17" name="Grafik 16" descr="Glühlampe mit einfarbiger Füllung">
              <a:extLst>
                <a:ext uri="{FF2B5EF4-FFF2-40B4-BE49-F238E27FC236}">
                  <a16:creationId xmlns:a16="http://schemas.microsoft.com/office/drawing/2014/main" id="{EB215C70-0A9C-8CB6-C83C-1DFC71C30F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28376" y="5027619"/>
              <a:ext cx="914400" cy="914400"/>
            </a:xfrm>
            <a:prstGeom prst="rect">
              <a:avLst/>
            </a:prstGeom>
          </p:spPr>
        </p:pic>
        <p:pic>
          <p:nvPicPr>
            <p:cNvPr id="19" name="Grafik 18" descr="Gehirn mit einfarbiger Füllung">
              <a:extLst>
                <a:ext uri="{FF2B5EF4-FFF2-40B4-BE49-F238E27FC236}">
                  <a16:creationId xmlns:a16="http://schemas.microsoft.com/office/drawing/2014/main" id="{5D8D8CE6-099C-FA68-A4E7-AECD8097F6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0811" y="5027619"/>
              <a:ext cx="914400" cy="914400"/>
            </a:xfrm>
            <a:prstGeom prst="rect">
              <a:avLst/>
            </a:prstGeom>
          </p:spPr>
        </p:pic>
      </p:grpSp>
      <p:sp>
        <p:nvSpPr>
          <p:cNvPr id="21" name="Textfeld 20">
            <a:extLst>
              <a:ext uri="{FF2B5EF4-FFF2-40B4-BE49-F238E27FC236}">
                <a16:creationId xmlns:a16="http://schemas.microsoft.com/office/drawing/2014/main" id="{BB7DB15F-F756-FD28-3158-5B02AE15A6E4}"/>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GB" sz="1100" u="sng" dirty="0">
                <a:solidFill>
                  <a:schemeClr val="accent3"/>
                </a:solidFill>
                <a:latin typeface="Daimler CS" pitchFamily="2" charset="0"/>
              </a:rPr>
              <a:t>Conclusion</a:t>
            </a:r>
            <a:endParaRPr lang="en-GB" sz="1100" dirty="0">
              <a:solidFill>
                <a:schemeClr val="accent1"/>
              </a:solidFill>
              <a:latin typeface="Daimler CS" pitchFamily="2" charset="0"/>
            </a:endParaRPr>
          </a:p>
          <a:p>
            <a:pPr algn="r"/>
            <a:r>
              <a:rPr lang="en-US" sz="1100" dirty="0">
                <a:solidFill>
                  <a:schemeClr val="accent3"/>
                </a:solidFill>
                <a:latin typeface="Daimler CS" pitchFamily="2" charset="0"/>
              </a:rPr>
              <a:t>Summary | </a:t>
            </a:r>
            <a:r>
              <a:rPr lang="en-US" sz="1100" dirty="0">
                <a:solidFill>
                  <a:schemeClr val="accent1"/>
                </a:solidFill>
                <a:latin typeface="Daimler CS" pitchFamily="2" charset="0"/>
              </a:rPr>
              <a:t>Outlook</a:t>
            </a: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156362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hteck 38"/>
          <p:cNvSpPr/>
          <p:nvPr/>
        </p:nvSpPr>
        <p:spPr>
          <a:xfrm>
            <a:off x="838200" y="1782385"/>
            <a:ext cx="10515600" cy="3970318"/>
          </a:xfrm>
          <a:prstGeom prst="rect">
            <a:avLst/>
          </a:prstGeom>
        </p:spPr>
        <p:txBody>
          <a:bodyPr wrap="square">
            <a:spAutoFit/>
          </a:bodyPr>
          <a:lstStyle/>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endParaRPr lang="en-AU" b="1" dirty="0">
              <a:solidFill>
                <a:srgbClr val="C20D0D"/>
              </a:solidFill>
            </a:endParaRPr>
          </a:p>
          <a:p>
            <a:r>
              <a:rPr lang="en-AU" b="1" dirty="0">
                <a:solidFill>
                  <a:srgbClr val="C20D0D"/>
                </a:solidFill>
              </a:rPr>
              <a:t>Result evaluation - </a:t>
            </a:r>
            <a:r>
              <a:rPr lang="en-AU" b="1" dirty="0">
                <a:solidFill>
                  <a:schemeClr val="tx1"/>
                </a:solidFill>
              </a:rPr>
              <a:t>Root Mean Squared Error (RMSE), normalized to 1</a:t>
            </a:r>
          </a:p>
          <a:p>
            <a:endParaRPr lang="en-AU" dirty="0"/>
          </a:p>
          <a:p>
            <a:r>
              <a:rPr lang="en-AU" dirty="0"/>
              <a:t>		Training data (562 Tracks)	Validation data (31 Tracks)	Test data (31 Tracks)</a:t>
            </a:r>
          </a:p>
          <a:p>
            <a:endParaRPr lang="en-AU" b="1" dirty="0"/>
          </a:p>
          <a:p>
            <a:r>
              <a:rPr lang="en-AU" b="1" dirty="0"/>
              <a:t>SPENT		0.025 			0.029			0.023</a:t>
            </a:r>
          </a:p>
          <a:p>
            <a:endParaRPr lang="en-AU" b="1" dirty="0"/>
          </a:p>
          <a:p>
            <a:r>
              <a:rPr lang="en-AU" dirty="0"/>
              <a:t>Comp. to Kalman	0.066			0.065			0.066</a:t>
            </a:r>
          </a:p>
          <a:p>
            <a:endParaRPr lang="en-AU" b="1" dirty="0"/>
          </a:p>
          <a:p>
            <a:endParaRPr lang="en-AU" dirty="0"/>
          </a:p>
        </p:txBody>
      </p:sp>
      <p:sp>
        <p:nvSpPr>
          <p:cNvPr id="4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grpSp>
        <p:nvGrpSpPr>
          <p:cNvPr id="29" name="Gruppieren 28">
            <a:extLst>
              <a:ext uri="{FF2B5EF4-FFF2-40B4-BE49-F238E27FC236}">
                <a16:creationId xmlns:a16="http://schemas.microsoft.com/office/drawing/2014/main" id="{C05D7993-BBE3-A140-77B2-23C5BC59EE37}"/>
              </a:ext>
            </a:extLst>
          </p:cNvPr>
          <p:cNvGrpSpPr/>
          <p:nvPr/>
        </p:nvGrpSpPr>
        <p:grpSpPr>
          <a:xfrm>
            <a:off x="933450" y="1824491"/>
            <a:ext cx="9473513" cy="1653820"/>
            <a:chOff x="838201" y="1690688"/>
            <a:chExt cx="9473513" cy="1653820"/>
          </a:xfrm>
        </p:grpSpPr>
        <p:sp>
          <p:nvSpPr>
            <p:cNvPr id="14" name="Abgerundetes Rechteck 28">
              <a:extLst>
                <a:ext uri="{FF2B5EF4-FFF2-40B4-BE49-F238E27FC236}">
                  <a16:creationId xmlns:a16="http://schemas.microsoft.com/office/drawing/2014/main" id="{0E9FDE12-8778-B7F1-95D5-75C2887DD0F9}"/>
                </a:ext>
              </a:extLst>
            </p:cNvPr>
            <p:cNvSpPr/>
            <p:nvPr/>
          </p:nvSpPr>
          <p:spPr>
            <a:xfrm>
              <a:off x="8439506" y="1690688"/>
              <a:ext cx="1872208" cy="71999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r>
                <a:rPr lang="de-DE" sz="1600" dirty="0">
                  <a:latin typeface="Daimler CS" pitchFamily="2" charset="0"/>
                </a:rPr>
                <a:t>Ergebnisbewertung</a:t>
              </a:r>
            </a:p>
            <a:p>
              <a:pPr algn="ctr"/>
              <a:r>
                <a:rPr lang="de-DE" sz="1600" dirty="0">
                  <a:latin typeface="Daimler CS" pitchFamily="2" charset="0"/>
                </a:rPr>
                <a:t>RMSE</a:t>
              </a:r>
            </a:p>
          </p:txBody>
        </p:sp>
        <p:grpSp>
          <p:nvGrpSpPr>
            <p:cNvPr id="3" name="Gruppieren 2">
              <a:extLst>
                <a:ext uri="{FF2B5EF4-FFF2-40B4-BE49-F238E27FC236}">
                  <a16:creationId xmlns:a16="http://schemas.microsoft.com/office/drawing/2014/main" id="{1AD2091D-D7E8-FE45-BA7D-3E5537252E06}"/>
                </a:ext>
              </a:extLst>
            </p:cNvPr>
            <p:cNvGrpSpPr/>
            <p:nvPr/>
          </p:nvGrpSpPr>
          <p:grpSpPr>
            <a:xfrm>
              <a:off x="838201" y="1690688"/>
              <a:ext cx="7548178" cy="1653820"/>
              <a:chOff x="113493" y="4014121"/>
              <a:chExt cx="7548178" cy="1653820"/>
            </a:xfrm>
          </p:grpSpPr>
          <p:sp>
            <p:nvSpPr>
              <p:cNvPr id="11" name="Rectangle 14">
                <a:extLst>
                  <a:ext uri="{FF2B5EF4-FFF2-40B4-BE49-F238E27FC236}">
                    <a16:creationId xmlns:a16="http://schemas.microsoft.com/office/drawing/2014/main" id="{1A289B06-03FA-D1AE-04D2-95D2312DFA59}"/>
                  </a:ext>
                </a:extLst>
              </p:cNvPr>
              <p:cNvSpPr/>
              <p:nvPr/>
            </p:nvSpPr>
            <p:spPr>
              <a:xfrm rot="5400000">
                <a:off x="1094234" y="3033380"/>
                <a:ext cx="719999" cy="268148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Datasets</a:t>
                </a:r>
                <a:br>
                  <a:rPr lang="en-US" sz="1999" kern="1200" dirty="0">
                    <a:solidFill>
                      <a:prstClr val="white"/>
                    </a:solidFill>
                    <a:latin typeface="Daimler CS" pitchFamily="2" charset="0"/>
                  </a:rPr>
                </a:br>
                <a:r>
                  <a:rPr lang="en-US" sz="1999" kern="1200" dirty="0">
                    <a:solidFill>
                      <a:prstClr val="white"/>
                    </a:solidFill>
                    <a:latin typeface="Daimler CS" pitchFamily="2" charset="0"/>
                  </a:rPr>
                  <a:t>(extracted noisy tracks)</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FE43FD-456A-11F1-7158-A7470D19641E}"/>
                      </a:ext>
                    </a:extLst>
                  </p:cNvPr>
                  <p:cNvSpPr txBox="1"/>
                  <p:nvPr/>
                </p:nvSpPr>
                <p:spPr>
                  <a:xfrm>
                    <a:off x="7147762" y="4089316"/>
                    <a:ext cx="513909"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a:latin typeface="Cambria Math" panose="02040503050406030204" pitchFamily="18" charset="0"/>
                                </a:rPr>
                                <m:t>𝑘</m:t>
                              </m:r>
                              <m:r>
                                <a:rPr lang="de-DE" i="1" dirty="0">
                                  <a:latin typeface="Cambria Math" panose="02040503050406030204" pitchFamily="18" charset="0"/>
                                </a:rPr>
                                <m:t>+1</m:t>
                              </m:r>
                            </m:sub>
                          </m:sSub>
                        </m:oMath>
                      </m:oMathPara>
                    </a14:m>
                    <a:endParaRPr lang="de-DE" dirty="0"/>
                  </a:p>
                </p:txBody>
              </p:sp>
            </mc:Choice>
            <mc:Fallback xmlns="">
              <p:sp>
                <p:nvSpPr>
                  <p:cNvPr id="5" name="Textfeld 4">
                    <a:extLst>
                      <a:ext uri="{FF2B5EF4-FFF2-40B4-BE49-F238E27FC236}">
                        <a16:creationId xmlns:a16="http://schemas.microsoft.com/office/drawing/2014/main" id="{5EFE43FD-456A-11F1-7158-A7470D19641E}"/>
                      </a:ext>
                    </a:extLst>
                  </p:cNvPr>
                  <p:cNvSpPr txBox="1">
                    <a:spLocks noRot="1" noChangeAspect="1" noMove="1" noResize="1" noEditPoints="1" noAdjustHandles="1" noChangeArrowheads="1" noChangeShapeType="1" noTextEdit="1"/>
                  </p:cNvSpPr>
                  <p:nvPr/>
                </p:nvSpPr>
                <p:spPr>
                  <a:xfrm>
                    <a:off x="7147762" y="4089316"/>
                    <a:ext cx="51390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274DF173-D1D6-8749-3D8D-F86C3F651661}"/>
                      </a:ext>
                    </a:extLst>
                  </p:cNvPr>
                  <p:cNvSpPr txBox="1"/>
                  <p:nvPr/>
                </p:nvSpPr>
                <p:spPr>
                  <a:xfrm>
                    <a:off x="3114522" y="4083226"/>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𝑧</m:t>
                              </m:r>
                            </m:e>
                            <m:sub>
                              <m:r>
                                <a:rPr lang="de-DE">
                                  <a:latin typeface="Cambria Math" panose="02040503050406030204" pitchFamily="18" charset="0"/>
                                </a:rPr>
                                <m:t>𝑘</m:t>
                              </m:r>
                            </m:sub>
                          </m:sSub>
                        </m:oMath>
                      </m:oMathPara>
                    </a14:m>
                    <a:endParaRPr lang="de-DE" dirty="0"/>
                  </a:p>
                </p:txBody>
              </p:sp>
            </mc:Choice>
            <mc:Fallback xmlns="">
              <p:sp>
                <p:nvSpPr>
                  <p:cNvPr id="6" name="Textfeld 5">
                    <a:extLst>
                      <a:ext uri="{FF2B5EF4-FFF2-40B4-BE49-F238E27FC236}">
                        <a16:creationId xmlns:a16="http://schemas.microsoft.com/office/drawing/2014/main" id="{274DF173-D1D6-8749-3D8D-F86C3F651661}"/>
                      </a:ext>
                    </a:extLst>
                  </p:cNvPr>
                  <p:cNvSpPr txBox="1">
                    <a:spLocks noRot="1" noChangeAspect="1" noMove="1" noResize="1" noEditPoints="1" noAdjustHandles="1" noChangeArrowheads="1" noChangeShapeType="1" noTextEdit="1"/>
                  </p:cNvSpPr>
                  <p:nvPr/>
                </p:nvSpPr>
                <p:spPr>
                  <a:xfrm>
                    <a:off x="3114522" y="4083226"/>
                    <a:ext cx="513909" cy="31720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8D5798E-C883-E9BF-4EDC-E95A55FC4D9B}"/>
                      </a:ext>
                    </a:extLst>
                  </p:cNvPr>
                  <p:cNvSpPr txBox="1"/>
                  <p:nvPr/>
                </p:nvSpPr>
                <p:spPr>
                  <a:xfrm>
                    <a:off x="113493" y="4929277"/>
                    <a:ext cx="3675001" cy="738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r>
                            <a:rPr lang="de-DE" b="0" i="1" dirty="0" smtClean="0">
                              <a:latin typeface="Cambria Math" panose="02040503050406030204" pitchFamily="18" charset="0"/>
                            </a:rPr>
                            <m:t>−</m:t>
                          </m:r>
                          <m:r>
                            <a:rPr lang="de-DE" b="0" i="1" dirty="0" smtClean="0">
                              <a:latin typeface="Cambria Math" panose="02040503050406030204" pitchFamily="18" charset="0"/>
                            </a:rPr>
                            <m:t>𝑆𝑡𝑎𝑡𝑒𝑠</m:t>
                          </m:r>
                          <m:r>
                            <a:rPr lang="de-DE" b="0" i="1" dirty="0" smtClean="0">
                              <a:latin typeface="Cambria Math" panose="02040503050406030204" pitchFamily="18" charset="0"/>
                            </a:rPr>
                            <m:t>, </m:t>
                          </m:r>
                          <m:r>
                            <a:rPr lang="de-DE" b="0" i="1" dirty="0" smtClean="0">
                              <a:latin typeface="Cambria Math" panose="02040503050406030204" pitchFamily="18" charset="0"/>
                            </a:rPr>
                            <m:t>𝐹𝑟𝑎𝑚𝑒</m:t>
                          </m:r>
                          <m:r>
                            <a:rPr lang="de-DE" b="0" i="1" dirty="0" smtClean="0">
                              <a:latin typeface="Cambria Math" panose="02040503050406030204" pitchFamily="18" charset="0"/>
                            </a:rPr>
                            <m:t> </m:t>
                          </m:r>
                          <m:r>
                            <a:rPr lang="de-DE" b="0" i="1" dirty="0" smtClean="0">
                              <a:latin typeface="Cambria Math" panose="02040503050406030204" pitchFamily="18" charset="0"/>
                            </a:rPr>
                            <m:t>𝑘</m:t>
                          </m:r>
                          <m:r>
                            <a:rPr lang="de-DE" b="0" i="1" dirty="0" smtClean="0">
                              <a:latin typeface="Cambria Math" panose="02040503050406030204" pitchFamily="18" charset="0"/>
                            </a:rPr>
                            <m:t>+1</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𝑘</m:t>
                              </m:r>
                              <m:r>
                                <a:rPr lang="de-DE" b="0" i="1" dirty="0" smtClean="0">
                                  <a:latin typeface="Cambria Math" panose="02040503050406030204" pitchFamily="18" charset="0"/>
                                </a:rPr>
                                <m:t>+1</m:t>
                              </m:r>
                            </m:sub>
                          </m:sSub>
                          <m:r>
                            <a:rPr lang="de-DE" i="1" dirty="0">
                              <a:latin typeface="Cambria Math" panose="02040503050406030204" pitchFamily="18" charset="0"/>
                            </a:rPr>
                            <m:t> −</m:t>
                          </m:r>
                          <m:r>
                            <a:rPr lang="de-DE" b="0" i="1" dirty="0" smtClean="0">
                              <a:latin typeface="Cambria Math" panose="02040503050406030204" pitchFamily="18" charset="0"/>
                            </a:rPr>
                            <m:t>𝑃𝑟𝑒𝑑𝑖𝑐𝑡𝑒𝑑</m:t>
                          </m:r>
                          <m:r>
                            <a:rPr lang="de-DE" b="0" i="1" dirty="0" smtClean="0">
                              <a:latin typeface="Cambria Math" panose="02040503050406030204" pitchFamily="18" charset="0"/>
                            </a:rPr>
                            <m:t> </m:t>
                          </m:r>
                          <m:r>
                            <a:rPr lang="de-DE" i="1" dirty="0">
                              <a:latin typeface="Cambria Math" panose="02040503050406030204" pitchFamily="18" charset="0"/>
                            </a:rPr>
                            <m:t>𝑆𝑡𝑎𝑡𝑒𝑠</m:t>
                          </m:r>
                          <m:r>
                            <a:rPr lang="de-DE" i="1" dirty="0">
                              <a:latin typeface="Cambria Math" panose="02040503050406030204" pitchFamily="18" charset="0"/>
                            </a:rPr>
                            <m:t>, </m:t>
                          </m:r>
                          <m:r>
                            <a:rPr lang="de-DE" i="1" dirty="0">
                              <a:latin typeface="Cambria Math" panose="02040503050406030204" pitchFamily="18" charset="0"/>
                            </a:rPr>
                            <m:t>𝐹𝑟𝑎𝑚𝑒</m:t>
                          </m:r>
                          <m:r>
                            <a:rPr lang="de-DE" i="1" dirty="0">
                              <a:latin typeface="Cambria Math" panose="02040503050406030204" pitchFamily="18" charset="0"/>
                            </a:rPr>
                            <m:t> </m:t>
                          </m:r>
                          <m:r>
                            <a:rPr lang="de-DE" i="1" dirty="0">
                              <a:latin typeface="Cambria Math" panose="02040503050406030204" pitchFamily="18" charset="0"/>
                            </a:rPr>
                            <m:t>𝑘</m:t>
                          </m:r>
                          <m:r>
                            <a:rPr lang="de-DE" b="0" i="1" dirty="0" smtClean="0">
                              <a:latin typeface="Cambria Math" panose="02040503050406030204" pitchFamily="18" charset="0"/>
                            </a:rPr>
                            <m:t>+1</m:t>
                          </m:r>
                        </m:oMath>
                      </m:oMathPara>
                    </a14:m>
                    <a:endParaRPr lang="de-DE" dirty="0"/>
                  </a:p>
                </p:txBody>
              </p:sp>
            </mc:Choice>
            <mc:Fallback xmlns="">
              <p:sp>
                <p:nvSpPr>
                  <p:cNvPr id="7" name="Textfeld 6">
                    <a:extLst>
                      <a:ext uri="{FF2B5EF4-FFF2-40B4-BE49-F238E27FC236}">
                        <a16:creationId xmlns:a16="http://schemas.microsoft.com/office/drawing/2014/main" id="{38D5798E-C883-E9BF-4EDC-E95A55FC4D9B}"/>
                      </a:ext>
                    </a:extLst>
                  </p:cNvPr>
                  <p:cNvSpPr txBox="1">
                    <a:spLocks noRot="1" noChangeAspect="1" noMove="1" noResize="1" noEditPoints="1" noAdjustHandles="1" noChangeArrowheads="1" noChangeShapeType="1" noTextEdit="1"/>
                  </p:cNvSpPr>
                  <p:nvPr/>
                </p:nvSpPr>
                <p:spPr>
                  <a:xfrm>
                    <a:off x="113493" y="4929277"/>
                    <a:ext cx="3675001" cy="738664"/>
                  </a:xfrm>
                  <a:prstGeom prst="rect">
                    <a:avLst/>
                  </a:prstGeom>
                  <a:blipFill>
                    <a:blip r:embed="rId5"/>
                    <a:stretch>
                      <a:fillRect/>
                    </a:stretch>
                  </a:blipFill>
                </p:spPr>
                <p:txBody>
                  <a:bodyPr/>
                  <a:lstStyle/>
                  <a:p>
                    <a:r>
                      <a:rPr lang="de-DE">
                        <a:noFill/>
                      </a:rPr>
                      <a:t> </a:t>
                    </a:r>
                  </a:p>
                </p:txBody>
              </p:sp>
            </mc:Fallback>
          </mc:AlternateContent>
          <p:sp>
            <p:nvSpPr>
              <p:cNvPr id="8" name="Rectangle 15">
                <a:extLst>
                  <a:ext uri="{FF2B5EF4-FFF2-40B4-BE49-F238E27FC236}">
                    <a16:creationId xmlns:a16="http://schemas.microsoft.com/office/drawing/2014/main" id="{62283966-19D7-CFD7-5938-1F32B251B382}"/>
                  </a:ext>
                </a:extLst>
              </p:cNvPr>
              <p:cNvSpPr/>
              <p:nvPr/>
            </p:nvSpPr>
            <p:spPr>
              <a:xfrm rot="5400000">
                <a:off x="4839571" y="2805730"/>
                <a:ext cx="7199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Single Prediction Network</a:t>
                </a:r>
                <a:br>
                  <a:rPr lang="en-US" sz="1999" kern="1200" dirty="0">
                    <a:solidFill>
                      <a:prstClr val="white"/>
                    </a:solidFill>
                    <a:latin typeface="Daimler CS" pitchFamily="2" charset="0"/>
                  </a:rPr>
                </a:br>
                <a:r>
                  <a:rPr lang="en-US" sz="1999" kern="1200" dirty="0">
                    <a:solidFill>
                      <a:prstClr val="white"/>
                    </a:solidFill>
                    <a:latin typeface="Daimler CS" pitchFamily="2" charset="0"/>
                  </a:rPr>
                  <a:t>(SPENT) </a:t>
                </a:r>
              </a:p>
            </p:txBody>
          </p:sp>
        </p:grpSp>
      </p:grpSp>
      <p:cxnSp>
        <p:nvCxnSpPr>
          <p:cNvPr id="16" name="Gerade Verbindung mit Pfeil 15">
            <a:extLst>
              <a:ext uri="{FF2B5EF4-FFF2-40B4-BE49-F238E27FC236}">
                <a16:creationId xmlns:a16="http://schemas.microsoft.com/office/drawing/2014/main" id="{8D530CD9-2B5E-ABDC-5226-53A16A5F3B36}"/>
              </a:ext>
            </a:extLst>
          </p:cNvPr>
          <p:cNvCxnSpPr>
            <a:cxnSpLocks/>
            <a:stCxn id="11" idx="0"/>
            <a:endCxn id="8" idx="2"/>
          </p:cNvCxnSpPr>
          <p:nvPr/>
        </p:nvCxnSpPr>
        <p:spPr>
          <a:xfrm>
            <a:off x="3614931" y="2184491"/>
            <a:ext cx="8362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F7CB8795-EB70-A165-06CA-687C284AA30E}"/>
              </a:ext>
            </a:extLst>
          </p:cNvPr>
          <p:cNvCxnSpPr>
            <a:cxnSpLocks/>
            <a:stCxn id="11" idx="3"/>
            <a:endCxn id="14" idx="2"/>
          </p:cNvCxnSpPr>
          <p:nvPr/>
        </p:nvCxnSpPr>
        <p:spPr>
          <a:xfrm rot="16200000" flipH="1">
            <a:off x="5872524" y="-1053845"/>
            <a:ext cx="12700" cy="7196669"/>
          </a:xfrm>
          <a:prstGeom prst="bentConnector3">
            <a:avLst>
              <a:gd name="adj1" fmla="val 157238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DC5E6E39-5EEE-20B2-70B4-AAB963062CEB}"/>
                  </a:ext>
                </a:extLst>
              </p:cNvPr>
              <p:cNvSpPr txBox="1"/>
              <p:nvPr/>
            </p:nvSpPr>
            <p:spPr>
              <a:xfrm>
                <a:off x="9330928" y="2585758"/>
                <a:ext cx="8072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𝑧</m:t>
                          </m:r>
                        </m:e>
                        <m:sub>
                          <m:r>
                            <a:rPr lang="de-DE" b="0" i="1" dirty="0" smtClean="0">
                              <a:latin typeface="Cambria Math" panose="02040503050406030204" pitchFamily="18" charset="0"/>
                            </a:rPr>
                            <m:t>𝑘</m:t>
                          </m:r>
                          <m:r>
                            <a:rPr lang="de-DE" b="0" i="1" dirty="0" smtClean="0">
                              <a:latin typeface="Cambria Math" panose="02040503050406030204" pitchFamily="18" charset="0"/>
                            </a:rPr>
                            <m:t>+1</m:t>
                          </m:r>
                        </m:sub>
                      </m:sSub>
                      <m:r>
                        <a:rPr lang="de-DE" b="0" i="1" dirty="0">
                          <a:latin typeface="Cambria Math" panose="02040503050406030204" pitchFamily="18" charset="0"/>
                        </a:rPr>
                        <m:t> </m:t>
                      </m:r>
                    </m:oMath>
                  </m:oMathPara>
                </a14:m>
                <a:endParaRPr lang="de-DE" dirty="0"/>
              </a:p>
            </p:txBody>
          </p:sp>
        </mc:Choice>
        <mc:Fallback xmlns="">
          <p:sp>
            <p:nvSpPr>
              <p:cNvPr id="28" name="Textfeld 27">
                <a:extLst>
                  <a:ext uri="{FF2B5EF4-FFF2-40B4-BE49-F238E27FC236}">
                    <a16:creationId xmlns:a16="http://schemas.microsoft.com/office/drawing/2014/main" id="{DC5E6E39-5EEE-20B2-70B4-AAB963062CEB}"/>
                  </a:ext>
                </a:extLst>
              </p:cNvPr>
              <p:cNvSpPr txBox="1">
                <a:spLocks noRot="1" noChangeAspect="1" noMove="1" noResize="1" noEditPoints="1" noAdjustHandles="1" noChangeArrowheads="1" noChangeShapeType="1" noTextEdit="1"/>
              </p:cNvSpPr>
              <p:nvPr/>
            </p:nvSpPr>
            <p:spPr>
              <a:xfrm>
                <a:off x="9330928" y="2585758"/>
                <a:ext cx="807244" cy="307777"/>
              </a:xfrm>
              <a:prstGeom prst="rect">
                <a:avLst/>
              </a:prstGeom>
              <a:blipFill>
                <a:blip r:embed="rId6"/>
                <a:stretch>
                  <a:fillRect/>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0FEDBAD8-7394-7FC3-8756-4BFA458F47D1}"/>
              </a:ext>
            </a:extLst>
          </p:cNvPr>
          <p:cNvCxnSpPr>
            <a:cxnSpLocks/>
            <a:stCxn id="8" idx="0"/>
            <a:endCxn id="14" idx="1"/>
          </p:cNvCxnSpPr>
          <p:nvPr/>
        </p:nvCxnSpPr>
        <p:spPr>
          <a:xfrm>
            <a:off x="7587918" y="2184491"/>
            <a:ext cx="9468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feld 11">
            <a:extLst>
              <a:ext uri="{FF2B5EF4-FFF2-40B4-BE49-F238E27FC236}">
                <a16:creationId xmlns:a16="http://schemas.microsoft.com/office/drawing/2014/main" id="{D00B74B3-BDC1-51EC-5FAB-9525E7BE565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74799630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11" name="Rechteck 10"/>
          <p:cNvSpPr/>
          <p:nvPr/>
        </p:nvSpPr>
        <p:spPr>
          <a:xfrm>
            <a:off x="838200" y="1782385"/>
            <a:ext cx="10515600" cy="307777"/>
          </a:xfrm>
          <a:prstGeom prst="rect">
            <a:avLst/>
          </a:prstGeom>
        </p:spPr>
        <p:txBody>
          <a:bodyPr wrap="square">
            <a:spAutoFit/>
          </a:bodyPr>
          <a:lstStyle/>
          <a:p>
            <a:r>
              <a:rPr lang="en-US" b="1" dirty="0">
                <a:solidFill>
                  <a:srgbClr val="C00000"/>
                </a:solidFill>
              </a:rPr>
              <a:t>Preprocessing </a:t>
            </a:r>
            <a:r>
              <a:rPr lang="en-US" b="1" dirty="0">
                <a:solidFill>
                  <a:srgbClr val="050909"/>
                </a:solidFill>
              </a:rPr>
              <a:t>- </a:t>
            </a:r>
            <a:r>
              <a:rPr lang="en-US" b="1" dirty="0"/>
              <a:t>defined sensor objects / input structure</a:t>
            </a:r>
            <a:endParaRPr lang="de-DE" b="1" dirty="0"/>
          </a:p>
        </p:txBody>
      </p:sp>
      <p:grpSp>
        <p:nvGrpSpPr>
          <p:cNvPr id="6" name="Gruppieren 5">
            <a:extLst>
              <a:ext uri="{FF2B5EF4-FFF2-40B4-BE49-F238E27FC236}">
                <a16:creationId xmlns:a16="http://schemas.microsoft.com/office/drawing/2014/main" id="{4A6B2AD2-2A29-3779-EE5E-8DD7C30876B3}"/>
              </a:ext>
            </a:extLst>
          </p:cNvPr>
          <p:cNvGrpSpPr>
            <a:grpSpLocks noChangeAspect="1"/>
          </p:cNvGrpSpPr>
          <p:nvPr/>
        </p:nvGrpSpPr>
        <p:grpSpPr>
          <a:xfrm>
            <a:off x="838200" y="2413644"/>
            <a:ext cx="9190337" cy="3060000"/>
            <a:chOff x="2671490" y="1876470"/>
            <a:chExt cx="7200001" cy="2397307"/>
          </a:xfrm>
        </p:grpSpPr>
        <p:grpSp>
          <p:nvGrpSpPr>
            <p:cNvPr id="9" name="Gruppieren 8">
              <a:extLst>
                <a:ext uri="{FF2B5EF4-FFF2-40B4-BE49-F238E27FC236}">
                  <a16:creationId xmlns:a16="http://schemas.microsoft.com/office/drawing/2014/main" id="{3CF33464-6F55-F40A-9F14-3A105B8DE37B}"/>
                </a:ext>
              </a:extLst>
            </p:cNvPr>
            <p:cNvGrpSpPr/>
            <p:nvPr/>
          </p:nvGrpSpPr>
          <p:grpSpPr>
            <a:xfrm>
              <a:off x="2671490" y="1876470"/>
              <a:ext cx="7200001" cy="2397307"/>
              <a:chOff x="2952259" y="2504542"/>
              <a:chExt cx="7200001" cy="2397307"/>
            </a:xfrm>
          </p:grpSpPr>
          <p:grpSp>
            <p:nvGrpSpPr>
              <p:cNvPr id="15" name="Gruppieren 14">
                <a:extLst>
                  <a:ext uri="{FF2B5EF4-FFF2-40B4-BE49-F238E27FC236}">
                    <a16:creationId xmlns:a16="http://schemas.microsoft.com/office/drawing/2014/main" id="{60C7FD43-73C6-CA60-9203-CACE79F375A9}"/>
                  </a:ext>
                </a:extLst>
              </p:cNvPr>
              <p:cNvGrpSpPr>
                <a:grpSpLocks noChangeAspect="1"/>
              </p:cNvGrpSpPr>
              <p:nvPr/>
            </p:nvGrpSpPr>
            <p:grpSpPr>
              <a:xfrm>
                <a:off x="2952259" y="2504542"/>
                <a:ext cx="7200001" cy="2397307"/>
                <a:chOff x="2952259" y="2504542"/>
                <a:chExt cx="5623359" cy="1872349"/>
              </a:xfrm>
            </p:grpSpPr>
            <p:pic>
              <p:nvPicPr>
                <p:cNvPr id="17" name="Grafik 16">
                  <a:extLst>
                    <a:ext uri="{FF2B5EF4-FFF2-40B4-BE49-F238E27FC236}">
                      <a16:creationId xmlns:a16="http://schemas.microsoft.com/office/drawing/2014/main" id="{4ACFC6A0-268C-3803-4950-DD3F87B5CB26}"/>
                    </a:ext>
                  </a:extLst>
                </p:cNvPr>
                <p:cNvPicPr>
                  <a:picLocks noChangeAspect="1"/>
                </p:cNvPicPr>
                <p:nvPr/>
              </p:nvPicPr>
              <p:blipFill>
                <a:blip r:embed="rId3"/>
                <a:stretch>
                  <a:fillRect/>
                </a:stretch>
              </p:blipFill>
              <p:spPr>
                <a:xfrm>
                  <a:off x="3981676" y="2504542"/>
                  <a:ext cx="4593942" cy="1872349"/>
                </a:xfrm>
                <a:prstGeom prst="rect">
                  <a:avLst/>
                </a:prstGeom>
              </p:spPr>
            </p:pic>
            <p:grpSp>
              <p:nvGrpSpPr>
                <p:cNvPr id="18" name="Gruppieren 17">
                  <a:extLst>
                    <a:ext uri="{FF2B5EF4-FFF2-40B4-BE49-F238E27FC236}">
                      <a16:creationId xmlns:a16="http://schemas.microsoft.com/office/drawing/2014/main" id="{27AEAC6D-B67F-E5B2-9601-AEFB68D5D53D}"/>
                    </a:ext>
                  </a:extLst>
                </p:cNvPr>
                <p:cNvGrpSpPr/>
                <p:nvPr/>
              </p:nvGrpSpPr>
              <p:grpSpPr>
                <a:xfrm>
                  <a:off x="2952259" y="2861636"/>
                  <a:ext cx="5623359" cy="1103576"/>
                  <a:chOff x="3050485" y="4045419"/>
                  <a:chExt cx="5623359" cy="1103576"/>
                </a:xfrm>
              </p:grpSpPr>
              <p:grpSp>
                <p:nvGrpSpPr>
                  <p:cNvPr id="19" name="Gruppieren 18">
                    <a:extLst>
                      <a:ext uri="{FF2B5EF4-FFF2-40B4-BE49-F238E27FC236}">
                        <a16:creationId xmlns:a16="http://schemas.microsoft.com/office/drawing/2014/main" id="{F9B164AE-E574-45B4-2A98-6D7A12504883}"/>
                      </a:ext>
                    </a:extLst>
                  </p:cNvPr>
                  <p:cNvGrpSpPr/>
                  <p:nvPr/>
                </p:nvGrpSpPr>
                <p:grpSpPr>
                  <a:xfrm>
                    <a:off x="3050485" y="4045419"/>
                    <a:ext cx="5623357" cy="580268"/>
                    <a:chOff x="1832073" y="4071641"/>
                    <a:chExt cx="5623357" cy="580268"/>
                  </a:xfrm>
                </p:grpSpPr>
                <p:sp>
                  <p:nvSpPr>
                    <p:cNvPr id="25" name="Rechteck 24">
                      <a:extLst>
                        <a:ext uri="{FF2B5EF4-FFF2-40B4-BE49-F238E27FC236}">
                          <a16:creationId xmlns:a16="http://schemas.microsoft.com/office/drawing/2014/main" id="{C108DB56-2F05-665E-C3F7-89B92EB0AF05}"/>
                        </a:ext>
                      </a:extLst>
                    </p:cNvPr>
                    <p:cNvSpPr/>
                    <p:nvPr/>
                  </p:nvSpPr>
                  <p:spPr>
                    <a:xfrm>
                      <a:off x="2861488" y="4071641"/>
                      <a:ext cx="4593942" cy="58026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6" name="Gewinkelter Verbinder 6">
                      <a:extLst>
                        <a:ext uri="{FF2B5EF4-FFF2-40B4-BE49-F238E27FC236}">
                          <a16:creationId xmlns:a16="http://schemas.microsoft.com/office/drawing/2014/main" id="{1673D2DD-9728-020D-49B5-18474FD085CC}"/>
                        </a:ext>
                      </a:extLst>
                    </p:cNvPr>
                    <p:cNvCxnSpPr>
                      <a:cxnSpLocks/>
                      <a:stCxn id="27" idx="3"/>
                      <a:endCxn id="13" idx="1"/>
                    </p:cNvCxnSpPr>
                    <p:nvPr/>
                  </p:nvCxnSpPr>
                  <p:spPr>
                    <a:xfrm>
                      <a:off x="2395475" y="4228540"/>
                      <a:ext cx="129403" cy="1604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03E21D80-FEDC-7382-62F9-F3F233DAD33E}"/>
                        </a:ext>
                      </a:extLst>
                    </p:cNvPr>
                    <p:cNvSpPr txBox="1"/>
                    <p:nvPr/>
                  </p:nvSpPr>
                  <p:spPr>
                    <a:xfrm>
                      <a:off x="1832073" y="4134378"/>
                      <a:ext cx="563402" cy="188322"/>
                    </a:xfrm>
                    <a:prstGeom prst="rect">
                      <a:avLst/>
                    </a:prstGeom>
                    <a:noFill/>
                  </p:spPr>
                  <p:txBody>
                    <a:bodyPr wrap="square" rtlCol="0">
                      <a:spAutoFit/>
                    </a:bodyPr>
                    <a:lstStyle/>
                    <a:p>
                      <a:pPr algn="r"/>
                      <a:r>
                        <a:rPr lang="de-DE" dirty="0">
                          <a:latin typeface="Daimler CS" pitchFamily="2" charset="0"/>
                        </a:rPr>
                        <a:t>Tracks</a:t>
                      </a:r>
                    </a:p>
                  </p:txBody>
                </p:sp>
              </p:grpSp>
              <p:grpSp>
                <p:nvGrpSpPr>
                  <p:cNvPr id="20" name="Gruppieren 19">
                    <a:extLst>
                      <a:ext uri="{FF2B5EF4-FFF2-40B4-BE49-F238E27FC236}">
                        <a16:creationId xmlns:a16="http://schemas.microsoft.com/office/drawing/2014/main" id="{F7DD02F3-06F7-1955-7F0F-925526C0874C}"/>
                      </a:ext>
                    </a:extLst>
                  </p:cNvPr>
                  <p:cNvGrpSpPr/>
                  <p:nvPr/>
                </p:nvGrpSpPr>
                <p:grpSpPr>
                  <a:xfrm>
                    <a:off x="3050487" y="4625687"/>
                    <a:ext cx="1592817" cy="523308"/>
                    <a:chOff x="1832076" y="3688471"/>
                    <a:chExt cx="1592817" cy="523308"/>
                  </a:xfrm>
                </p:grpSpPr>
                <p:sp>
                  <p:nvSpPr>
                    <p:cNvPr id="22" name="Rechteck 21">
                      <a:extLst>
                        <a:ext uri="{FF2B5EF4-FFF2-40B4-BE49-F238E27FC236}">
                          <a16:creationId xmlns:a16="http://schemas.microsoft.com/office/drawing/2014/main" id="{AC6829EC-9273-286E-8F3B-214F26B0284F}"/>
                        </a:ext>
                      </a:extLst>
                    </p:cNvPr>
                    <p:cNvSpPr/>
                    <p:nvPr/>
                  </p:nvSpPr>
                  <p:spPr>
                    <a:xfrm>
                      <a:off x="2861490" y="3688471"/>
                      <a:ext cx="563403"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cxnSp>
                  <p:nvCxnSpPr>
                    <p:cNvPr id="23" name="Gewinkelter Verbinder 18">
                      <a:extLst>
                        <a:ext uri="{FF2B5EF4-FFF2-40B4-BE49-F238E27FC236}">
                          <a16:creationId xmlns:a16="http://schemas.microsoft.com/office/drawing/2014/main" id="{679D8320-F330-AAAA-EC16-3D5AD8D6295F}"/>
                        </a:ext>
                      </a:extLst>
                    </p:cNvPr>
                    <p:cNvCxnSpPr>
                      <a:cxnSpLocks/>
                      <a:stCxn id="24" idx="3"/>
                      <a:endCxn id="14" idx="1"/>
                    </p:cNvCxnSpPr>
                    <p:nvPr/>
                  </p:nvCxnSpPr>
                  <p:spPr>
                    <a:xfrm>
                      <a:off x="2395479" y="3884291"/>
                      <a:ext cx="129398" cy="632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491DF85-DE2C-6C27-39EB-0E38CF9EA35E}"/>
                        </a:ext>
                      </a:extLst>
                    </p:cNvPr>
                    <p:cNvSpPr txBox="1"/>
                    <p:nvPr/>
                  </p:nvSpPr>
                  <p:spPr>
                    <a:xfrm>
                      <a:off x="1832076" y="3724217"/>
                      <a:ext cx="563403" cy="320147"/>
                    </a:xfrm>
                    <a:prstGeom prst="rect">
                      <a:avLst/>
                    </a:prstGeom>
                    <a:noFill/>
                  </p:spPr>
                  <p:txBody>
                    <a:bodyPr wrap="square" rtlCol="0">
                      <a:spAutoFit/>
                    </a:bodyPr>
                    <a:lstStyle/>
                    <a:p>
                      <a:pPr algn="r"/>
                      <a:r>
                        <a:rPr lang="de-DE" dirty="0">
                          <a:latin typeface="Daimler CS" pitchFamily="2" charset="0"/>
                        </a:rPr>
                        <a:t>Sensor Object</a:t>
                      </a:r>
                    </a:p>
                  </p:txBody>
                </p:sp>
              </p:grpSp>
              <p:sp>
                <p:nvSpPr>
                  <p:cNvPr id="21" name="Rechteck 20">
                    <a:extLst>
                      <a:ext uri="{FF2B5EF4-FFF2-40B4-BE49-F238E27FC236}">
                        <a16:creationId xmlns:a16="http://schemas.microsoft.com/office/drawing/2014/main" id="{63C1A4E4-6F8D-7ABC-AA1E-FD6C44657771}"/>
                      </a:ext>
                    </a:extLst>
                  </p:cNvPr>
                  <p:cNvSpPr/>
                  <p:nvPr/>
                </p:nvSpPr>
                <p:spPr>
                  <a:xfrm>
                    <a:off x="4643304" y="4625687"/>
                    <a:ext cx="4030540" cy="52330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grpSp>
          </p:grpSp>
          <p:sp>
            <p:nvSpPr>
              <p:cNvPr id="16" name="Rechteck 15">
                <a:extLst>
                  <a:ext uri="{FF2B5EF4-FFF2-40B4-BE49-F238E27FC236}">
                    <a16:creationId xmlns:a16="http://schemas.microsoft.com/office/drawing/2014/main" id="{6111E65E-A938-2956-8729-3B623A101A68}"/>
                  </a:ext>
                </a:extLst>
              </p:cNvPr>
              <p:cNvSpPr/>
              <p:nvPr/>
            </p:nvSpPr>
            <p:spPr>
              <a:xfrm>
                <a:off x="3839305" y="2504542"/>
                <a:ext cx="6312954" cy="239730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dirty="0"/>
              </a:p>
            </p:txBody>
          </p:sp>
        </p:grpSp>
        <p:sp>
          <p:nvSpPr>
            <p:cNvPr id="13" name="Rechteck 12">
              <a:extLst>
                <a:ext uri="{FF2B5EF4-FFF2-40B4-BE49-F238E27FC236}">
                  <a16:creationId xmlns:a16="http://schemas.microsoft.com/office/drawing/2014/main" id="{E8D420B5-7F5F-39FF-3DA3-A0A8769D2926}"/>
                </a:ext>
              </a:extLst>
            </p:cNvPr>
            <p:cNvSpPr/>
            <p:nvPr/>
          </p:nvSpPr>
          <p:spPr>
            <a:xfrm>
              <a:off x="3558540" y="2405038"/>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sp>
          <p:nvSpPr>
            <p:cNvPr id="14" name="Rechteck 13">
              <a:extLst>
                <a:ext uri="{FF2B5EF4-FFF2-40B4-BE49-F238E27FC236}">
                  <a16:creationId xmlns:a16="http://schemas.microsoft.com/office/drawing/2014/main" id="{125AAA44-CA79-3011-89AD-EFA2648467CC}"/>
                </a:ext>
              </a:extLst>
            </p:cNvPr>
            <p:cNvSpPr/>
            <p:nvPr/>
          </p:nvSpPr>
          <p:spPr>
            <a:xfrm>
              <a:off x="3558537" y="3073384"/>
              <a:ext cx="430984" cy="670030"/>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1000" dirty="0">
                  <a:solidFill>
                    <a:schemeClr val="tx1"/>
                  </a:solidFill>
                  <a:latin typeface="Daimler CS" pitchFamily="2" charset="0"/>
                </a:rPr>
                <a:t>posX</a:t>
              </a:r>
            </a:p>
            <a:p>
              <a:pPr algn="r"/>
              <a:r>
                <a:rPr lang="de-DE" sz="1000" dirty="0">
                  <a:solidFill>
                    <a:schemeClr val="tx1"/>
                  </a:solidFill>
                  <a:latin typeface="Daimler CS" pitchFamily="2" charset="0"/>
                </a:rPr>
                <a:t>posY</a:t>
              </a:r>
            </a:p>
            <a:p>
              <a:pPr algn="r"/>
              <a:r>
                <a:rPr lang="de-DE" sz="1000" dirty="0">
                  <a:solidFill>
                    <a:schemeClr val="tx1"/>
                  </a:solidFill>
                  <a:latin typeface="Daimler CS" pitchFamily="2" charset="0"/>
                </a:rPr>
                <a:t>Yaw</a:t>
              </a:r>
            </a:p>
            <a:p>
              <a:pPr algn="r"/>
              <a:r>
                <a:rPr lang="de-DE" sz="1000" dirty="0">
                  <a:solidFill>
                    <a:schemeClr val="tx1"/>
                  </a:solidFill>
                  <a:latin typeface="Daimler CS" pitchFamily="2" charset="0"/>
                </a:rPr>
                <a:t>dimX</a:t>
              </a:r>
              <a:br>
                <a:rPr lang="de-DE" sz="1000" dirty="0">
                  <a:solidFill>
                    <a:schemeClr val="tx1"/>
                  </a:solidFill>
                  <a:latin typeface="Daimler CS" pitchFamily="2" charset="0"/>
                </a:rPr>
              </a:br>
              <a:r>
                <a:rPr lang="de-DE" sz="1000" dirty="0">
                  <a:solidFill>
                    <a:schemeClr val="tx1"/>
                  </a:solidFill>
                  <a:latin typeface="Daimler CS" pitchFamily="2" charset="0"/>
                </a:rPr>
                <a:t>dimY</a:t>
              </a:r>
              <a:endParaRPr lang="de-DE" sz="1200" dirty="0">
                <a:solidFill>
                  <a:schemeClr val="tx1"/>
                </a:solidFill>
                <a:latin typeface="Daimler CS" pitchFamily="2" charset="0"/>
              </a:endParaRPr>
            </a:p>
          </p:txBody>
        </p:sp>
      </p:grpSp>
      <p:sp>
        <p:nvSpPr>
          <p:cNvPr id="28" name="Textfeld 27">
            <a:extLst>
              <a:ext uri="{FF2B5EF4-FFF2-40B4-BE49-F238E27FC236}">
                <a16:creationId xmlns:a16="http://schemas.microsoft.com/office/drawing/2014/main" id="{C8781B4C-BB87-66FD-CC13-D491CA711DBA}"/>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9778947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2"/>
          </p:nvPr>
        </p:nvSpPr>
        <p:spPr>
          <a:xfrm>
            <a:off x="838200" y="1608829"/>
            <a:ext cx="10515600" cy="4791972"/>
          </a:xfrm>
        </p:spPr>
        <p:txBody>
          <a:bodyPr>
            <a:normAutofit/>
          </a:bodyPr>
          <a:lstStyle/>
          <a:p>
            <a:pPr marL="114291" indent="0">
              <a:buNone/>
            </a:pPr>
            <a:r>
              <a:rPr lang="en-US" sz="2000" dirty="0">
                <a:solidFill>
                  <a:schemeClr val="bg1">
                    <a:lumMod val="85000"/>
                  </a:schemeClr>
                </a:solidFill>
              </a:rPr>
              <a:t>00	</a:t>
            </a:r>
            <a:r>
              <a:rPr lang="de-DE" sz="2000" dirty="0">
                <a:solidFill>
                  <a:schemeClr val="bg1">
                    <a:lumMod val="85000"/>
                  </a:schemeClr>
                </a:solidFill>
              </a:rPr>
              <a:t>Introduction</a:t>
            </a:r>
            <a:endParaRPr lang="en-US" sz="2000" dirty="0">
              <a:solidFill>
                <a:schemeClr val="bg1">
                  <a:lumMod val="85000"/>
                </a:schemeClr>
              </a:solidFill>
            </a:endParaRPr>
          </a:p>
          <a:p>
            <a:pPr marL="114291" indent="0">
              <a:buNone/>
            </a:pPr>
            <a:r>
              <a:rPr lang="en-US" sz="2000" dirty="0">
                <a:solidFill>
                  <a:schemeClr val="bg1">
                    <a:lumMod val="85000"/>
                  </a:schemeClr>
                </a:solidFill>
              </a:rPr>
              <a:t>01	Procedure</a:t>
            </a:r>
          </a:p>
          <a:p>
            <a:pPr marL="114291" indent="0">
              <a:buNone/>
            </a:pPr>
            <a:r>
              <a:rPr lang="en-US" sz="2000" dirty="0"/>
              <a:t>02	Results</a:t>
            </a:r>
          </a:p>
          <a:p>
            <a:pPr marL="114291" indent="0">
              <a:buNone/>
            </a:pPr>
            <a:endParaRPr lang="de-DE" sz="2000" dirty="0"/>
          </a:p>
          <a:p>
            <a:pPr marL="571456" lvl="1" indent="0">
              <a:buNone/>
            </a:pPr>
            <a:r>
              <a:rPr lang="de-DE" sz="1600" dirty="0"/>
              <a:t>Single Prediction Network (SPENT)</a:t>
            </a:r>
          </a:p>
          <a:p>
            <a:pPr marL="571456" lvl="1" indent="0">
              <a:buNone/>
            </a:pPr>
            <a:r>
              <a:rPr lang="de-DE" sz="1600" dirty="0"/>
              <a:t>Single Association Networks (SANT)</a:t>
            </a:r>
          </a:p>
          <a:p>
            <a:pPr marL="571456" lvl="1" indent="0">
              <a:buNone/>
            </a:pPr>
            <a:r>
              <a:rPr lang="de-DE" sz="1600" dirty="0"/>
              <a:t>Multi Association Network (MANTa)</a:t>
            </a:r>
            <a:endParaRPr lang="en-US" sz="1600" dirty="0">
              <a:solidFill>
                <a:schemeClr val="bg1">
                  <a:lumMod val="85000"/>
                </a:schemeClr>
              </a:solidFill>
            </a:endParaRPr>
          </a:p>
          <a:p>
            <a:pPr marL="114291" indent="0">
              <a:buNone/>
            </a:pPr>
            <a:endParaRPr lang="en-US" sz="2000" dirty="0">
              <a:solidFill>
                <a:schemeClr val="bg1">
                  <a:lumMod val="85000"/>
                </a:schemeClr>
              </a:solidFill>
            </a:endParaRPr>
          </a:p>
          <a:p>
            <a:pPr marL="114291" indent="0">
              <a:buNone/>
            </a:pPr>
            <a:r>
              <a:rPr lang="en-US" sz="2000" dirty="0">
                <a:solidFill>
                  <a:schemeClr val="bg1">
                    <a:lumMod val="85000"/>
                  </a:schemeClr>
                </a:solidFill>
              </a:rPr>
              <a:t>03	Evaluation</a:t>
            </a:r>
          </a:p>
          <a:p>
            <a:pPr marL="114291" indent="0">
              <a:buNone/>
            </a:pPr>
            <a:r>
              <a:rPr lang="en-US" sz="2000" dirty="0">
                <a:solidFill>
                  <a:schemeClr val="bg1">
                    <a:lumMod val="85000"/>
                  </a:schemeClr>
                </a:solidFill>
              </a:rPr>
              <a:t>04	Conclusion</a:t>
            </a:r>
          </a:p>
        </p:txBody>
      </p:sp>
      <p:sp>
        <p:nvSpPr>
          <p:cNvPr id="6" name="Titel 3"/>
          <p:cNvSpPr>
            <a:spLocks noGrp="1"/>
          </p:cNvSpPr>
          <p:nvPr>
            <p:ph type="title"/>
          </p:nvPr>
        </p:nvSpPr>
        <p:spPr>
          <a:xfrm>
            <a:off x="838200" y="365126"/>
            <a:ext cx="10515600" cy="1325563"/>
          </a:xfrm>
        </p:spPr>
        <p:txBody>
          <a:bodyPr/>
          <a:lstStyle/>
          <a:p>
            <a:pPr algn="l"/>
            <a:r>
              <a:rPr lang="de-DE" dirty="0"/>
              <a:t>Agenda</a:t>
            </a:r>
            <a:endParaRPr lang="en-AU" dirty="0"/>
          </a:p>
        </p:txBody>
      </p:sp>
      <p:sp>
        <p:nvSpPr>
          <p:cNvPr id="9" name="Rechteck 8"/>
          <p:cNvSpPr/>
          <p:nvPr/>
        </p:nvSpPr>
        <p:spPr>
          <a:xfrm>
            <a:off x="0" y="2956558"/>
            <a:ext cx="3096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reeform 32">
            <a:extLst>
              <a:ext uri="{FF2B5EF4-FFF2-40B4-BE49-F238E27FC236}">
                <a16:creationId xmlns:a16="http://schemas.microsoft.com/office/drawing/2014/main" id="{761578A8-6DF4-A58A-DB48-642FAFE36130}"/>
              </a:ext>
            </a:extLst>
          </p:cNvPr>
          <p:cNvSpPr>
            <a:spLocks noChangeAspect="1"/>
          </p:cNvSpPr>
          <p:nvPr/>
        </p:nvSpPr>
        <p:spPr>
          <a:xfrm>
            <a:off x="6265909" y="0"/>
            <a:ext cx="5915832" cy="6858000"/>
          </a:xfrm>
          <a:prstGeom prst="flowChartInputOutput">
            <a:avLst/>
          </a:prstGeom>
          <a:blipFill dpi="0"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l="112" t="-6869" r="-112" b="-28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Google Shape;157;p21">
            <a:extLst>
              <a:ext uri="{FF2B5EF4-FFF2-40B4-BE49-F238E27FC236}">
                <a16:creationId xmlns:a16="http://schemas.microsoft.com/office/drawing/2014/main" id="{26D37211-E836-F26F-A91B-63ADCB738DE1}"/>
              </a:ext>
            </a:extLst>
          </p:cNvPr>
          <p:cNvSpPr txBox="1">
            <a:spLocks noGrp="1"/>
          </p:cNvSpPr>
          <p:nvPr>
            <p:ph type="sldNum" idx="4"/>
          </p:nvPr>
        </p:nvSpPr>
        <p:spPr>
          <a:xfrm>
            <a:off x="4174194" y="6624955"/>
            <a:ext cx="7332379"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accent3"/>
                </a:solidFill>
                <a:latin typeface="Arial"/>
                <a:ea typeface="Arial"/>
                <a:cs typeface="Arial"/>
                <a:sym typeface="Arial"/>
              </a:defRPr>
            </a:lvl1pPr>
            <a:lvl2pPr marL="0" marR="0" lvl="1" indent="0" algn="r" rtl="0">
              <a:spcBef>
                <a:spcPts val="0"/>
              </a:spcBef>
              <a:buNone/>
              <a:defRPr sz="1000" b="0" i="0" u="none" strike="noStrike" cap="none">
                <a:solidFill>
                  <a:schemeClr val="accent3"/>
                </a:solidFill>
                <a:latin typeface="Arial"/>
                <a:ea typeface="Arial"/>
                <a:cs typeface="Arial"/>
                <a:sym typeface="Arial"/>
              </a:defRPr>
            </a:lvl2pPr>
            <a:lvl3pPr marL="0" marR="0" lvl="2" indent="0" algn="r" rtl="0">
              <a:spcBef>
                <a:spcPts val="0"/>
              </a:spcBef>
              <a:buNone/>
              <a:defRPr sz="1000" b="0" i="0" u="none" strike="noStrike" cap="none">
                <a:solidFill>
                  <a:schemeClr val="accent3"/>
                </a:solidFill>
                <a:latin typeface="Arial"/>
                <a:ea typeface="Arial"/>
                <a:cs typeface="Arial"/>
                <a:sym typeface="Arial"/>
              </a:defRPr>
            </a:lvl3pPr>
            <a:lvl4pPr marL="0" marR="0" lvl="3" indent="0" algn="r" rtl="0">
              <a:spcBef>
                <a:spcPts val="0"/>
              </a:spcBef>
              <a:buNone/>
              <a:defRPr sz="1000" b="0" i="0" u="none" strike="noStrike" cap="none">
                <a:solidFill>
                  <a:schemeClr val="accent3"/>
                </a:solidFill>
                <a:latin typeface="Arial"/>
                <a:ea typeface="Arial"/>
                <a:cs typeface="Arial"/>
                <a:sym typeface="Arial"/>
              </a:defRPr>
            </a:lvl4pPr>
            <a:lvl5pPr marL="0" marR="0" lvl="4" indent="0" algn="r" rtl="0">
              <a:spcBef>
                <a:spcPts val="0"/>
              </a:spcBef>
              <a:buNone/>
              <a:defRPr sz="1000" b="0" i="0" u="none" strike="noStrike" cap="none">
                <a:solidFill>
                  <a:schemeClr val="accent3"/>
                </a:solidFill>
                <a:latin typeface="Arial"/>
                <a:ea typeface="Arial"/>
                <a:cs typeface="Arial"/>
                <a:sym typeface="Arial"/>
              </a:defRPr>
            </a:lvl5pPr>
            <a:lvl6pPr marL="0" marR="0" lvl="5" indent="0" algn="r" rtl="0">
              <a:spcBef>
                <a:spcPts val="0"/>
              </a:spcBef>
              <a:buNone/>
              <a:defRPr sz="1000" b="0" i="0" u="none" strike="noStrike" cap="none">
                <a:solidFill>
                  <a:schemeClr val="accent3"/>
                </a:solidFill>
                <a:latin typeface="Arial"/>
                <a:ea typeface="Arial"/>
                <a:cs typeface="Arial"/>
                <a:sym typeface="Arial"/>
              </a:defRPr>
            </a:lvl6pPr>
            <a:lvl7pPr marL="0" marR="0" lvl="6" indent="0" algn="r" rtl="0">
              <a:spcBef>
                <a:spcPts val="0"/>
              </a:spcBef>
              <a:buNone/>
              <a:defRPr sz="1000" b="0" i="0" u="none" strike="noStrike" cap="none">
                <a:solidFill>
                  <a:schemeClr val="accent3"/>
                </a:solidFill>
                <a:latin typeface="Arial"/>
                <a:ea typeface="Arial"/>
                <a:cs typeface="Arial"/>
                <a:sym typeface="Arial"/>
              </a:defRPr>
            </a:lvl7pPr>
            <a:lvl8pPr marL="0" marR="0" lvl="7" indent="0" algn="r" rtl="0">
              <a:spcBef>
                <a:spcPts val="0"/>
              </a:spcBef>
              <a:buNone/>
              <a:defRPr sz="1000" b="0" i="0" u="none" strike="noStrike" cap="none">
                <a:solidFill>
                  <a:schemeClr val="accent3"/>
                </a:solidFill>
                <a:latin typeface="Arial"/>
                <a:ea typeface="Arial"/>
                <a:cs typeface="Arial"/>
                <a:sym typeface="Arial"/>
              </a:defRPr>
            </a:lvl8pPr>
            <a:lvl9pPr marL="0" marR="0" lvl="8" indent="0" algn="r" rtl="0">
              <a:spcBef>
                <a:spcPts val="0"/>
              </a:spcBef>
              <a:buNone/>
              <a:defRPr sz="1000" b="0" i="0" u="none" strike="noStrike" cap="none">
                <a:solidFill>
                  <a:schemeClr val="accent3"/>
                </a:solidFill>
                <a:latin typeface="Arial"/>
                <a:ea typeface="Arial"/>
                <a:cs typeface="Arial"/>
                <a:sym typeface="Arial"/>
              </a:defRPr>
            </a:lvl9pPr>
          </a:lstStyle>
          <a:p>
            <a:r>
              <a:rPr lang="en-US" dirty="0">
                <a:solidFill>
                  <a:schemeClr val="bg1"/>
                </a:solidFill>
              </a:rPr>
              <a:t> </a:t>
            </a:r>
            <a:r>
              <a:rPr lang="de-DE" dirty="0">
                <a:solidFill>
                  <a:schemeClr val="bg1"/>
                </a:solidFill>
              </a:rPr>
              <a:t>Multi Object Tracking using Machine Learning</a:t>
            </a:r>
            <a:r>
              <a:rPr lang="en-US" dirty="0">
                <a:solidFill>
                  <a:schemeClr val="bg1"/>
                </a:solidFill>
              </a:rPr>
              <a:t> | TT/S60 | Christian Holz</a:t>
            </a:r>
            <a:r>
              <a:rPr lang="en-US" dirty="0">
                <a:solidFill>
                  <a:schemeClr val="accent6"/>
                </a:solidFill>
              </a:rPr>
              <a:t>                   </a:t>
            </a:r>
            <a:fld id="{00000000-1234-1234-1234-123412341234}" type="slidenum">
              <a:rPr lang="en-US" smtClean="0">
                <a:solidFill>
                  <a:schemeClr val="accent6"/>
                </a:solidFill>
              </a:rPr>
              <a:pPr/>
              <a:t>4</a:t>
            </a:fld>
            <a:endParaRPr dirty="0">
              <a:solidFill>
                <a:schemeClr val="accent6"/>
              </a:solidFill>
            </a:endParaRPr>
          </a:p>
        </p:txBody>
      </p:sp>
    </p:spTree>
    <p:extLst>
      <p:ext uri="{BB962C8B-B14F-4D97-AF65-F5344CB8AC3E}">
        <p14:creationId xmlns:p14="http://schemas.microsoft.com/office/powerpoint/2010/main" val="173910887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2" name="Grafik 261">
            <a:extLst>
              <a:ext uri="{FF2B5EF4-FFF2-40B4-BE49-F238E27FC236}">
                <a16:creationId xmlns:a16="http://schemas.microsoft.com/office/drawing/2014/main" id="{B87F5D63-9231-F7B8-84E9-0627279FA822}"/>
              </a:ext>
            </a:extLst>
          </p:cNvPr>
          <p:cNvPicPr>
            <a:picLocks noChangeAspect="1"/>
          </p:cNvPicPr>
          <p:nvPr/>
        </p:nvPicPr>
        <p:blipFill>
          <a:blip r:embed="rId3"/>
          <a:srcRect/>
          <a:stretch/>
        </p:blipFill>
        <p:spPr>
          <a:xfrm>
            <a:off x="5296429" y="1691985"/>
            <a:ext cx="6057371" cy="4419287"/>
          </a:xfrm>
          <a:prstGeom prst="rect">
            <a:avLst/>
          </a:prstGeom>
        </p:spPr>
      </p:pic>
      <p:sp>
        <p:nvSpPr>
          <p:cNvPr id="339" name="Rechteck 338">
            <a:extLst>
              <a:ext uri="{FF2B5EF4-FFF2-40B4-BE49-F238E27FC236}">
                <a16:creationId xmlns:a16="http://schemas.microsoft.com/office/drawing/2014/main" id="{ED20C82B-2D02-F400-B3EF-E1A7ECDB8A02}"/>
              </a:ext>
            </a:extLst>
          </p:cNvPr>
          <p:cNvSpPr/>
          <p:nvPr/>
        </p:nvSpPr>
        <p:spPr>
          <a:xfrm>
            <a:off x="838199" y="1826562"/>
            <a:ext cx="4480431" cy="3539430"/>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en-US" dirty="0"/>
              <a:t>SPENT successfully integrated</a:t>
            </a:r>
            <a:br>
              <a:rPr lang="en-US" dirty="0"/>
            </a:br>
            <a:r>
              <a:rPr lang="en-US" dirty="0"/>
              <a:t>internal update step per track</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p>
          <a:p>
            <a:pPr marL="285750" lvl="2" indent="-285750">
              <a:buFont typeface="Wingdings" panose="05000000000000000000" pitchFamily="2" charset="2"/>
              <a:buChar char="§"/>
            </a:pPr>
            <a:endParaRPr lang="en-US"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262" idx="2"/>
          </p:cNvCxnSpPr>
          <p:nvPr/>
        </p:nvCxnSpPr>
        <p:spPr>
          <a:xfrm rot="16200000" flipH="1">
            <a:off x="5100635" y="2888088"/>
            <a:ext cx="137495" cy="6311465"/>
          </a:xfrm>
          <a:prstGeom prst="bentConnector3">
            <a:avLst>
              <a:gd name="adj1" fmla="val 266261"/>
            </a:avLst>
          </a:prstGeom>
          <a:ln>
            <a:tailEnd type="triangle"/>
          </a:ln>
        </p:spPr>
        <p:style>
          <a:lnRef idx="3">
            <a:schemeClr val="dk1"/>
          </a:lnRef>
          <a:fillRef idx="0">
            <a:schemeClr val="dk1"/>
          </a:fillRef>
          <a:effectRef idx="2">
            <a:schemeClr val="dk1"/>
          </a:effectRef>
          <a:fontRef idx="minor">
            <a:schemeClr val="tx1"/>
          </a:fontRef>
        </p:style>
      </p:cxnSp>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262" idx="0"/>
          </p:cNvCxnSpPr>
          <p:nvPr/>
        </p:nvCxnSpPr>
        <p:spPr>
          <a:xfrm rot="5400000" flipH="1" flipV="1">
            <a:off x="5295589" y="-822899"/>
            <a:ext cx="515937" cy="5543115"/>
          </a:xfrm>
          <a:prstGeom prst="bentConnector3">
            <a:avLst>
              <a:gd name="adj1" fmla="val 144308"/>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4A5E7FB6-05DF-BD3B-33B2-C90C962D4016}"/>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SPENT</a:t>
            </a:r>
          </a:p>
        </p:txBody>
      </p:sp>
      <p:sp>
        <p:nvSpPr>
          <p:cNvPr id="7" name="Textfeld 6">
            <a:extLst>
              <a:ext uri="{FF2B5EF4-FFF2-40B4-BE49-F238E27FC236}">
                <a16:creationId xmlns:a16="http://schemas.microsoft.com/office/drawing/2014/main" id="{09DED425-7DA9-D506-11E8-975F506FF5F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56064859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 name="Rechteck 338">
            <a:extLst>
              <a:ext uri="{FF2B5EF4-FFF2-40B4-BE49-F238E27FC236}">
                <a16:creationId xmlns:a16="http://schemas.microsoft.com/office/drawing/2014/main" id="{ED20C82B-2D02-F400-B3EF-E1A7ECDB8A02}"/>
              </a:ext>
            </a:extLst>
          </p:cNvPr>
          <p:cNvSpPr/>
          <p:nvPr/>
        </p:nvSpPr>
        <p:spPr>
          <a:xfrm>
            <a:off x="838199" y="2037576"/>
            <a:ext cx="4480431" cy="3323987"/>
          </a:xfrm>
          <a:prstGeom prst="rect">
            <a:avLst/>
          </a:prstGeom>
        </p:spPr>
        <p:txBody>
          <a:bodyPr wrap="square">
            <a:spAutoFit/>
          </a:bodyPr>
          <a:lstStyle/>
          <a:p>
            <a:endParaRPr lang="de-DE" b="1" dirty="0"/>
          </a:p>
          <a:p>
            <a:endParaRPr lang="de-DE" b="1" dirty="0"/>
          </a:p>
          <a:p>
            <a:endParaRPr lang="de-DE" b="1" dirty="0"/>
          </a:p>
          <a:p>
            <a:endParaRPr lang="de-DE" b="1" dirty="0"/>
          </a:p>
          <a:p>
            <a:endParaRPr lang="de-DE" b="1" dirty="0"/>
          </a:p>
          <a:p>
            <a:pPr lvl="2"/>
            <a:endParaRPr lang="de-DE" dirty="0"/>
          </a:p>
          <a:p>
            <a:pPr marL="285750" lvl="2" indent="-285750">
              <a:buFont typeface="Wingdings" panose="05000000000000000000" pitchFamily="2" charset="2"/>
              <a:buChar char="§"/>
            </a:pPr>
            <a:r>
              <a:rPr lang="de-DE" dirty="0"/>
              <a:t>SANT </a:t>
            </a:r>
            <a:r>
              <a:rPr lang="en-US" dirty="0"/>
              <a:t>successfully integrated</a:t>
            </a:r>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de-DE" dirty="0"/>
              <a:t>OSPA results comparable</a:t>
            </a:r>
            <a:br>
              <a:rPr lang="de-DE" dirty="0"/>
            </a:br>
            <a:r>
              <a:rPr lang="en-US" dirty="0"/>
              <a:t>with data split maintained (90/5/5)</a:t>
            </a:r>
            <a:endParaRPr lang="de-DE" dirty="0"/>
          </a:p>
          <a:p>
            <a:pPr marL="285750" lvl="2" indent="-285750">
              <a:buFont typeface="Wingdings" panose="05000000000000000000" pitchFamily="2" charset="2"/>
              <a:buChar char="§"/>
            </a:pPr>
            <a:endParaRPr lang="de-DE" dirty="0"/>
          </a:p>
          <a:p>
            <a:pPr marL="285750" lvl="2" indent="-285750">
              <a:buFont typeface="Wingdings" panose="05000000000000000000" pitchFamily="2" charset="2"/>
              <a:buChar char="§"/>
            </a:pPr>
            <a:r>
              <a:rPr lang="en-US" dirty="0"/>
              <a:t>Weaknesses of the first implementation still visible</a:t>
            </a:r>
            <a:endParaRPr lang="de-DE" dirty="0"/>
          </a:p>
          <a:p>
            <a:pPr marL="285750" lvl="2" indent="-285750">
              <a:buFont typeface="Wingdings" panose="05000000000000000000" pitchFamily="2" charset="2"/>
              <a:buChar char="§"/>
            </a:pPr>
            <a:endParaRPr lang="de-DE" dirty="0"/>
          </a:p>
          <a:p>
            <a:pPr lvl="2"/>
            <a:endParaRPr lang="de-DE" dirty="0"/>
          </a:p>
          <a:p>
            <a:pPr lvl="2"/>
            <a:endParaRPr lang="de-DE" dirty="0"/>
          </a:p>
        </p:txBody>
      </p:sp>
      <p:pic>
        <p:nvPicPr>
          <p:cNvPr id="39" name="Grafik 38">
            <a:extLst>
              <a:ext uri="{FF2B5EF4-FFF2-40B4-BE49-F238E27FC236}">
                <a16:creationId xmlns:a16="http://schemas.microsoft.com/office/drawing/2014/main" id="{660A5B74-9318-63B5-C18E-D8AB6DD89706}"/>
              </a:ext>
            </a:extLst>
          </p:cNvPr>
          <p:cNvPicPr>
            <a:picLocks noChangeAspect="1"/>
          </p:cNvPicPr>
          <p:nvPr/>
        </p:nvPicPr>
        <p:blipFill rotWithShape="1">
          <a:blip r:embed="rId3"/>
          <a:srcRect t="973" b="973"/>
          <a:stretch/>
        </p:blipFill>
        <p:spPr>
          <a:xfrm>
            <a:off x="5318630" y="1727714"/>
            <a:ext cx="5732473" cy="2176224"/>
          </a:xfrm>
          <a:prstGeom prst="rect">
            <a:avLst/>
          </a:prstGeom>
        </p:spPr>
      </p:pic>
      <p:pic>
        <p:nvPicPr>
          <p:cNvPr id="281" name="Grafik 280">
            <a:extLst>
              <a:ext uri="{FF2B5EF4-FFF2-40B4-BE49-F238E27FC236}">
                <a16:creationId xmlns:a16="http://schemas.microsoft.com/office/drawing/2014/main" id="{CB463425-98C1-DE6C-8C10-037F291F7C05}"/>
              </a:ext>
            </a:extLst>
          </p:cNvPr>
          <p:cNvPicPr>
            <a:picLocks noChangeAspect="1"/>
          </p:cNvPicPr>
          <p:nvPr/>
        </p:nvPicPr>
        <p:blipFill>
          <a:blip r:embed="rId4"/>
          <a:srcRect/>
          <a:stretch/>
        </p:blipFill>
        <p:spPr>
          <a:xfrm>
            <a:off x="649554" y="4819888"/>
            <a:ext cx="3968458" cy="1325564"/>
          </a:xfrm>
          <a:prstGeom prst="rect">
            <a:avLst/>
          </a:prstGeom>
        </p:spPr>
      </p:pic>
      <p:sp>
        <p:nvSpPr>
          <p:cNvPr id="289" name="Rechteck 288">
            <a:extLst>
              <a:ext uri="{FF2B5EF4-FFF2-40B4-BE49-F238E27FC236}">
                <a16:creationId xmlns:a16="http://schemas.microsoft.com/office/drawing/2014/main" id="{CD941016-217A-F020-1FA6-8F67FC450049}"/>
              </a:ext>
            </a:extLst>
          </p:cNvPr>
          <p:cNvSpPr/>
          <p:nvPr/>
        </p:nvSpPr>
        <p:spPr>
          <a:xfrm>
            <a:off x="1659637" y="5298800"/>
            <a:ext cx="708025" cy="676274"/>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cxnSp>
        <p:nvCxnSpPr>
          <p:cNvPr id="290" name="Gerade Verbindung mit Pfeil 282">
            <a:extLst>
              <a:ext uri="{FF2B5EF4-FFF2-40B4-BE49-F238E27FC236}">
                <a16:creationId xmlns:a16="http://schemas.microsoft.com/office/drawing/2014/main" id="{F42ED07C-2118-2CAA-0EB6-DE02914180CF}"/>
              </a:ext>
            </a:extLst>
          </p:cNvPr>
          <p:cNvCxnSpPr>
            <a:cxnSpLocks/>
            <a:stCxn id="289" idx="2"/>
            <a:endCxn id="322" idx="2"/>
          </p:cNvCxnSpPr>
          <p:nvPr/>
        </p:nvCxnSpPr>
        <p:spPr>
          <a:xfrm rot="16200000" flipH="1">
            <a:off x="5014069" y="2974654"/>
            <a:ext cx="170378" cy="6171217"/>
          </a:xfrm>
          <a:prstGeom prst="bentConnector3">
            <a:avLst>
              <a:gd name="adj1" fmla="val 234172"/>
            </a:avLst>
          </a:prstGeom>
          <a:ln>
            <a:tailEnd type="triangle"/>
          </a:ln>
        </p:spPr>
        <p:style>
          <a:lnRef idx="3">
            <a:schemeClr val="dk1"/>
          </a:lnRef>
          <a:fillRef idx="0">
            <a:schemeClr val="dk1"/>
          </a:fillRef>
          <a:effectRef idx="2">
            <a:schemeClr val="dk1"/>
          </a:effectRef>
          <a:fontRef idx="minor">
            <a:schemeClr val="tx1"/>
          </a:fontRef>
        </p:style>
      </p:cxnSp>
      <p:pic>
        <p:nvPicPr>
          <p:cNvPr id="322" name="Grafik 321">
            <a:extLst>
              <a:ext uri="{FF2B5EF4-FFF2-40B4-BE49-F238E27FC236}">
                <a16:creationId xmlns:a16="http://schemas.microsoft.com/office/drawing/2014/main" id="{E07E768A-1F71-68B7-B85A-4373650064FF}"/>
              </a:ext>
            </a:extLst>
          </p:cNvPr>
          <p:cNvPicPr>
            <a:picLocks noChangeAspect="1"/>
          </p:cNvPicPr>
          <p:nvPr/>
        </p:nvPicPr>
        <p:blipFill rotWithShape="1">
          <a:blip r:embed="rId5"/>
          <a:srcRect t="229" b="229"/>
          <a:stretch/>
        </p:blipFill>
        <p:spPr>
          <a:xfrm>
            <a:off x="5318630" y="3969228"/>
            <a:ext cx="5732473" cy="2176224"/>
          </a:xfrm>
          <a:prstGeom prst="rect">
            <a:avLst/>
          </a:prstGeom>
        </p:spPr>
      </p:pic>
      <p:pic>
        <p:nvPicPr>
          <p:cNvPr id="325" name="Grafik 324">
            <a:extLst>
              <a:ext uri="{FF2B5EF4-FFF2-40B4-BE49-F238E27FC236}">
                <a16:creationId xmlns:a16="http://schemas.microsoft.com/office/drawing/2014/main" id="{8C7DDD32-D3E6-80E4-5406-186C837616D0}"/>
              </a:ext>
            </a:extLst>
          </p:cNvPr>
          <p:cNvPicPr>
            <a:picLocks noChangeAspect="1"/>
          </p:cNvPicPr>
          <p:nvPr/>
        </p:nvPicPr>
        <p:blipFill>
          <a:blip r:embed="rId4"/>
          <a:srcRect/>
          <a:stretch/>
        </p:blipFill>
        <p:spPr>
          <a:xfrm>
            <a:off x="649554" y="1727715"/>
            <a:ext cx="3968458" cy="1325564"/>
          </a:xfrm>
          <a:prstGeom prst="rect">
            <a:avLst/>
          </a:prstGeom>
        </p:spPr>
      </p:pic>
      <p:cxnSp>
        <p:nvCxnSpPr>
          <p:cNvPr id="326" name="Gerade Verbindung mit Pfeil 282">
            <a:extLst>
              <a:ext uri="{FF2B5EF4-FFF2-40B4-BE49-F238E27FC236}">
                <a16:creationId xmlns:a16="http://schemas.microsoft.com/office/drawing/2014/main" id="{FB57979C-5974-C440-5DC9-2918208D67E9}"/>
              </a:ext>
            </a:extLst>
          </p:cNvPr>
          <p:cNvCxnSpPr>
            <a:cxnSpLocks/>
            <a:stCxn id="327" idx="0"/>
            <a:endCxn id="39" idx="0"/>
          </p:cNvCxnSpPr>
          <p:nvPr/>
        </p:nvCxnSpPr>
        <p:spPr>
          <a:xfrm rot="5400000" flipH="1" flipV="1">
            <a:off x="5243977" y="-734263"/>
            <a:ext cx="478912" cy="5402867"/>
          </a:xfrm>
          <a:prstGeom prst="bentConnector3">
            <a:avLst>
              <a:gd name="adj1" fmla="val 147733"/>
            </a:avLst>
          </a:prstGeom>
          <a:ln>
            <a:tailEnd type="triangle"/>
          </a:ln>
        </p:spPr>
        <p:style>
          <a:lnRef idx="3">
            <a:schemeClr val="dk1"/>
          </a:lnRef>
          <a:fillRef idx="0">
            <a:schemeClr val="dk1"/>
          </a:fillRef>
          <a:effectRef idx="2">
            <a:schemeClr val="dk1"/>
          </a:effectRef>
          <a:fontRef idx="minor">
            <a:schemeClr val="tx1"/>
          </a:fontRef>
        </p:style>
      </p:cxnSp>
      <p:sp>
        <p:nvSpPr>
          <p:cNvPr id="327" name="Rechteck 326">
            <a:extLst>
              <a:ext uri="{FF2B5EF4-FFF2-40B4-BE49-F238E27FC236}">
                <a16:creationId xmlns:a16="http://schemas.microsoft.com/office/drawing/2014/main" id="{DB44AA41-7A24-51A2-BBC7-5C6554A8A661}"/>
              </a:ext>
            </a:extLst>
          </p:cNvPr>
          <p:cNvSpPr/>
          <p:nvPr/>
        </p:nvSpPr>
        <p:spPr>
          <a:xfrm>
            <a:off x="2440687" y="2206626"/>
            <a:ext cx="682625" cy="676275"/>
          </a:xfrm>
          <a:prstGeom prst="rect">
            <a:avLst/>
          </a:prstGeom>
          <a:ln>
            <a:prstDash val="sysDot"/>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de-DE"/>
          </a:p>
        </p:txBody>
      </p:sp>
      <p:sp>
        <p:nvSpPr>
          <p:cNvPr id="5" name="Title 2">
            <a:extLst>
              <a:ext uri="{FF2B5EF4-FFF2-40B4-BE49-F238E27FC236}">
                <a16:creationId xmlns:a16="http://schemas.microsoft.com/office/drawing/2014/main" id="{FFA5C291-5E14-F875-C563-D3D3B2E7E6F5}"/>
              </a:ext>
            </a:extLst>
          </p:cNvPr>
          <p:cNvSpPr>
            <a:spLocks noGrp="1"/>
          </p:cNvSpPr>
          <p:nvPr>
            <p:ph type="title"/>
          </p:nvPr>
        </p:nvSpPr>
        <p:spPr>
          <a:xfrm>
            <a:off x="838200" y="365126"/>
            <a:ext cx="10515600" cy="1325563"/>
          </a:xfrm>
        </p:spPr>
        <p:txBody>
          <a:bodyPr>
            <a:normAutofit/>
          </a:bodyPr>
          <a:lstStyle/>
          <a:p>
            <a:pPr algn="l"/>
            <a:r>
              <a:rPr lang="de-DE" sz="2800" dirty="0"/>
              <a:t>Evaluation</a:t>
            </a:r>
            <a:br>
              <a:rPr lang="en-US" sz="2800" dirty="0"/>
            </a:br>
            <a:r>
              <a:rPr lang="en-US" sz="1600" dirty="0">
                <a:solidFill>
                  <a:srgbClr val="C00000"/>
                </a:solidFill>
              </a:rPr>
              <a:t>Integration MOT Framework - SANT</a:t>
            </a:r>
          </a:p>
        </p:txBody>
      </p:sp>
      <p:sp>
        <p:nvSpPr>
          <p:cNvPr id="7" name="Textfeld 6">
            <a:extLst>
              <a:ext uri="{FF2B5EF4-FFF2-40B4-BE49-F238E27FC236}">
                <a16:creationId xmlns:a16="http://schemas.microsoft.com/office/drawing/2014/main" id="{3356B2DA-E10B-1C22-8DAA-F06994A8B942}"/>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218095502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itle 2">
            <a:extLst>
              <a:ext uri="{FF2B5EF4-FFF2-40B4-BE49-F238E27FC236}">
                <a16:creationId xmlns:a16="http://schemas.microsoft.com/office/drawing/2014/main" id="{5D34C1A9-2A5B-BFE0-2322-78EB64BE2094}"/>
              </a:ext>
            </a:extLst>
          </p:cNvPr>
          <p:cNvSpPr>
            <a:spLocks noGrp="1"/>
          </p:cNvSpPr>
          <p:nvPr>
            <p:ph type="title"/>
          </p:nvPr>
        </p:nvSpPr>
        <p:spPr>
          <a:xfrm>
            <a:off x="838200" y="365126"/>
            <a:ext cx="10515600" cy="1325563"/>
          </a:xfrm>
        </p:spPr>
        <p:txBody>
          <a:bodyPr>
            <a:normAutofit/>
          </a:bodyPr>
          <a:lstStyle/>
          <a:p>
            <a:pPr algn="l"/>
            <a:r>
              <a:rPr lang="de-DE" sz="2800" dirty="0"/>
              <a:t>MOT PAPER</a:t>
            </a:r>
            <a:br>
              <a:rPr lang="de-DE" sz="2800" dirty="0"/>
            </a:br>
            <a:r>
              <a:rPr lang="en-US" sz="1600" dirty="0">
                <a:solidFill>
                  <a:srgbClr val="C00000"/>
                </a:solidFill>
              </a:rPr>
              <a:t>PIC</a:t>
            </a:r>
          </a:p>
        </p:txBody>
      </p:sp>
      <p:sp>
        <p:nvSpPr>
          <p:cNvPr id="62" name="Textfeld 61">
            <a:extLst>
              <a:ext uri="{FF2B5EF4-FFF2-40B4-BE49-F238E27FC236}">
                <a16:creationId xmlns:a16="http://schemas.microsoft.com/office/drawing/2014/main" id="{230DF131-04C7-9D88-8A1C-DA60B4D3197E}"/>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Evaluation</a:t>
            </a:r>
          </a:p>
          <a:p>
            <a:pPr algn="r"/>
            <a:r>
              <a:rPr lang="en-US" sz="1100" dirty="0">
                <a:solidFill>
                  <a:schemeClr val="accent3"/>
                </a:solidFill>
                <a:latin typeface="Daimler CS" pitchFamily="2" charset="0"/>
              </a:rPr>
              <a:t>Used MOT metric | </a:t>
            </a:r>
            <a:r>
              <a:rPr lang="en-US" sz="1100" dirty="0">
                <a:solidFill>
                  <a:schemeClr val="accent1"/>
                </a:solidFill>
                <a:latin typeface="Daimler CS" pitchFamily="2" charset="0"/>
              </a:rPr>
              <a:t>Integration SPENT &amp; SANT</a:t>
            </a:r>
          </a:p>
          <a:p>
            <a:pPr algn="r"/>
            <a:endParaRPr lang="de-DE" sz="1100" dirty="0">
              <a:solidFill>
                <a:schemeClr val="accent1"/>
              </a:solidFill>
              <a:latin typeface="Daimler CS" pitchFamily="2" charset="0"/>
            </a:endParaRPr>
          </a:p>
        </p:txBody>
      </p:sp>
      <p:grpSp>
        <p:nvGrpSpPr>
          <p:cNvPr id="142" name="Gruppieren 141">
            <a:extLst>
              <a:ext uri="{FF2B5EF4-FFF2-40B4-BE49-F238E27FC236}">
                <a16:creationId xmlns:a16="http://schemas.microsoft.com/office/drawing/2014/main" id="{CE93EE13-C9CD-91DC-1408-25D1D32E7E38}"/>
              </a:ext>
            </a:extLst>
          </p:cNvPr>
          <p:cNvGrpSpPr/>
          <p:nvPr/>
        </p:nvGrpSpPr>
        <p:grpSpPr>
          <a:xfrm>
            <a:off x="670814" y="1422400"/>
            <a:ext cx="6398249" cy="4785623"/>
            <a:chOff x="670814" y="1422400"/>
            <a:chExt cx="6398249" cy="4785623"/>
          </a:xfrm>
        </p:grpSpPr>
        <p:grpSp>
          <p:nvGrpSpPr>
            <p:cNvPr id="139" name="Gruppieren 138">
              <a:extLst>
                <a:ext uri="{FF2B5EF4-FFF2-40B4-BE49-F238E27FC236}">
                  <a16:creationId xmlns:a16="http://schemas.microsoft.com/office/drawing/2014/main" id="{C730B969-5F09-AC59-1B19-926E1EFDDF39}"/>
                </a:ext>
              </a:extLst>
            </p:cNvPr>
            <p:cNvGrpSpPr/>
            <p:nvPr/>
          </p:nvGrpSpPr>
          <p:grpSpPr>
            <a:xfrm>
              <a:off x="670814" y="1422400"/>
              <a:ext cx="6398249" cy="4785623"/>
              <a:chOff x="670814" y="1422400"/>
              <a:chExt cx="6398249" cy="4785623"/>
            </a:xfrm>
          </p:grpSpPr>
          <p:grpSp>
            <p:nvGrpSpPr>
              <p:cNvPr id="138" name="Gruppieren 137">
                <a:extLst>
                  <a:ext uri="{FF2B5EF4-FFF2-40B4-BE49-F238E27FC236}">
                    <a16:creationId xmlns:a16="http://schemas.microsoft.com/office/drawing/2014/main" id="{FC40537D-AF59-8F83-E00D-34ECF89AA138}"/>
                  </a:ext>
                </a:extLst>
              </p:cNvPr>
              <p:cNvGrpSpPr/>
              <p:nvPr/>
            </p:nvGrpSpPr>
            <p:grpSpPr>
              <a:xfrm>
                <a:off x="670814" y="1422400"/>
                <a:ext cx="6398249" cy="4785623"/>
                <a:chOff x="670814" y="1422400"/>
                <a:chExt cx="6398249" cy="4785623"/>
              </a:xfrm>
            </p:grpSpPr>
            <p:grpSp>
              <p:nvGrpSpPr>
                <p:cNvPr id="136" name="Gruppieren 135">
                  <a:extLst>
                    <a:ext uri="{FF2B5EF4-FFF2-40B4-BE49-F238E27FC236}">
                      <a16:creationId xmlns:a16="http://schemas.microsoft.com/office/drawing/2014/main" id="{B938C516-5C34-9F28-7FB5-D362FBFA1C6B}"/>
                    </a:ext>
                  </a:extLst>
                </p:cNvPr>
                <p:cNvGrpSpPr/>
                <p:nvPr/>
              </p:nvGrpSpPr>
              <p:grpSpPr>
                <a:xfrm>
                  <a:off x="670814" y="1422400"/>
                  <a:ext cx="6398249" cy="4785623"/>
                  <a:chOff x="670814" y="1422400"/>
                  <a:chExt cx="6398249" cy="4785623"/>
                </a:xfrm>
              </p:grpSpPr>
              <p:grpSp>
                <p:nvGrpSpPr>
                  <p:cNvPr id="156" name="Gruppieren 155">
                    <a:extLst>
                      <a:ext uri="{FF2B5EF4-FFF2-40B4-BE49-F238E27FC236}">
                        <a16:creationId xmlns:a16="http://schemas.microsoft.com/office/drawing/2014/main" id="{53F8EC6A-8F8D-CF09-2ED3-A82974AEA99D}"/>
                      </a:ext>
                    </a:extLst>
                  </p:cNvPr>
                  <p:cNvGrpSpPr/>
                  <p:nvPr/>
                </p:nvGrpSpPr>
                <p:grpSpPr>
                  <a:xfrm>
                    <a:off x="670814" y="1422400"/>
                    <a:ext cx="6398249" cy="4785623"/>
                    <a:chOff x="2767010" y="1108363"/>
                    <a:chExt cx="6398249" cy="4785623"/>
                  </a:xfrm>
                </p:grpSpPr>
                <p:grpSp>
                  <p:nvGrpSpPr>
                    <p:cNvPr id="81" name="Gruppieren 80">
                      <a:extLst>
                        <a:ext uri="{FF2B5EF4-FFF2-40B4-BE49-F238E27FC236}">
                          <a16:creationId xmlns:a16="http://schemas.microsoft.com/office/drawing/2014/main" id="{F0387287-0833-5AAF-D711-DABCD7366D69}"/>
                        </a:ext>
                      </a:extLst>
                    </p:cNvPr>
                    <p:cNvGrpSpPr/>
                    <p:nvPr/>
                  </p:nvGrpSpPr>
                  <p:grpSpPr>
                    <a:xfrm>
                      <a:off x="2767010" y="1108363"/>
                      <a:ext cx="6398249" cy="4785623"/>
                      <a:chOff x="2008058" y="1672491"/>
                      <a:chExt cx="6398249" cy="4785623"/>
                    </a:xfrm>
                  </p:grpSpPr>
                  <p:grpSp>
                    <p:nvGrpSpPr>
                      <p:cNvPr id="60" name="Gruppieren 59">
                        <a:extLst>
                          <a:ext uri="{FF2B5EF4-FFF2-40B4-BE49-F238E27FC236}">
                            <a16:creationId xmlns:a16="http://schemas.microsoft.com/office/drawing/2014/main" id="{45A6A70F-C7B0-63E4-FBDD-4FCC01CCBF16}"/>
                          </a:ext>
                        </a:extLst>
                      </p:cNvPr>
                      <p:cNvGrpSpPr/>
                      <p:nvPr/>
                    </p:nvGrpSpPr>
                    <p:grpSpPr>
                      <a:xfrm>
                        <a:off x="2008058" y="1672491"/>
                        <a:ext cx="6398249" cy="4785623"/>
                        <a:chOff x="965642" y="1864515"/>
                        <a:chExt cx="6398249" cy="4785623"/>
                      </a:xfrm>
                    </p:grpSpPr>
                    <p:sp>
                      <p:nvSpPr>
                        <p:cNvPr id="50" name="Rectangle 34">
                          <a:extLst>
                            <a:ext uri="{FF2B5EF4-FFF2-40B4-BE49-F238E27FC236}">
                              <a16:creationId xmlns:a16="http://schemas.microsoft.com/office/drawing/2014/main" id="{EF62A0A9-F19E-7C4A-AE20-3F5C756E660C}"/>
                            </a:ext>
                          </a:extLst>
                        </p:cNvPr>
                        <p:cNvSpPr/>
                        <p:nvPr/>
                      </p:nvSpPr>
                      <p:spPr>
                        <a:xfrm>
                          <a:off x="1500458" y="4794632"/>
                          <a:ext cx="5555847" cy="1855506"/>
                        </a:xfrm>
                        <a:prstGeom prst="rect">
                          <a:avLst/>
                        </a:prstGeom>
                        <a:solidFill>
                          <a:schemeClr val="bg1"/>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 name="Gruppieren 13">
                          <a:extLst>
                            <a:ext uri="{FF2B5EF4-FFF2-40B4-BE49-F238E27FC236}">
                              <a16:creationId xmlns:a16="http://schemas.microsoft.com/office/drawing/2014/main" id="{D21D5C10-44A0-A44D-D1AA-4BC9881B1894}"/>
                            </a:ext>
                          </a:extLst>
                        </p:cNvPr>
                        <p:cNvGrpSpPr/>
                        <p:nvPr/>
                      </p:nvGrpSpPr>
                      <p:grpSpPr>
                        <a:xfrm>
                          <a:off x="965642" y="1864515"/>
                          <a:ext cx="6398249" cy="4785623"/>
                          <a:chOff x="2953577" y="1852603"/>
                          <a:chExt cx="6398249" cy="4785623"/>
                        </a:xfrm>
                      </p:grpSpPr>
                      <p:grpSp>
                        <p:nvGrpSpPr>
                          <p:cNvPr id="46" name="Gruppieren 45">
                            <a:extLst>
                              <a:ext uri="{FF2B5EF4-FFF2-40B4-BE49-F238E27FC236}">
                                <a16:creationId xmlns:a16="http://schemas.microsoft.com/office/drawing/2014/main" id="{0C1BAB85-D2D9-5B87-ED77-3033AEED08C1}"/>
                              </a:ext>
                            </a:extLst>
                          </p:cNvPr>
                          <p:cNvGrpSpPr/>
                          <p:nvPr/>
                        </p:nvGrpSpPr>
                        <p:grpSpPr>
                          <a:xfrm>
                            <a:off x="3488393" y="1852603"/>
                            <a:ext cx="5863433" cy="4785623"/>
                            <a:chOff x="1598102" y="1896573"/>
                            <a:chExt cx="5863433" cy="4785623"/>
                          </a:xfrm>
                        </p:grpSpPr>
                        <p:grpSp>
                          <p:nvGrpSpPr>
                            <p:cNvPr id="48" name="Gruppieren 47">
                              <a:extLst>
                                <a:ext uri="{FF2B5EF4-FFF2-40B4-BE49-F238E27FC236}">
                                  <a16:creationId xmlns:a16="http://schemas.microsoft.com/office/drawing/2014/main" id="{FBF0DCE1-42BF-C995-C640-DC3F292DE7CA}"/>
                                </a:ext>
                              </a:extLst>
                            </p:cNvPr>
                            <p:cNvGrpSpPr/>
                            <p:nvPr/>
                          </p:nvGrpSpPr>
                          <p:grpSpPr>
                            <a:xfrm>
                              <a:off x="1598102" y="1896573"/>
                              <a:ext cx="5747853" cy="4785623"/>
                              <a:chOff x="1593910" y="1896573"/>
                              <a:chExt cx="5747853" cy="4785623"/>
                            </a:xfrm>
                          </p:grpSpPr>
                          <p:sp>
                            <p:nvSpPr>
                              <p:cNvPr id="58" name="Rectangle 34">
                                <a:extLst>
                                  <a:ext uri="{FF2B5EF4-FFF2-40B4-BE49-F238E27FC236}">
                                    <a16:creationId xmlns:a16="http://schemas.microsoft.com/office/drawing/2014/main" id="{DE42B74E-967E-8A45-F23C-BA46B947E199}"/>
                                  </a:ext>
                                </a:extLst>
                              </p:cNvPr>
                              <p:cNvSpPr/>
                              <p:nvPr/>
                            </p:nvSpPr>
                            <p:spPr>
                              <a:xfrm>
                                <a:off x="1593910" y="1896573"/>
                                <a:ext cx="5555848" cy="2864851"/>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4E54B36B-2EC5-F3EB-9082-3F47A7BEF27B}"/>
                                      </a:ext>
                                    </a:extLst>
                                  </p:cNvPr>
                                  <p:cNvSpPr txBox="1"/>
                                  <p:nvPr/>
                                </p:nvSpPr>
                                <p:spPr>
                                  <a:xfrm>
                                    <a:off x="1593910" y="4823226"/>
                                    <a:ext cx="5440341" cy="18589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de-DE" sz="1600" i="1" smtClean="0">
                                                  <a:latin typeface="Cambria Math" panose="02040503050406030204" pitchFamily="18" charset="0"/>
                                                </a:rPr>
                                              </m:ctrlPr>
                                            </m:sSubPr>
                                            <m:e>
                                              <m:r>
                                                <m:rPr>
                                                  <m:sty m:val="p"/>
                                                </m:rPr>
                                                <a:rPr lang="de-DE" sz="1600" b="0" i="0" smtClean="0">
                                                  <a:latin typeface="Cambria Math" panose="02040503050406030204" pitchFamily="18" charset="0"/>
                                                </a:rPr>
                                                <m:t>Z</m:t>
                                              </m:r>
                                            </m:e>
                                            <m:sub>
                                              <m:r>
                                                <m:rPr>
                                                  <m:sty m:val="p"/>
                                                </m:rPr>
                                                <a:rPr lang="de-DE" sz="1600" b="0" i="0" smtClean="0">
                                                  <a:latin typeface="Cambria Math" panose="02040503050406030204" pitchFamily="18" charset="0"/>
                                                </a:rPr>
                                                <m:t>t</m:t>
                                              </m:r>
                                              <m:r>
                                                <a:rPr lang="de-DE" sz="1600">
                                                  <a:latin typeface="Cambria Math" panose="02040503050406030204" pitchFamily="18" charset="0"/>
                                                </a:rPr>
                                                <m:t>,1:</m:t>
                                              </m:r>
                                              <m:r>
                                                <a:rPr lang="de-DE" sz="1600">
                                                  <a:latin typeface="Cambria Math" panose="02040503050406030204" pitchFamily="18" charset="0"/>
                                                </a:rPr>
                                                <m:t>𝑚</m:t>
                                              </m:r>
                                            </m:sub>
                                          </m:sSub>
                                          <m:r>
                                            <a:rPr lang="de-DE" sz="1600" b="0" i="1" smtClean="0">
                                              <a:latin typeface="Cambria Math" panose="02040503050406030204" pitchFamily="18" charset="0"/>
                                            </a:rPr>
                                            <m:t>     − </m:t>
                                          </m:r>
                                          <m:r>
                                            <a:rPr lang="de-DE" sz="1600" i="1">
                                              <a:latin typeface="Cambria Math" panose="02040503050406030204" pitchFamily="18" charset="0"/>
                                            </a:rPr>
                                            <m:t>𝑆𝑒𝑛𝑠𝑜𝑟𝑜𝑏𝑗𝑒</m:t>
                                          </m:r>
                                          <m:r>
                                            <a:rPr lang="de-DE" sz="1600" b="0" i="1" smtClean="0">
                                              <a:latin typeface="Cambria Math" panose="02040503050406030204" pitchFamily="18" charset="0"/>
                                            </a:rPr>
                                            <m:t>𝑐</m:t>
                                          </m:r>
                                          <m:r>
                                            <a:rPr lang="de-DE" sz="1600" i="1">
                                              <a:latin typeface="Cambria Math" panose="02040503050406030204" pitchFamily="18" charset="0"/>
                                            </a:rPr>
                                            <m:t>𝑡</m:t>
                                          </m:r>
                                          <m:r>
                                            <a:rPr lang="de-DE" sz="1600" b="0" i="1" smtClean="0">
                                              <a:latin typeface="Cambria Math" panose="02040503050406030204" pitchFamily="18" charset="0"/>
                                            </a:rPr>
                                            <m:t>𝑠</m:t>
                                          </m:r>
                                          <m:r>
                                            <a:rPr lang="de-DE" sz="1600" i="1">
                                              <a:latin typeface="Cambria Math" panose="02040503050406030204" pitchFamily="18" charset="0"/>
                                            </a:rPr>
                                            <m:t> </m:t>
                                          </m:r>
                                          <m:r>
                                            <a:rPr lang="de-DE" sz="1600" b="0" i="1" smtClean="0">
                                              <a:latin typeface="Cambria Math" panose="02040503050406030204" pitchFamily="18" charset="0"/>
                                            </a:rPr>
                                            <m:t>1:</m:t>
                                          </m:r>
                                          <m:r>
                                            <a:rPr lang="de-DE" sz="1600" i="1">
                                              <a:latin typeface="Cambria Math" panose="02040503050406030204" pitchFamily="18" charset="0"/>
                                            </a:rPr>
                                            <m:t>𝑚</m:t>
                                          </m:r>
                                          <m:r>
                                            <a:rPr lang="de-DE" sz="1600" b="0" i="1" smtClean="0">
                                              <a:latin typeface="Cambria Math" panose="02040503050406030204" pitchFamily="18" charset="0"/>
                                            </a:rPr>
                                            <m:t> </m:t>
                                          </m:r>
                                          <m:r>
                                            <a:rPr lang="de-DE" sz="1600" b="0" i="1" smtClean="0">
                                              <a:latin typeface="Cambria Math" panose="02040503050406030204" pitchFamily="18" charset="0"/>
                                            </a:rPr>
                                            <m:t>𝑎𝑡</m:t>
                                          </m:r>
                                          <m:r>
                                            <a:rPr lang="de-DE" sz="1600" b="0" i="1" smtClean="0">
                                              <a:latin typeface="Cambria Math" panose="02040503050406030204" pitchFamily="18" charset="0"/>
                                            </a:rPr>
                                            <m:t> </m:t>
                                          </m:r>
                                          <m:r>
                                            <a:rPr lang="de-DE" sz="1600" b="0" i="1" smtClean="0">
                                              <a:latin typeface="Cambria Math" panose="02040503050406030204" pitchFamily="18" charset="0"/>
                                            </a:rPr>
                                            <m:t>𝑡𝑖𝑚𝑒𝑠𝑡𝑒𝑝</m:t>
                                          </m:r>
                                          <m:r>
                                            <a:rPr lang="de-DE" sz="1600" b="0" i="1" smtClean="0">
                                              <a:latin typeface="Cambria Math" panose="02040503050406030204" pitchFamily="18" charset="0"/>
                                            </a:rPr>
                                            <m:t> </m:t>
                                          </m:r>
                                          <m:r>
                                            <a:rPr lang="de-DE" sz="1600" b="0" i="1" smtClean="0">
                                              <a:latin typeface="Cambria Math" panose="02040503050406030204" pitchFamily="18" charset="0"/>
                                            </a:rPr>
                                            <m:t>𝑡</m:t>
                                          </m:r>
                                        </m:oMath>
                                      </m:oMathPara>
                                    </a14:m>
                                    <a:endParaRPr lang="de-DE" sz="1600" b="0" dirty="0"/>
                                  </a:p>
                                  <a:p>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𝑇</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𝑛</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 </m:t>
                                        </m:r>
                                        <m:r>
                                          <a:rPr lang="de-DE" sz="1600" i="1" dirty="0">
                                            <a:latin typeface="Cambria Math" panose="02040503050406030204" pitchFamily="18" charset="0"/>
                                          </a:rPr>
                                          <m:t>𝐶𝑜𝑛𝑓𝑖𝑟𝑚𝑒𝑑</m:t>
                                        </m:r>
                                        <m:r>
                                          <a:rPr lang="de-DE" sz="1600" i="1" dirty="0">
                                            <a:latin typeface="Cambria Math" panose="02040503050406030204" pitchFamily="18" charset="0"/>
                                          </a:rPr>
                                          <m:t> </m:t>
                                        </m:r>
                                        <m:r>
                                          <a:rPr lang="de-DE" sz="1600" i="1" dirty="0">
                                            <a:latin typeface="Cambria Math" panose="02040503050406030204" pitchFamily="18" charset="0"/>
                                          </a:rPr>
                                          <m:t>𝑇𝑟𝑎𝑐𝑘𝑙𝑖𝑠𝑡</m:t>
                                        </m:r>
                                        <m:r>
                                          <a:rPr lang="de-DE" sz="1600" i="1" dirty="0">
                                            <a:latin typeface="Cambria Math" panose="02040503050406030204" pitchFamily="18" charset="0"/>
                                          </a:rPr>
                                          <m:t> </m:t>
                                        </m:r>
                                        <m:r>
                                          <a:rPr lang="de-DE" sz="1600" i="1" dirty="0">
                                            <a:latin typeface="Cambria Math" panose="02040503050406030204" pitchFamily="18" charset="0"/>
                                          </a:rPr>
                                          <m:t>𝑎𝑡</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oMath>
                                    </a14:m>
                                    <a:r>
                                      <a:rPr lang="de-DE" sz="1600" dirty="0"/>
                                      <a:t> </a:t>
                                    </a:r>
                                    <a:endParaRPr lang="en-US" sz="1600" i="1" dirty="0">
                                      <a:latin typeface="Cambria Math" panose="02040503050406030204" pitchFamily="18" charset="0"/>
                                    </a:endParaRPr>
                                  </a:p>
                                  <a:p>
                                    <a:pPr lvl="0" defTabSz="1088333">
                                      <a:buClrTx/>
                                      <a:defRPr/>
                                    </a:pPr>
                                    <a14:m>
                                      <m:oMath xmlns:m="http://schemas.openxmlformats.org/officeDocument/2006/math">
                                        <m:sSub>
                                          <m:sSubPr>
                                            <m:ctrlPr>
                                              <a:rPr lang="de-DE" sz="1600" i="1" dirty="0" smtClean="0">
                                                <a:latin typeface="Cambria Math" panose="02040503050406030204" pitchFamily="18" charset="0"/>
                                              </a:rPr>
                                            </m:ctrlPr>
                                          </m:sSubPr>
                                          <m:e>
                                            <m:r>
                                              <a:rPr lang="de-DE" sz="1600" b="0" i="1" dirty="0" smtClean="0">
                                                <a:latin typeface="Cambria Math" panose="02040503050406030204" pitchFamily="18" charset="0"/>
                                              </a:rPr>
                                              <m:t>𝐴</m:t>
                                            </m:r>
                                          </m:e>
                                          <m:sub>
                                            <m:r>
                                              <a:rPr lang="de-DE" sz="1600" b="0" i="1" dirty="0" smtClean="0">
                                                <a:latin typeface="Cambria Math" panose="02040503050406030204" pitchFamily="18" charset="0"/>
                                              </a:rPr>
                                              <m:t>𝑡</m:t>
                                            </m:r>
                                            <m:r>
                                              <a:rPr lang="de-DE" sz="1600" b="0" i="1" dirty="0" smtClean="0">
                                                <a:latin typeface="Cambria Math" panose="02040503050406030204" pitchFamily="18" charset="0"/>
                                              </a:rPr>
                                              <m:t>,1:</m:t>
                                            </m:r>
                                            <m:r>
                                              <a:rPr lang="de-DE" sz="1600" b="0" i="1" dirty="0" smtClean="0">
                                                <a:latin typeface="Cambria Math" panose="02040503050406030204" pitchFamily="18" charset="0"/>
                                              </a:rPr>
                                              <m:t>𝑚</m:t>
                                            </m:r>
                                          </m:sub>
                                        </m:sSub>
                                        <m:r>
                                          <a:rPr lang="de-DE" sz="1600" b="0" i="1" dirty="0" smtClean="0">
                                            <a:latin typeface="Cambria Math" panose="02040503050406030204" pitchFamily="18" charset="0"/>
                                          </a:rPr>
                                          <m:t>     −</m:t>
                                        </m:r>
                                      </m:oMath>
                                    </a14:m>
                                    <a:r>
                                      <a:rPr lang="en-US" sz="1600" i="1" dirty="0">
                                        <a:latin typeface="Cambria Math" panose="02040503050406030204" pitchFamily="18" charset="0"/>
                                      </a:rPr>
                                      <a:t> Assignment of sensor object 1:m to confirmed                   </a:t>
                                    </a:r>
                                    <a:br>
                                      <a:rPr lang="en-US" sz="1600" i="1" dirty="0">
                                        <a:latin typeface="Cambria Math" panose="02040503050406030204" pitchFamily="18" charset="0"/>
                                      </a:rPr>
                                    </a:br>
                                    <a:r>
                                      <a:rPr lang="en-US" sz="1600" i="1" dirty="0">
                                        <a:latin typeface="Cambria Math" panose="02040503050406030204" pitchFamily="18" charset="0"/>
                                      </a:rPr>
                                      <a:t>                     Tracks 1:n for timestep t</a:t>
                                    </a:r>
                                    <a:endParaRPr lang="de-DE" sz="1600" dirty="0">
                                      <a:solidFill>
                                        <a:srgbClr val="050909"/>
                                      </a:solidFill>
                                    </a:endParaRPr>
                                  </a:p>
                                  <a:p>
                                    <a:pPr/>
                                    <a14:m>
                                      <m:oMathPara xmlns:m="http://schemas.openxmlformats.org/officeDocument/2006/math">
                                        <m:oMathParaPr>
                                          <m:jc m:val="left"/>
                                        </m:oMathParaPr>
                                        <m:oMath xmlns:m="http://schemas.openxmlformats.org/officeDocument/2006/math">
                                          <m:sSub>
                                            <m:sSubPr>
                                              <m:ctrlPr>
                                                <a:rPr lang="de-DE" sz="1600" i="1" dirty="0" smtClean="0">
                                                  <a:latin typeface="Cambria Math" panose="02040503050406030204" pitchFamily="18" charset="0"/>
                                                </a:rPr>
                                              </m:ctrlPr>
                                            </m:sSubPr>
                                            <m:e>
                                              <m:r>
                                                <a:rPr lang="de-DE" sz="1600" i="1" dirty="0">
                                                  <a:latin typeface="Cambria Math" panose="02040503050406030204" pitchFamily="18" charset="0"/>
                                                </a:rPr>
                                                <m:t>𝑋</m:t>
                                              </m:r>
                                            </m:e>
                                            <m:sub>
                                              <m:r>
                                                <a:rPr lang="de-DE" sz="1600" b="0" i="1" dirty="0" smtClean="0">
                                                  <a:latin typeface="Cambria Math" panose="02040503050406030204" pitchFamily="18" charset="0"/>
                                                </a:rPr>
                                                <m:t>𝑡</m:t>
                                              </m:r>
                                              <m:r>
                                                <a:rPr lang="de-DE" sz="1600" i="1" dirty="0">
                                                  <a:latin typeface="Cambria Math" panose="02040503050406030204" pitchFamily="18" charset="0"/>
                                                </a:rPr>
                                                <m:t>+1,1:</m:t>
                                              </m:r>
                                              <m:r>
                                                <a:rPr lang="de-DE" sz="1600" b="0" i="1" dirty="0" smtClean="0">
                                                  <a:latin typeface="Cambria Math" panose="02040503050406030204" pitchFamily="18" charset="0"/>
                                                </a:rPr>
                                                <m:t>𝑛</m:t>
                                              </m:r>
                                              <m:r>
                                                <a:rPr lang="de-DE" sz="1600" b="0" i="1" dirty="0" smtClean="0">
                                                  <a:latin typeface="Cambria Math" panose="02040503050406030204" pitchFamily="18" charset="0"/>
                                                </a:rPr>
                                                <m:t> </m:t>
                                              </m:r>
                                            </m:sub>
                                          </m:sSub>
                                          <m:r>
                                            <a:rPr lang="de-DE" sz="1600" b="0" i="1" dirty="0" smtClean="0">
                                              <a:latin typeface="Cambria Math" panose="02040503050406030204" pitchFamily="18" charset="0"/>
                                            </a:rPr>
                                            <m:t> </m:t>
                                          </m:r>
                                          <m:r>
                                            <a:rPr lang="de-DE" sz="1600" i="1" dirty="0">
                                              <a:latin typeface="Cambria Math" panose="02040503050406030204" pitchFamily="18" charset="0"/>
                                            </a:rPr>
                                            <m:t>−</m:t>
                                          </m:r>
                                          <m:r>
                                            <a:rPr lang="de-DE" sz="1600" b="0" i="1" dirty="0" smtClean="0">
                                              <a:latin typeface="Cambria Math" panose="02040503050406030204" pitchFamily="18" charset="0"/>
                                            </a:rPr>
                                            <m:t>𝑆𝑃𝐸𝑁𝑇</m:t>
                                          </m:r>
                                          <m:r>
                                            <a:rPr lang="de-DE" sz="1600" b="0" i="1" dirty="0" smtClean="0">
                                              <a:latin typeface="Cambria Math" panose="02040503050406030204" pitchFamily="18" charset="0"/>
                                            </a:rPr>
                                            <m:t> </m:t>
                                          </m:r>
                                          <m:r>
                                            <a:rPr lang="de-DE" sz="1600" i="1" dirty="0">
                                              <a:latin typeface="Cambria Math" panose="02040503050406030204" pitchFamily="18" charset="0"/>
                                            </a:rPr>
                                            <m:t>𝑃𝑟𝑒𝑑𝑖𝑐𝑡𝑖𝑜𝑛𝑠</m:t>
                                          </m:r>
                                          <m:r>
                                            <a:rPr lang="de-DE" sz="1600" i="1" dirty="0">
                                              <a:latin typeface="Cambria Math" panose="02040503050406030204" pitchFamily="18" charset="0"/>
                                            </a:rPr>
                                            <m:t> 1:</m:t>
                                          </m:r>
                                          <m:r>
                                            <a:rPr lang="de-DE" sz="1600" i="1" dirty="0">
                                              <a:latin typeface="Cambria Math" panose="02040503050406030204" pitchFamily="18" charset="0"/>
                                            </a:rPr>
                                            <m:t>𝑛</m:t>
                                          </m:r>
                                          <m:r>
                                            <a:rPr lang="de-DE" sz="1600" i="1" dirty="0">
                                              <a:latin typeface="Cambria Math" panose="02040503050406030204" pitchFamily="18" charset="0"/>
                                            </a:rPr>
                                            <m:t> </m:t>
                                          </m:r>
                                          <m:r>
                                            <a:rPr lang="de-DE" sz="1600" i="1" dirty="0">
                                              <a:latin typeface="Cambria Math" panose="02040503050406030204" pitchFamily="18" charset="0"/>
                                            </a:rPr>
                                            <m:t>𝑓𝑜𝑟</m:t>
                                          </m:r>
                                          <m:r>
                                            <a:rPr lang="de-DE" sz="1600" i="1" dirty="0">
                                              <a:latin typeface="Cambria Math" panose="02040503050406030204" pitchFamily="18" charset="0"/>
                                            </a:rPr>
                                            <m:t> </m:t>
                                          </m:r>
                                          <m:r>
                                            <a:rPr lang="de-DE" sz="1600" i="1" dirty="0">
                                              <a:latin typeface="Cambria Math" panose="02040503050406030204" pitchFamily="18" charset="0"/>
                                            </a:rPr>
                                            <m:t>𝑡𝑖𝑚𝑒𝑠𝑡𝑒𝑝</m:t>
                                          </m:r>
                                          <m:r>
                                            <a:rPr lang="de-DE" sz="1600" i="1" dirty="0">
                                              <a:latin typeface="Cambria Math" panose="02040503050406030204" pitchFamily="18" charset="0"/>
                                            </a:rPr>
                                            <m:t> </m:t>
                                          </m:r>
                                          <m:r>
                                            <a:rPr lang="de-DE" sz="1600" b="0" i="1" dirty="0" smtClean="0">
                                              <a:latin typeface="Cambria Math" panose="02040503050406030204" pitchFamily="18" charset="0"/>
                                            </a:rPr>
                                            <m:t>𝑡</m:t>
                                          </m:r>
                                          <m:r>
                                            <a:rPr lang="de-DE" sz="1600" i="1" dirty="0">
                                              <a:latin typeface="Cambria Math" panose="02040503050406030204" pitchFamily="18" charset="0"/>
                                            </a:rPr>
                                            <m:t>+1</m:t>
                                          </m:r>
                                          <m:r>
                                            <a:rPr lang="de-DE" sz="1600" b="0" i="1" dirty="0" smtClean="0">
                                              <a:latin typeface="Cambria Math" panose="02040503050406030204" pitchFamily="18" charset="0"/>
                                            </a:rPr>
                                            <m:t>  </m:t>
                                          </m:r>
                                        </m:oMath>
                                      </m:oMathPara>
                                    </a14:m>
                                    <a:endParaRPr lang="de-DE" sz="1600" b="0" i="1" dirty="0">
                                      <a:latin typeface="Cambria Math" panose="02040503050406030204" pitchFamily="18" charset="0"/>
                                    </a:endParaRPr>
                                  </a:p>
                                  <a:p>
                                    <a:endParaRPr kumimoji="0" lang="en-US" sz="1600" b="0" i="1" u="none" strike="noStrike" kern="1200" cap="none" spc="0" normalizeH="0" baseline="0" noProof="0" dirty="0">
                                      <a:ln>
                                        <a:noFill/>
                                      </a:ln>
                                      <a:solidFill>
                                        <a:srgbClr val="050909"/>
                                      </a:solidFill>
                                      <a:effectLst/>
                                      <a:uLnTx/>
                                      <a:uFillTx/>
                                      <a:latin typeface="Cambria Math" panose="02040503050406030204" pitchFamily="18" charset="0"/>
                                      <a:ea typeface="+mn-ea"/>
                                      <a:cs typeface="+mn-cs"/>
                                      <a:sym typeface="Arial"/>
                                    </a:endParaRPr>
                                  </a:p>
                                  <a:p>
                                    <a:r>
                                      <a:rPr lang="en-US" sz="1600" i="1" dirty="0">
                                        <a:latin typeface="Cambria Math" panose="02040503050406030204" pitchFamily="18" charset="0"/>
                                      </a:rPr>
                                      <a:t>Hiddenstatevectors  for  </a:t>
                                    </a:r>
                                    <a14:m>
                                      <m:oMath xmlns:m="http://schemas.openxmlformats.org/officeDocument/2006/math">
                                        <m:r>
                                          <a:rPr lang="de-DE" sz="1600" i="1" dirty="0" smtClean="0">
                                            <a:latin typeface="Cambria Math" panose="02040503050406030204" pitchFamily="18" charset="0"/>
                                          </a:rPr>
                                          <m:t>𝑛</m:t>
                                        </m:r>
                                        <m:r>
                                          <a:rPr lang="de-DE" sz="1600" i="1" dirty="0" smtClean="0">
                                            <a:latin typeface="Cambria Math" panose="02040503050406030204" pitchFamily="18" charset="0"/>
                                          </a:rPr>
                                          <m:t> </m:t>
                                        </m:r>
                                      </m:oMath>
                                    </a14:m>
                                    <a:r>
                                      <a:rPr lang="en-US" sz="1600" i="1" dirty="0">
                                        <a:latin typeface="Cambria Math" panose="02040503050406030204" pitchFamily="18" charset="0"/>
                                      </a:rPr>
                                      <a:t>confirmed tracks</a:t>
                                    </a:r>
                                  </a:p>
                                </p:txBody>
                              </p:sp>
                            </mc:Choice>
                            <mc:Fallback xmlns="">
                              <p:sp>
                                <p:nvSpPr>
                                  <p:cNvPr id="52" name="Textfeld 51">
                                    <a:extLst>
                                      <a:ext uri="{FF2B5EF4-FFF2-40B4-BE49-F238E27FC236}">
                                        <a16:creationId xmlns:a16="http://schemas.microsoft.com/office/drawing/2014/main" id="{4E54B36B-2EC5-F3EB-9082-3F47A7BEF27B}"/>
                                      </a:ext>
                                    </a:extLst>
                                  </p:cNvPr>
                                  <p:cNvSpPr txBox="1">
                                    <a:spLocks noRot="1" noChangeAspect="1" noMove="1" noResize="1" noEditPoints="1" noAdjustHandles="1" noChangeArrowheads="1" noChangeShapeType="1" noTextEdit="1"/>
                                  </p:cNvSpPr>
                                  <p:nvPr/>
                                </p:nvSpPr>
                                <p:spPr>
                                  <a:xfrm>
                                    <a:off x="1593910" y="4823226"/>
                                    <a:ext cx="5440341" cy="1858970"/>
                                  </a:xfrm>
                                  <a:prstGeom prst="rect">
                                    <a:avLst/>
                                  </a:prstGeom>
                                  <a:blipFill>
                                    <a:blip r:embed="rId2"/>
                                    <a:stretch>
                                      <a:fillRect l="-673" r="-10202" b="-2951"/>
                                    </a:stretch>
                                  </a:blipFill>
                                </p:spPr>
                                <p:txBody>
                                  <a:bodyPr/>
                                  <a:lstStyle/>
                                  <a:p>
                                    <a:r>
                                      <a:rPr lang="en-GB">
                                        <a:noFill/>
                                      </a:rPr>
                                      <a:t> </a:t>
                                    </a:r>
                                  </a:p>
                                </p:txBody>
                              </p:sp>
                            </mc:Fallback>
                          </mc:AlternateContent>
                          <p:sp>
                            <p:nvSpPr>
                              <p:cNvPr id="54" name="Rectangle 21">
                                <a:extLst>
                                  <a:ext uri="{FF2B5EF4-FFF2-40B4-BE49-F238E27FC236}">
                                    <a16:creationId xmlns:a16="http://schemas.microsoft.com/office/drawing/2014/main" id="{FE9B8D65-CBC9-CC9D-E57F-D5FDA78D12F3}"/>
                                  </a:ext>
                                </a:extLst>
                              </p:cNvPr>
                              <p:cNvSpPr/>
                              <p:nvPr/>
                            </p:nvSpPr>
                            <p:spPr>
                              <a:xfrm>
                                <a:off x="5391926" y="2319586"/>
                                <a:ext cx="1642325" cy="2101439"/>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5" name="Rectangle 19">
                                <a:extLst>
                                  <a:ext uri="{FF2B5EF4-FFF2-40B4-BE49-F238E27FC236}">
                                    <a16:creationId xmlns:a16="http://schemas.microsoft.com/office/drawing/2014/main" id="{DA107C89-E130-8CD1-1568-490B33AF64AD}"/>
                                  </a:ext>
                                </a:extLst>
                              </p:cNvPr>
                              <p:cNvSpPr/>
                              <p:nvPr/>
                            </p:nvSpPr>
                            <p:spPr>
                              <a:xfrm>
                                <a:off x="6336413" y="2953054"/>
                                <a:ext cx="574514"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Track Confirmation</a:t>
                                </a:r>
                                <a:endParaRPr lang="de-DE" sz="1050" dirty="0"/>
                              </a:p>
                            </p:txBody>
                          </p:sp>
                          <p:sp>
                            <p:nvSpPr>
                              <p:cNvPr id="56" name="Right Arrow 92">
                                <a:extLst>
                                  <a:ext uri="{FF2B5EF4-FFF2-40B4-BE49-F238E27FC236}">
                                    <a16:creationId xmlns:a16="http://schemas.microsoft.com/office/drawing/2014/main" id="{D9336A2A-A2C2-8196-2ECE-2A9B4E884ADA}"/>
                                  </a:ext>
                                </a:extLst>
                              </p:cNvPr>
                              <p:cNvSpPr/>
                              <p:nvPr/>
                            </p:nvSpPr>
                            <p:spPr>
                              <a:xfrm>
                                <a:off x="6904454" y="300463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654E12FC-CC07-8097-B684-0C97125ADF2D}"/>
                                    </a:ext>
                                  </a:extLst>
                                </p:cNvPr>
                                <p:cNvSpPr txBox="1"/>
                                <p:nvPr/>
                              </p:nvSpPr>
                              <p:spPr>
                                <a:xfrm>
                                  <a:off x="7159767" y="2749722"/>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49" name="Textfeld 48">
                                  <a:extLst>
                                    <a:ext uri="{FF2B5EF4-FFF2-40B4-BE49-F238E27FC236}">
                                      <a16:creationId xmlns:a16="http://schemas.microsoft.com/office/drawing/2014/main" id="{654E12FC-CC07-8097-B684-0C97125ADF2D}"/>
                                    </a:ext>
                                  </a:extLst>
                                </p:cNvPr>
                                <p:cNvSpPr txBox="1">
                                  <a:spLocks noRot="1" noChangeAspect="1" noMove="1" noResize="1" noEditPoints="1" noAdjustHandles="1" noChangeArrowheads="1" noChangeShapeType="1" noTextEdit="1"/>
                                </p:cNvSpPr>
                                <p:nvPr/>
                              </p:nvSpPr>
                              <p:spPr>
                                <a:xfrm>
                                  <a:off x="7159767" y="2749722"/>
                                  <a:ext cx="301768" cy="317203"/>
                                </a:xfrm>
                                <a:prstGeom prst="rect">
                                  <a:avLst/>
                                </a:prstGeom>
                                <a:blipFill>
                                  <a:blip r:embed="rId3"/>
                                  <a:stretch>
                                    <a:fillRect r="-64000"/>
                                  </a:stretch>
                                </a:blipFill>
                              </p:spPr>
                              <p:txBody>
                                <a:bodyPr/>
                                <a:lstStyle/>
                                <a:p>
                                  <a:r>
                                    <a:rPr lang="en-GB">
                                      <a:noFill/>
                                    </a:rPr>
                                    <a:t> </a:t>
                                  </a:r>
                                </a:p>
                              </p:txBody>
                            </p:sp>
                          </mc:Fallback>
                        </mc:AlternateContent>
                      </p:grpSp>
                      <p:grpSp>
                        <p:nvGrpSpPr>
                          <p:cNvPr id="17" name="Gruppieren 16">
                            <a:extLst>
                              <a:ext uri="{FF2B5EF4-FFF2-40B4-BE49-F238E27FC236}">
                                <a16:creationId xmlns:a16="http://schemas.microsoft.com/office/drawing/2014/main" id="{57D3C7ED-039E-3AD8-9F18-E9670DBAB1E5}"/>
                              </a:ext>
                            </a:extLst>
                          </p:cNvPr>
                          <p:cNvGrpSpPr/>
                          <p:nvPr/>
                        </p:nvGrpSpPr>
                        <p:grpSpPr>
                          <a:xfrm>
                            <a:off x="3728763" y="2266090"/>
                            <a:ext cx="4902591" cy="2434723"/>
                            <a:chOff x="3634005" y="2266090"/>
                            <a:chExt cx="4902591" cy="2434723"/>
                          </a:xfrm>
                        </p:grpSpPr>
                        <mc:AlternateContent xmlns:mc="http://schemas.openxmlformats.org/markup-compatibility/2006" xmlns:a14="http://schemas.microsoft.com/office/drawing/2010/main">
                          <mc:Choice Requires="a14">
                            <p:sp>
                              <p:nvSpPr>
                                <p:cNvPr id="37" name="Rectangle 21">
                                  <a:extLst>
                                    <a:ext uri="{FF2B5EF4-FFF2-40B4-BE49-F238E27FC236}">
                                      <a16:creationId xmlns:a16="http://schemas.microsoft.com/office/drawing/2014/main" id="{14AE7A79-CFF2-62E4-F424-794842F231D0}"/>
                                    </a:ext>
                                  </a:extLst>
                                </p:cNvPr>
                                <p:cNvSpPr/>
                                <p:nvPr/>
                              </p:nvSpPr>
                              <p:spPr>
                                <a:xfrm>
                                  <a:off x="3817806" y="2266090"/>
                                  <a:ext cx="3241374"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Hiddenstatevectors</a:t>
                                  </a:r>
                                </a:p>
                              </p:txBody>
                            </p:sp>
                          </mc:Choice>
                          <mc:Fallback xmlns="">
                            <p:sp>
                              <p:nvSpPr>
                                <p:cNvPr id="37" name="Rectangle 21">
                                  <a:extLst>
                                    <a:ext uri="{FF2B5EF4-FFF2-40B4-BE49-F238E27FC236}">
                                      <a16:creationId xmlns:a16="http://schemas.microsoft.com/office/drawing/2014/main" id="{14AE7A79-CFF2-62E4-F424-794842F231D0}"/>
                                    </a:ext>
                                  </a:extLst>
                                </p:cNvPr>
                                <p:cNvSpPr>
                                  <a:spLocks noRot="1" noChangeAspect="1" noMove="1" noResize="1" noEditPoints="1" noAdjustHandles="1" noChangeArrowheads="1" noChangeShapeType="1" noTextEdit="1"/>
                                </p:cNvSpPr>
                                <p:nvPr/>
                              </p:nvSpPr>
                              <p:spPr>
                                <a:xfrm>
                                  <a:off x="3817806" y="2266090"/>
                                  <a:ext cx="3241374" cy="1548000"/>
                                </a:xfrm>
                                <a:prstGeom prst="rect">
                                  <a:avLst/>
                                </a:prstGeom>
                                <a:blipFill>
                                  <a:blip r:embed="rId4"/>
                                  <a:stretch>
                                    <a:fillRect/>
                                  </a:stretch>
                                </a:blipFill>
                                <a:ln w="3175">
                                  <a:solidFill>
                                    <a:srgbClr val="C00000"/>
                                  </a:solidFill>
                                </a:ln>
                              </p:spPr>
                              <p:txBody>
                                <a:bodyPr/>
                                <a:lstStyle/>
                                <a:p>
                                  <a:r>
                                    <a:rPr lang="en-GB">
                                      <a:noFill/>
                                    </a:rPr>
                                    <a:t> </a:t>
                                  </a:r>
                                </a:p>
                              </p:txBody>
                            </p:sp>
                          </mc:Fallback>
                        </mc:AlternateContent>
                        <p:sp>
                          <p:nvSpPr>
                            <p:cNvPr id="38" name="Rectangle 21">
                              <a:extLst>
                                <a:ext uri="{FF2B5EF4-FFF2-40B4-BE49-F238E27FC236}">
                                  <a16:creationId xmlns:a16="http://schemas.microsoft.com/office/drawing/2014/main" id="{76ADC106-E449-09EC-57A5-28E8CC213ED2}"/>
                                </a:ext>
                              </a:extLst>
                            </p:cNvPr>
                            <p:cNvSpPr/>
                            <p:nvPr/>
                          </p:nvSpPr>
                          <p:spPr>
                            <a:xfrm>
                              <a:off x="3723913" y="2556643"/>
                              <a:ext cx="3245359"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40" name="Rectangle 21">
                              <a:extLst>
                                <a:ext uri="{FF2B5EF4-FFF2-40B4-BE49-F238E27FC236}">
                                  <a16:creationId xmlns:a16="http://schemas.microsoft.com/office/drawing/2014/main" id="{EA4C8DC4-3C7A-5668-9A5D-F827B75F97BA}"/>
                                </a:ext>
                              </a:extLst>
                            </p:cNvPr>
                            <p:cNvSpPr/>
                            <p:nvPr/>
                          </p:nvSpPr>
                          <p:spPr>
                            <a:xfrm>
                              <a:off x="3634005" y="2806693"/>
                              <a:ext cx="3259705" cy="1548000"/>
                            </a:xfrm>
                            <a:prstGeom prst="rect">
                              <a:avLst/>
                            </a:prstGeom>
                            <a:solidFill>
                              <a:srgbClr val="68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p:sp>
                          <p:nvSpPr>
                            <p:cNvPr id="41" name="Rectangle 15">
                              <a:extLst>
                                <a:ext uri="{FF2B5EF4-FFF2-40B4-BE49-F238E27FC236}">
                                  <a16:creationId xmlns:a16="http://schemas.microsoft.com/office/drawing/2014/main" id="{C7A28147-C10E-EBF7-6764-AC3B7F2C3B31}"/>
                                </a:ext>
                              </a:extLst>
                            </p:cNvPr>
                            <p:cNvSpPr/>
                            <p:nvPr/>
                          </p:nvSpPr>
                          <p:spPr>
                            <a:xfrm rot="5400000">
                              <a:off x="5400068" y="2890215"/>
                              <a:ext cx="1355670" cy="1393415"/>
                            </a:xfrm>
                            <a:prstGeom prst="rect">
                              <a:avLst/>
                            </a:prstGeom>
                            <a:solidFill>
                              <a:srgbClr val="C00000">
                                <a:alpha val="40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Prediction Network</a:t>
                              </a:r>
                            </a:p>
                          </p:txBody>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7C612CDF-DBC7-C5F0-3491-6100468D5E1D}"/>
                                    </a:ext>
                                  </a:extLst>
                                </p:cNvPr>
                                <p:cNvSpPr txBox="1"/>
                                <p:nvPr/>
                              </p:nvSpPr>
                              <p:spPr>
                                <a:xfrm>
                                  <a:off x="8022687" y="4383610"/>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45" name="Textfeld 44">
                                  <a:extLst>
                                    <a:ext uri="{FF2B5EF4-FFF2-40B4-BE49-F238E27FC236}">
                                      <a16:creationId xmlns:a16="http://schemas.microsoft.com/office/drawing/2014/main" id="{7C612CDF-DBC7-C5F0-3491-6100468D5E1D}"/>
                                    </a:ext>
                                  </a:extLst>
                                </p:cNvPr>
                                <p:cNvSpPr txBox="1">
                                  <a:spLocks noRot="1" noChangeAspect="1" noMove="1" noResize="1" noEditPoints="1" noAdjustHandles="1" noChangeArrowheads="1" noChangeShapeType="1" noTextEdit="1"/>
                                </p:cNvSpPr>
                                <p:nvPr/>
                              </p:nvSpPr>
                              <p:spPr>
                                <a:xfrm>
                                  <a:off x="8022687" y="4383610"/>
                                  <a:ext cx="513909" cy="317203"/>
                                </a:xfrm>
                                <a:prstGeom prst="rect">
                                  <a:avLst/>
                                </a:prstGeom>
                                <a:blipFill>
                                  <a:blip r:embed="rId5"/>
                                  <a:stretch>
                                    <a:fillRect r="-34524"/>
                                  </a:stretch>
                                </a:blipFill>
                              </p:spPr>
                              <p:txBody>
                                <a:bodyPr/>
                                <a:lstStyle/>
                                <a:p>
                                  <a:r>
                                    <a:rPr lang="en-GB">
                                      <a:noFill/>
                                    </a:rPr>
                                    <a:t> </a:t>
                                  </a:r>
                                </a:p>
                              </p:txBody>
                            </p:sp>
                          </mc:Fallback>
                        </mc:AlternateContent>
                      </p:grpSp>
                      <p:grpSp>
                        <p:nvGrpSpPr>
                          <p:cNvPr id="19" name="Gruppieren 18">
                            <a:extLst>
                              <a:ext uri="{FF2B5EF4-FFF2-40B4-BE49-F238E27FC236}">
                                <a16:creationId xmlns:a16="http://schemas.microsoft.com/office/drawing/2014/main" id="{B0AC1786-D4DA-640D-01EE-F026AE9F8096}"/>
                              </a:ext>
                            </a:extLst>
                          </p:cNvPr>
                          <p:cNvGrpSpPr/>
                          <p:nvPr/>
                        </p:nvGrpSpPr>
                        <p:grpSpPr>
                          <a:xfrm>
                            <a:off x="2953577" y="2689642"/>
                            <a:ext cx="2295085" cy="1575119"/>
                            <a:chOff x="3042477" y="2689642"/>
                            <a:chExt cx="2295085" cy="1575119"/>
                          </a:xfrm>
                        </p:grpSpPr>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71B3D6D9-4A93-9AFB-CFCF-16595FA841C7}"/>
                                    </a:ext>
                                  </a:extLst>
                                </p:cNvPr>
                                <p:cNvSpPr txBox="1"/>
                                <p:nvPr/>
                              </p:nvSpPr>
                              <p:spPr>
                                <a:xfrm>
                                  <a:off x="3042477" y="268964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3" name="Textfeld 22">
                                  <a:extLst>
                                    <a:ext uri="{FF2B5EF4-FFF2-40B4-BE49-F238E27FC236}">
                                      <a16:creationId xmlns:a16="http://schemas.microsoft.com/office/drawing/2014/main" id="{71B3D6D9-4A93-9AFB-CFCF-16595FA841C7}"/>
                                    </a:ext>
                                  </a:extLst>
                                </p:cNvPr>
                                <p:cNvSpPr txBox="1">
                                  <a:spLocks noRot="1" noChangeAspect="1" noMove="1" noResize="1" noEditPoints="1" noAdjustHandles="1" noChangeArrowheads="1" noChangeShapeType="1" noTextEdit="1"/>
                                </p:cNvSpPr>
                                <p:nvPr/>
                              </p:nvSpPr>
                              <p:spPr>
                                <a:xfrm>
                                  <a:off x="3042477" y="2689642"/>
                                  <a:ext cx="513909" cy="317203"/>
                                </a:xfrm>
                                <a:prstGeom prst="rect">
                                  <a:avLst/>
                                </a:prstGeom>
                                <a:blipFill>
                                  <a:blip r:embed="rId6"/>
                                  <a:stretch>
                                    <a:fillRect r="-4762"/>
                                  </a:stretch>
                                </a:blipFill>
                              </p:spPr>
                              <p:txBody>
                                <a:bodyPr/>
                                <a:lstStyle/>
                                <a:p>
                                  <a:r>
                                    <a:rPr lang="en-GB">
                                      <a:noFill/>
                                    </a:rPr>
                                    <a:t> </a:t>
                                  </a:r>
                                </a:p>
                              </p:txBody>
                            </p:sp>
                          </mc:Fallback>
                        </mc:AlternateContent>
                        <p:sp>
                          <p:nvSpPr>
                            <p:cNvPr id="24" name="Rectangle 15">
                              <a:extLst>
                                <a:ext uri="{FF2B5EF4-FFF2-40B4-BE49-F238E27FC236}">
                                  <a16:creationId xmlns:a16="http://schemas.microsoft.com/office/drawing/2014/main" id="{2EA3FAD5-63E9-443D-C094-382A7D5399CC}"/>
                                </a:ext>
                              </a:extLst>
                            </p:cNvPr>
                            <p:cNvSpPr/>
                            <p:nvPr/>
                          </p:nvSpPr>
                          <p:spPr>
                            <a:xfrm rot="5400000">
                              <a:off x="3952740" y="2879939"/>
                              <a:ext cx="1355673" cy="1413971"/>
                            </a:xfrm>
                            <a:prstGeom prst="rect">
                              <a:avLst/>
                            </a:prstGeom>
                            <a:solidFill>
                              <a:srgbClr val="C00000">
                                <a:alpha val="65000"/>
                              </a:srgbClr>
                            </a:solidFill>
                            <a:ln w="38100">
                              <a:solidFill>
                                <a:srgbClr val="C20D0D"/>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Association Network</a:t>
                              </a:r>
                            </a:p>
                          </p:txBody>
                        </p:sp>
                        <p:sp>
                          <p:nvSpPr>
                            <p:cNvPr id="27" name="Right Arrow 60">
                              <a:extLst>
                                <a:ext uri="{FF2B5EF4-FFF2-40B4-BE49-F238E27FC236}">
                                  <a16:creationId xmlns:a16="http://schemas.microsoft.com/office/drawing/2014/main" id="{BB91FFCE-9DA4-909B-0204-32450DF1C65D}"/>
                                </a:ext>
                              </a:extLst>
                            </p:cNvPr>
                            <p:cNvSpPr/>
                            <p:nvPr/>
                          </p:nvSpPr>
                          <p:spPr>
                            <a:xfrm>
                              <a:off x="3321502" y="2960667"/>
                              <a:ext cx="432000" cy="182785"/>
                            </a:xfrm>
                            <a:prstGeom prst="rightArrow">
                              <a:avLst>
                                <a:gd name="adj1" fmla="val 50000"/>
                                <a:gd name="adj2" fmla="val 23945"/>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grpSp>
                    <p:cxnSp>
                      <p:nvCxnSpPr>
                        <p:cNvPr id="2" name="Verbinder: gewinkelt 1">
                          <a:extLst>
                            <a:ext uri="{FF2B5EF4-FFF2-40B4-BE49-F238E27FC236}">
                              <a16:creationId xmlns:a16="http://schemas.microsoft.com/office/drawing/2014/main" id="{7F2DCE8B-03F5-0ED8-A86C-EC5107C28AD3}"/>
                            </a:ext>
                          </a:extLst>
                        </p:cNvPr>
                        <p:cNvCxnSpPr>
                          <a:cxnSpLocks/>
                          <a:stCxn id="24" idx="3"/>
                          <a:endCxn id="131" idx="2"/>
                        </p:cNvCxnSpPr>
                        <p:nvPr/>
                      </p:nvCxnSpPr>
                      <p:spPr>
                        <a:xfrm rot="16200000" flipH="1">
                          <a:off x="4217301" y="2613113"/>
                          <a:ext cx="109324" cy="3436444"/>
                        </a:xfrm>
                        <a:prstGeom prst="bentConnector3">
                          <a:avLst>
                            <a:gd name="adj1" fmla="val 309103"/>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Verbinder: gewinkelt 19">
                          <a:extLst>
                            <a:ext uri="{FF2B5EF4-FFF2-40B4-BE49-F238E27FC236}">
                              <a16:creationId xmlns:a16="http://schemas.microsoft.com/office/drawing/2014/main" id="{D73C06EE-FD25-A19A-7CB3-504820EA18F7}"/>
                            </a:ext>
                          </a:extLst>
                        </p:cNvPr>
                        <p:cNvCxnSpPr>
                          <a:cxnSpLocks/>
                          <a:stCxn id="41" idx="3"/>
                          <a:endCxn id="54" idx="2"/>
                        </p:cNvCxnSpPr>
                        <p:nvPr/>
                      </p:nvCxnSpPr>
                      <p:spPr>
                        <a:xfrm rot="16200000" flipH="1">
                          <a:off x="5096033" y="3365362"/>
                          <a:ext cx="112297" cy="1934911"/>
                        </a:xfrm>
                        <a:prstGeom prst="bentConnector3">
                          <a:avLst>
                            <a:gd name="adj1" fmla="val 256068"/>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77" name="Verbinder: gewinkelt 76">
                        <a:extLst>
                          <a:ext uri="{FF2B5EF4-FFF2-40B4-BE49-F238E27FC236}">
                            <a16:creationId xmlns:a16="http://schemas.microsoft.com/office/drawing/2014/main" id="{E0FD7D00-6A3F-081B-1A3E-472DD49F9979}"/>
                          </a:ext>
                        </a:extLst>
                      </p:cNvPr>
                      <p:cNvCxnSpPr>
                        <a:cxnSpLocks/>
                        <a:stCxn id="56" idx="1"/>
                        <a:endCxn id="24" idx="1"/>
                      </p:cNvCxnSpPr>
                      <p:nvPr/>
                    </p:nvCxnSpPr>
                    <p:spPr>
                      <a:xfrm rot="10800000">
                        <a:off x="3596158" y="2728977"/>
                        <a:ext cx="4257261" cy="142969"/>
                      </a:xfrm>
                      <a:prstGeom prst="bentConnector4">
                        <a:avLst>
                          <a:gd name="adj1" fmla="val -1151"/>
                          <a:gd name="adj2" fmla="val 739579"/>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7EDF5D42-A5B1-52AA-91CA-EB205D7E9A2F}"/>
                              </a:ext>
                            </a:extLst>
                          </p:cNvPr>
                          <p:cNvSpPr txBox="1"/>
                          <p:nvPr/>
                        </p:nvSpPr>
                        <p:spPr>
                          <a:xfrm>
                            <a:off x="3071843" y="1783136"/>
                            <a:ext cx="301768"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80" name="Textfeld 79">
                            <a:extLst>
                              <a:ext uri="{FF2B5EF4-FFF2-40B4-BE49-F238E27FC236}">
                                <a16:creationId xmlns:a16="http://schemas.microsoft.com/office/drawing/2014/main" id="{7EDF5D42-A5B1-52AA-91CA-EB205D7E9A2F}"/>
                              </a:ext>
                            </a:extLst>
                          </p:cNvPr>
                          <p:cNvSpPr txBox="1">
                            <a:spLocks noRot="1" noChangeAspect="1" noMove="1" noResize="1" noEditPoints="1" noAdjustHandles="1" noChangeArrowheads="1" noChangeShapeType="1" noTextEdit="1"/>
                          </p:cNvSpPr>
                          <p:nvPr/>
                        </p:nvSpPr>
                        <p:spPr>
                          <a:xfrm>
                            <a:off x="3071843" y="1783136"/>
                            <a:ext cx="301768" cy="317203"/>
                          </a:xfrm>
                          <a:prstGeom prst="rect">
                            <a:avLst/>
                          </a:prstGeom>
                          <a:blipFill>
                            <a:blip r:embed="rId8"/>
                            <a:stretch>
                              <a:fillRect r="-65306"/>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55" name="Textfeld 154">
                          <a:extLst>
                            <a:ext uri="{FF2B5EF4-FFF2-40B4-BE49-F238E27FC236}">
                              <a16:creationId xmlns:a16="http://schemas.microsoft.com/office/drawing/2014/main" id="{99BCB7E3-774E-4F52-4C6A-3B0553FFB4FE}"/>
                            </a:ext>
                          </a:extLst>
                        </p:cNvPr>
                        <p:cNvSpPr txBox="1"/>
                        <p:nvPr/>
                      </p:nvSpPr>
                      <p:spPr>
                        <a:xfrm>
                          <a:off x="3760463" y="3608880"/>
                          <a:ext cx="706374"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55" name="Textfeld 154">
                          <a:extLst>
                            <a:ext uri="{FF2B5EF4-FFF2-40B4-BE49-F238E27FC236}">
                              <a16:creationId xmlns:a16="http://schemas.microsoft.com/office/drawing/2014/main" id="{99BCB7E3-774E-4F52-4C6A-3B0553FFB4FE}"/>
                            </a:ext>
                          </a:extLst>
                        </p:cNvPr>
                        <p:cNvSpPr txBox="1">
                          <a:spLocks noRot="1" noChangeAspect="1" noMove="1" noResize="1" noEditPoints="1" noAdjustHandles="1" noChangeArrowheads="1" noChangeShapeType="1" noTextEdit="1"/>
                        </p:cNvSpPr>
                        <p:nvPr/>
                      </p:nvSpPr>
                      <p:spPr>
                        <a:xfrm>
                          <a:off x="3760463" y="3608880"/>
                          <a:ext cx="706374" cy="317203"/>
                        </a:xfrm>
                        <a:prstGeom prst="rect">
                          <a:avLst/>
                        </a:prstGeom>
                        <a:blipFill>
                          <a:blip r:embed="rId9"/>
                          <a:stretch>
                            <a:fillRect/>
                          </a:stretch>
                        </a:blipFill>
                      </p:spPr>
                      <p:txBody>
                        <a:bodyPr/>
                        <a:lstStyle/>
                        <a:p>
                          <a:r>
                            <a:rPr lang="en-GB">
                              <a:noFill/>
                            </a:rPr>
                            <a:t> </a:t>
                          </a:r>
                        </a:p>
                      </p:txBody>
                    </p:sp>
                  </mc:Fallback>
                </mc:AlternateContent>
              </p:grpSp>
              <p:sp>
                <p:nvSpPr>
                  <p:cNvPr id="122" name="Rectangle 19">
                    <a:extLst>
                      <a:ext uri="{FF2B5EF4-FFF2-40B4-BE49-F238E27FC236}">
                        <a16:creationId xmlns:a16="http://schemas.microsoft.com/office/drawing/2014/main" id="{EE5BA17B-A277-45CF-2A0B-6152BB968431}"/>
                      </a:ext>
                    </a:extLst>
                  </p:cNvPr>
                  <p:cNvSpPr/>
                  <p:nvPr/>
                </p:nvSpPr>
                <p:spPr>
                  <a:xfrm>
                    <a:off x="5139850" y="2478881"/>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Initialize Tracks</a:t>
                    </a:r>
                  </a:p>
                </p:txBody>
              </p:sp>
              <p:sp>
                <p:nvSpPr>
                  <p:cNvPr id="131" name="Rectangle 19">
                    <a:extLst>
                      <a:ext uri="{FF2B5EF4-FFF2-40B4-BE49-F238E27FC236}">
                        <a16:creationId xmlns:a16="http://schemas.microsoft.com/office/drawing/2014/main" id="{8A8C97F5-F3DE-989A-915A-A63F8A52A6A3}"/>
                      </a:ext>
                    </a:extLst>
                  </p:cNvPr>
                  <p:cNvSpPr/>
                  <p:nvPr/>
                </p:nvSpPr>
                <p:spPr>
                  <a:xfrm>
                    <a:off x="5343525" y="3759761"/>
                    <a:ext cx="703664"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sp>
              <p:nvSpPr>
                <p:cNvPr id="137" name="Rectangle 19">
                  <a:extLst>
                    <a:ext uri="{FF2B5EF4-FFF2-40B4-BE49-F238E27FC236}">
                      <a16:creationId xmlns:a16="http://schemas.microsoft.com/office/drawing/2014/main" id="{715FC2F4-7284-4F3E-4238-59891F38E1C8}"/>
                    </a:ext>
                  </a:extLst>
                </p:cNvPr>
                <p:cNvSpPr/>
                <p:nvPr/>
              </p:nvSpPr>
              <p:spPr>
                <a:xfrm>
                  <a:off x="5139849" y="3760182"/>
                  <a:ext cx="1382797" cy="184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kern="1200" dirty="0">
                    <a:solidFill>
                      <a:prstClr val="white"/>
                    </a:solidFill>
                    <a:latin typeface="Daimler CS" pitchFamily="2" charset="0"/>
                  </a:endParaRPr>
                </a:p>
              </p:txBody>
            </p:sp>
          </p:grpSp>
          <p:cxnSp>
            <p:nvCxnSpPr>
              <p:cNvPr id="3" name="Verbinder: gewinkelt 2">
                <a:extLst>
                  <a:ext uri="{FF2B5EF4-FFF2-40B4-BE49-F238E27FC236}">
                    <a16:creationId xmlns:a16="http://schemas.microsoft.com/office/drawing/2014/main" id="{2DE91B7C-3D37-BFB8-A463-0E0F973D59E1}"/>
                  </a:ext>
                </a:extLst>
              </p:cNvPr>
              <p:cNvCxnSpPr>
                <a:cxnSpLocks/>
                <a:stCxn id="27" idx="0"/>
                <a:endCxn id="41" idx="1"/>
              </p:cNvCxnSpPr>
              <p:nvPr/>
            </p:nvCxnSpPr>
            <p:spPr>
              <a:xfrm rot="5400000" flipH="1" flipV="1">
                <a:off x="2588195" y="1228762"/>
                <a:ext cx="51579" cy="2551827"/>
              </a:xfrm>
              <a:prstGeom prst="bentConnector3">
                <a:avLst>
                  <a:gd name="adj1" fmla="val 579794"/>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Verbinder: gewinkelt 6">
                <a:extLst>
                  <a:ext uri="{FF2B5EF4-FFF2-40B4-BE49-F238E27FC236}">
                    <a16:creationId xmlns:a16="http://schemas.microsoft.com/office/drawing/2014/main" id="{14D82749-DB1B-59A3-8191-1B6642668B72}"/>
                  </a:ext>
                </a:extLst>
              </p:cNvPr>
              <p:cNvCxnSpPr>
                <a:cxnSpLocks/>
                <a:stCxn id="27" idx="2"/>
                <a:endCxn id="24" idx="2"/>
              </p:cNvCxnSpPr>
              <p:nvPr/>
            </p:nvCxnSpPr>
            <p:spPr>
              <a:xfrm rot="16200000" flipH="1">
                <a:off x="1223263" y="2828056"/>
                <a:ext cx="443473" cy="21385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sp>
          <p:nvSpPr>
            <p:cNvPr id="141" name="Rectangle 19">
              <a:extLst>
                <a:ext uri="{FF2B5EF4-FFF2-40B4-BE49-F238E27FC236}">
                  <a16:creationId xmlns:a16="http://schemas.microsoft.com/office/drawing/2014/main" id="{28D4F9AF-A511-6A99-BE87-052DA6FB5853}"/>
                </a:ext>
              </a:extLst>
            </p:cNvPr>
            <p:cNvSpPr/>
            <p:nvPr/>
          </p:nvSpPr>
          <p:spPr>
            <a:xfrm>
              <a:off x="5550357" y="2478879"/>
              <a:ext cx="288000" cy="1355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kern="1200" dirty="0">
                  <a:solidFill>
                    <a:prstClr val="white"/>
                  </a:solidFill>
                  <a:latin typeface="Daimler CS" pitchFamily="2" charset="0"/>
                </a:rPr>
                <a:t>Delete Tracks</a:t>
              </a:r>
            </a:p>
          </p:txBody>
        </p:sp>
      </p:grpSp>
    </p:spTree>
    <p:extLst>
      <p:ext uri="{BB962C8B-B14F-4D97-AF65-F5344CB8AC3E}">
        <p14:creationId xmlns:p14="http://schemas.microsoft.com/office/powerpoint/2010/main" val="149744553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53A879-7EE9-2D8E-2FC4-DF0644A42BD5}"/>
              </a:ext>
            </a:extLst>
          </p:cNvPr>
          <p:cNvGraphicFramePr>
            <a:graphicFrameLocks noChangeAspect="1"/>
          </p:cNvGraphicFramePr>
          <p:nvPr>
            <p:custDataLst>
              <p:tags r:id="rId1"/>
            </p:custDataLst>
            <p:extLst>
              <p:ext uri="{D42A27DB-BD31-4B8C-83A1-F6EECF244321}">
                <p14:modId xmlns:p14="http://schemas.microsoft.com/office/powerpoint/2010/main" val="37654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8FB390D8-CA1A-7DF6-1E0B-10CEE6F3354D}"/>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7" name="Gruppieren 26">
            <a:extLst>
              <a:ext uri="{FF2B5EF4-FFF2-40B4-BE49-F238E27FC236}">
                <a16:creationId xmlns:a16="http://schemas.microsoft.com/office/drawing/2014/main" id="{CBD485AF-074E-76A6-8333-E3E82C7BD471}"/>
              </a:ext>
            </a:extLst>
          </p:cNvPr>
          <p:cNvGrpSpPr/>
          <p:nvPr/>
        </p:nvGrpSpPr>
        <p:grpSpPr>
          <a:xfrm>
            <a:off x="2690231" y="189229"/>
            <a:ext cx="4996444" cy="5766945"/>
            <a:chOff x="2690231" y="189229"/>
            <a:chExt cx="4996444" cy="5766945"/>
          </a:xfrm>
        </p:grpSpPr>
        <p:grpSp>
          <p:nvGrpSpPr>
            <p:cNvPr id="23" name="Gruppieren 22">
              <a:extLst>
                <a:ext uri="{FF2B5EF4-FFF2-40B4-BE49-F238E27FC236}">
                  <a16:creationId xmlns:a16="http://schemas.microsoft.com/office/drawing/2014/main" id="{89418726-D499-F894-C9C0-EA2C29F47051}"/>
                </a:ext>
              </a:extLst>
            </p:cNvPr>
            <p:cNvGrpSpPr/>
            <p:nvPr/>
          </p:nvGrpSpPr>
          <p:grpSpPr>
            <a:xfrm>
              <a:off x="2690231" y="189229"/>
              <a:ext cx="4996444" cy="5766945"/>
              <a:chOff x="2690231" y="189229"/>
              <a:chExt cx="4996444" cy="5766945"/>
            </a:xfrm>
          </p:grpSpPr>
          <p:sp>
            <p:nvSpPr>
              <p:cNvPr id="22" name="Rectangle 34">
                <a:extLst>
                  <a:ext uri="{FF2B5EF4-FFF2-40B4-BE49-F238E27FC236}">
                    <a16:creationId xmlns:a16="http://schemas.microsoft.com/office/drawing/2014/main" id="{BCC3C5A0-7C53-53ED-C307-DC03F5BA7D39}"/>
                  </a:ext>
                </a:extLst>
              </p:cNvPr>
              <p:cNvSpPr/>
              <p:nvPr/>
            </p:nvSpPr>
            <p:spPr>
              <a:xfrm>
                <a:off x="2756152" y="189229"/>
                <a:ext cx="4930523" cy="576694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9" name="Gruppieren 8">
                <a:extLst>
                  <a:ext uri="{FF2B5EF4-FFF2-40B4-BE49-F238E27FC236}">
                    <a16:creationId xmlns:a16="http://schemas.microsoft.com/office/drawing/2014/main" id="{9879FFF7-09C0-90FE-FBD7-36FFE6726B57}"/>
                  </a:ext>
                </a:extLst>
              </p:cNvPr>
              <p:cNvGrpSpPr/>
              <p:nvPr/>
            </p:nvGrpSpPr>
            <p:grpSpPr>
              <a:xfrm>
                <a:off x="2690231" y="196850"/>
                <a:ext cx="4996444" cy="5707736"/>
                <a:chOff x="2690231" y="196850"/>
                <a:chExt cx="4996444" cy="5707736"/>
              </a:xfrm>
            </p:grpSpPr>
            <p:grpSp>
              <p:nvGrpSpPr>
                <p:cNvPr id="2" name="Gruppieren 1">
                  <a:extLst>
                    <a:ext uri="{FF2B5EF4-FFF2-40B4-BE49-F238E27FC236}">
                      <a16:creationId xmlns:a16="http://schemas.microsoft.com/office/drawing/2014/main" id="{DE5DDBF8-D4D1-B3CA-BC47-C91E3D0DA8FB}"/>
                    </a:ext>
                  </a:extLst>
                </p:cNvPr>
                <p:cNvGrpSpPr/>
                <p:nvPr/>
              </p:nvGrpSpPr>
              <p:grpSpPr>
                <a:xfrm>
                  <a:off x="2690231" y="196850"/>
                  <a:ext cx="4996444" cy="5707736"/>
                  <a:chOff x="2690231" y="196850"/>
                  <a:chExt cx="4996444" cy="5707736"/>
                </a:xfrm>
              </p:grpSpPr>
              <p:grpSp>
                <p:nvGrpSpPr>
                  <p:cNvPr id="200" name="Gruppieren 199">
                    <a:extLst>
                      <a:ext uri="{FF2B5EF4-FFF2-40B4-BE49-F238E27FC236}">
                        <a16:creationId xmlns:a16="http://schemas.microsoft.com/office/drawing/2014/main" id="{A5780FD8-C4B0-56B0-3012-019627A723D7}"/>
                      </a:ext>
                    </a:extLst>
                  </p:cNvPr>
                  <p:cNvGrpSpPr/>
                  <p:nvPr/>
                </p:nvGrpSpPr>
                <p:grpSpPr>
                  <a:xfrm>
                    <a:off x="2690231" y="196850"/>
                    <a:ext cx="4996444" cy="5707736"/>
                    <a:chOff x="2690231" y="196850"/>
                    <a:chExt cx="4996444" cy="5707736"/>
                  </a:xfrm>
                </p:grpSpPr>
                <p:grpSp>
                  <p:nvGrpSpPr>
                    <p:cNvPr id="189" name="Gruppieren 188">
                      <a:extLst>
                        <a:ext uri="{FF2B5EF4-FFF2-40B4-BE49-F238E27FC236}">
                          <a16:creationId xmlns:a16="http://schemas.microsoft.com/office/drawing/2014/main" id="{F48FE69E-D2CE-213B-04B4-4F4E14DC3DF1}"/>
                        </a:ext>
                      </a:extLst>
                    </p:cNvPr>
                    <p:cNvGrpSpPr/>
                    <p:nvPr/>
                  </p:nvGrpSpPr>
                  <p:grpSpPr>
                    <a:xfrm>
                      <a:off x="2690231" y="196850"/>
                      <a:ext cx="4996444" cy="5707736"/>
                      <a:chOff x="2690231" y="196850"/>
                      <a:chExt cx="4996444" cy="5707736"/>
                    </a:xfrm>
                  </p:grpSpPr>
                  <p:grpSp>
                    <p:nvGrpSpPr>
                      <p:cNvPr id="180" name="Gruppieren 179">
                        <a:extLst>
                          <a:ext uri="{FF2B5EF4-FFF2-40B4-BE49-F238E27FC236}">
                            <a16:creationId xmlns:a16="http://schemas.microsoft.com/office/drawing/2014/main" id="{33E2FE57-20B5-C50F-DE58-2FE767F6AEDD}"/>
                          </a:ext>
                        </a:extLst>
                      </p:cNvPr>
                      <p:cNvGrpSpPr/>
                      <p:nvPr/>
                    </p:nvGrpSpPr>
                    <p:grpSpPr>
                      <a:xfrm>
                        <a:off x="2690231" y="196850"/>
                        <a:ext cx="4996444" cy="5707736"/>
                        <a:chOff x="4445879" y="-158352"/>
                        <a:chExt cx="4996444" cy="5707736"/>
                      </a:xfrm>
                    </p:grpSpPr>
                    <p:grpSp>
                      <p:nvGrpSpPr>
                        <p:cNvPr id="128" name="Gruppieren 127">
                          <a:extLst>
                            <a:ext uri="{FF2B5EF4-FFF2-40B4-BE49-F238E27FC236}">
                              <a16:creationId xmlns:a16="http://schemas.microsoft.com/office/drawing/2014/main" id="{384376E0-2FBB-8638-7873-28A2E39B62A9}"/>
                            </a:ext>
                          </a:extLst>
                        </p:cNvPr>
                        <p:cNvGrpSpPr/>
                        <p:nvPr/>
                      </p:nvGrpSpPr>
                      <p:grpSpPr>
                        <a:xfrm>
                          <a:off x="4445879" y="-158352"/>
                          <a:ext cx="4996444" cy="5707736"/>
                          <a:chOff x="4445879" y="-158352"/>
                          <a:chExt cx="4996444" cy="5707736"/>
                        </a:xfrm>
                      </p:grpSpPr>
                      <p:grpSp>
                        <p:nvGrpSpPr>
                          <p:cNvPr id="129" name="Gruppieren 128">
                            <a:extLst>
                              <a:ext uri="{FF2B5EF4-FFF2-40B4-BE49-F238E27FC236}">
                                <a16:creationId xmlns:a16="http://schemas.microsoft.com/office/drawing/2014/main" id="{61C7B379-405B-B964-8A77-2C7AFF852127}"/>
                              </a:ext>
                            </a:extLst>
                          </p:cNvPr>
                          <p:cNvGrpSpPr/>
                          <p:nvPr/>
                        </p:nvGrpSpPr>
                        <p:grpSpPr>
                          <a:xfrm>
                            <a:off x="4445879" y="-158352"/>
                            <a:ext cx="4996444" cy="5707736"/>
                            <a:chOff x="4618443" y="-5196"/>
                            <a:chExt cx="4996444" cy="5707736"/>
                          </a:xfrm>
                        </p:grpSpPr>
                        <p:sp>
                          <p:nvSpPr>
                            <p:cNvPr id="135" name="Rectangle 34">
                              <a:extLst>
                                <a:ext uri="{FF2B5EF4-FFF2-40B4-BE49-F238E27FC236}">
                                  <a16:creationId xmlns:a16="http://schemas.microsoft.com/office/drawing/2014/main" id="{DCF2100E-6D0B-C42F-9D5F-4C7C8523482A}"/>
                                </a:ext>
                              </a:extLst>
                            </p:cNvPr>
                            <p:cNvSpPr/>
                            <p:nvPr/>
                          </p:nvSpPr>
                          <p:spPr>
                            <a:xfrm>
                              <a:off x="5127210" y="-5196"/>
                              <a:ext cx="3980214" cy="3983976"/>
                            </a:xfrm>
                            <a:prstGeom prst="rect">
                              <a:avLst/>
                            </a:prstGeom>
                            <a:solidFill>
                              <a:schemeClr val="bg1">
                                <a:lumMod val="95000"/>
                              </a:schemeClr>
                            </a:solidFill>
                            <a:ln w="635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146" name="Gruppieren 145">
                              <a:extLst>
                                <a:ext uri="{FF2B5EF4-FFF2-40B4-BE49-F238E27FC236}">
                                  <a16:creationId xmlns:a16="http://schemas.microsoft.com/office/drawing/2014/main" id="{305E4C65-A9BF-72ED-EBE4-B8EDDD07A511}"/>
                                </a:ext>
                              </a:extLst>
                            </p:cNvPr>
                            <p:cNvGrpSpPr/>
                            <p:nvPr/>
                          </p:nvGrpSpPr>
                          <p:grpSpPr>
                            <a:xfrm>
                              <a:off x="4618443" y="26893"/>
                              <a:ext cx="4996444" cy="5675647"/>
                              <a:chOff x="4618443" y="26893"/>
                              <a:chExt cx="4996444" cy="5675647"/>
                            </a:xfrm>
                          </p:grpSpPr>
                          <p:grpSp>
                            <p:nvGrpSpPr>
                              <p:cNvPr id="147" name="Gruppieren 146">
                                <a:extLst>
                                  <a:ext uri="{FF2B5EF4-FFF2-40B4-BE49-F238E27FC236}">
                                    <a16:creationId xmlns:a16="http://schemas.microsoft.com/office/drawing/2014/main" id="{B3287D66-E440-1EB7-A30C-443185F11EBF}"/>
                                  </a:ext>
                                </a:extLst>
                              </p:cNvPr>
                              <p:cNvGrpSpPr/>
                              <p:nvPr/>
                            </p:nvGrpSpPr>
                            <p:grpSpPr>
                              <a:xfrm>
                                <a:off x="4618443" y="26893"/>
                                <a:ext cx="4996444" cy="5675647"/>
                                <a:chOff x="4618443" y="26893"/>
                                <a:chExt cx="4996444" cy="5675647"/>
                              </a:xfrm>
                            </p:grpSpPr>
                            <p:grpSp>
                              <p:nvGrpSpPr>
                                <p:cNvPr id="149" name="Gruppieren 148">
                                  <a:extLst>
                                    <a:ext uri="{FF2B5EF4-FFF2-40B4-BE49-F238E27FC236}">
                                      <a16:creationId xmlns:a16="http://schemas.microsoft.com/office/drawing/2014/main" id="{60F6B71F-B3C5-75A1-804A-A7A89AA6F505}"/>
                                    </a:ext>
                                  </a:extLst>
                                </p:cNvPr>
                                <p:cNvGrpSpPr/>
                                <p:nvPr/>
                              </p:nvGrpSpPr>
                              <p:grpSpPr>
                                <a:xfrm>
                                  <a:off x="4618443" y="26893"/>
                                  <a:ext cx="4996444" cy="5675647"/>
                                  <a:chOff x="4618443" y="26893"/>
                                  <a:chExt cx="4996444" cy="5675647"/>
                                </a:xfrm>
                              </p:grpSpPr>
                              <mc:AlternateContent xmlns:mc="http://schemas.openxmlformats.org/markup-compatibility/2006" xmlns:a14="http://schemas.microsoft.com/office/drawing/2010/main">
                                <mc:Choice Requires="a14">
                                  <p:sp>
                                    <p:nvSpPr>
                                      <p:cNvPr id="151" name="Rectangle 21">
                                        <a:extLst>
                                          <a:ext uri="{FF2B5EF4-FFF2-40B4-BE49-F238E27FC236}">
                                            <a16:creationId xmlns:a16="http://schemas.microsoft.com/office/drawing/2014/main" id="{97C8E978-BEBB-3CEB-5AF9-22DF4F5CCE8C}"/>
                                          </a:ext>
                                        </a:extLst>
                                      </p:cNvPr>
                                      <p:cNvSpPr/>
                                      <p:nvPr/>
                                    </p:nvSpPr>
                                    <p:spPr>
                                      <a:xfrm>
                                        <a:off x="5309955" y="1855484"/>
                                        <a:ext cx="1760170" cy="1042202"/>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kern="1200" dirty="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a:t>
                                        </a:r>
                                      </a:p>
                                      <a:p>
                                        <a:pPr defTabSz="1088333">
                                          <a:buClrTx/>
                                        </a:pPr>
                                        <a:endParaRPr lang="en-US" sz="1200" kern="1200" dirty="0">
                                          <a:solidFill>
                                            <a:prstClr val="white"/>
                                          </a:solidFill>
                                          <a:latin typeface="Daimler CS" pitchFamily="2" charset="0"/>
                                        </a:endParaRPr>
                                      </a:p>
                                    </p:txBody>
                                  </p:sp>
                                </mc:Choice>
                                <mc:Fallback xmlns="">
                                  <p:sp>
                                    <p:nvSpPr>
                                      <p:cNvPr id="151" name="Rectangle 21">
                                        <a:extLst>
                                          <a:ext uri="{FF2B5EF4-FFF2-40B4-BE49-F238E27FC236}">
                                            <a16:creationId xmlns:a16="http://schemas.microsoft.com/office/drawing/2014/main" id="{97C8E978-BEBB-3CEB-5AF9-22DF4F5CCE8C}"/>
                                          </a:ext>
                                        </a:extLst>
                                      </p:cNvPr>
                                      <p:cNvSpPr>
                                        <a:spLocks noRot="1" noChangeAspect="1" noMove="1" noResize="1" noEditPoints="1" noAdjustHandles="1" noChangeArrowheads="1" noChangeShapeType="1" noTextEdit="1"/>
                                      </p:cNvSpPr>
                                      <p:nvPr/>
                                    </p:nvSpPr>
                                    <p:spPr>
                                      <a:xfrm>
                                        <a:off x="5309955" y="1855484"/>
                                        <a:ext cx="1760170" cy="1042202"/>
                                      </a:xfrm>
                                      <a:prstGeom prst="rect">
                                        <a:avLst/>
                                      </a:prstGeom>
                                      <a:blipFill>
                                        <a:blip r:embed="rId5"/>
                                        <a:stretch>
                                          <a:fillRect/>
                                        </a:stretch>
                                      </a:blipFill>
                                      <a:ln w="6350">
                                        <a:solidFill>
                                          <a:schemeClr val="tx1"/>
                                        </a:solidFill>
                                      </a:ln>
                                    </p:spPr>
                                    <p:txBody>
                                      <a:bodyPr/>
                                      <a:lstStyle/>
                                      <a:p>
                                        <a:r>
                                          <a:rPr lang="en-GB">
                                            <a:noFill/>
                                          </a:rPr>
                                          <a:t> </a:t>
                                        </a:r>
                                      </a:p>
                                    </p:txBody>
                                  </p:sp>
                                </mc:Fallback>
                              </mc:AlternateContent>
                              <p:grpSp>
                                <p:nvGrpSpPr>
                                  <p:cNvPr id="153" name="Gruppieren 152">
                                    <a:extLst>
                                      <a:ext uri="{FF2B5EF4-FFF2-40B4-BE49-F238E27FC236}">
                                        <a16:creationId xmlns:a16="http://schemas.microsoft.com/office/drawing/2014/main" id="{CC9E28CA-1824-F14F-AB06-91FC0C478CC3}"/>
                                      </a:ext>
                                    </a:extLst>
                                  </p:cNvPr>
                                  <p:cNvGrpSpPr/>
                                  <p:nvPr/>
                                </p:nvGrpSpPr>
                                <p:grpSpPr>
                                  <a:xfrm>
                                    <a:off x="4618443" y="26893"/>
                                    <a:ext cx="4996444" cy="5675647"/>
                                    <a:chOff x="3729626" y="597024"/>
                                    <a:chExt cx="4996444" cy="5675647"/>
                                  </a:xfrm>
                                </p:grpSpPr>
                                <p:grpSp>
                                  <p:nvGrpSpPr>
                                    <p:cNvPr id="160" name="Gruppieren 159">
                                      <a:extLst>
                                        <a:ext uri="{FF2B5EF4-FFF2-40B4-BE49-F238E27FC236}">
                                          <a16:creationId xmlns:a16="http://schemas.microsoft.com/office/drawing/2014/main" id="{0CD419A9-5642-CDE1-8D93-37155DCE3E7A}"/>
                                        </a:ext>
                                      </a:extLst>
                                    </p:cNvPr>
                                    <p:cNvGrpSpPr/>
                                    <p:nvPr/>
                                  </p:nvGrpSpPr>
                                  <p:grpSpPr>
                                    <a:xfrm>
                                      <a:off x="3729626" y="597024"/>
                                      <a:ext cx="4996444" cy="5675647"/>
                                      <a:chOff x="4675145" y="777136"/>
                                      <a:chExt cx="4996444" cy="5675647"/>
                                    </a:xfrm>
                                  </p:grpSpPr>
                                  <p:grpSp>
                                    <p:nvGrpSpPr>
                                      <p:cNvPr id="161" name="Gruppieren 160">
                                        <a:extLst>
                                          <a:ext uri="{FF2B5EF4-FFF2-40B4-BE49-F238E27FC236}">
                                            <a16:creationId xmlns:a16="http://schemas.microsoft.com/office/drawing/2014/main" id="{6578CB30-EBF3-AF1E-662A-7B196487D7FB}"/>
                                          </a:ext>
                                        </a:extLst>
                                      </p:cNvPr>
                                      <p:cNvGrpSpPr/>
                                      <p:nvPr/>
                                    </p:nvGrpSpPr>
                                    <p:grpSpPr>
                                      <a:xfrm>
                                        <a:off x="4741066" y="2659787"/>
                                        <a:ext cx="4930523" cy="3792996"/>
                                        <a:chOff x="2850775" y="2703757"/>
                                        <a:chExt cx="4930523" cy="3792996"/>
                                      </a:xfrm>
                                    </p:grpSpPr>
                                    <mc:AlternateContent xmlns:mc="http://schemas.openxmlformats.org/markup-compatibility/2006" xmlns:a14="http://schemas.microsoft.com/office/drawing/2010/main">
                                      <mc:Choice Requires="a14">
                                        <p:sp>
                                          <p:nvSpPr>
                                            <p:cNvPr id="173" name="Textfeld 172">
                                              <a:extLst>
                                                <a:ext uri="{FF2B5EF4-FFF2-40B4-BE49-F238E27FC236}">
                                                  <a16:creationId xmlns:a16="http://schemas.microsoft.com/office/drawing/2014/main" id="{7DAC3F07-EE5F-5828-472B-38EF64910B6F}"/>
                                                </a:ext>
                                              </a:extLst>
                                            </p:cNvPr>
                                            <p:cNvSpPr txBox="1"/>
                                            <p:nvPr/>
                                          </p:nvSpPr>
                                          <p:spPr>
                                            <a:xfrm>
                                              <a:off x="2850775" y="4849186"/>
                                              <a:ext cx="4930523" cy="1647567"/>
                                            </a:xfrm>
                                            <a:prstGeom prst="rect">
                                              <a:avLst/>
                                            </a:prstGeom>
                                            <a:noFill/>
                                            <a:ln w="6350">
                                              <a:solidFill>
                                                <a:schemeClr val="tx1"/>
                                              </a:solidFill>
                                            </a:ln>
                                          </p:spPr>
                                          <p:txBody>
                                            <a:bodyPr wrap="square" rtlCol="0">
                                              <a:spAutoFit/>
                                            </a:bodyPr>
                                            <a:lstStyle/>
                                            <a:p>
                                              <a14:m>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a14:m>
                                              <a:r>
                                                <a:rPr lang="de-DE" b="0" dirty="0"/>
                                                <a:t>	</a:t>
                                              </a:r>
                                              <a:r>
                                                <a:rPr lang="de-DE" dirty="0"/>
                                                <a:t> </a:t>
                                              </a:r>
                                              <a14:m>
                                                <m:oMath xmlns:m="http://schemas.openxmlformats.org/officeDocument/2006/math">
                                                  <m:r>
                                                    <a:rPr lang="de-DE" i="1">
                                                      <a:latin typeface="Cambria Math" panose="02040503050406030204" pitchFamily="18" charset="0"/>
                                                    </a:rPr>
                                                    <m:t>−</m:t>
                                                  </m:r>
                                                  <m:r>
                                                    <a:rPr lang="de-DE" b="0" i="1" smtClean="0">
                                                      <a:latin typeface="Cambria Math" panose="02040503050406030204" pitchFamily="18" charset="0"/>
                                                    </a:rPr>
                                                    <m:t> </m:t>
                                                  </m:r>
                                                  <m:r>
                                                    <a:rPr lang="de-DE" i="1">
                                                      <a:latin typeface="Cambria Math" panose="02040503050406030204" pitchFamily="18" charset="0"/>
                                                    </a:rPr>
                                                    <m:t>𝑆𝑒𝑛𝑠𝑜𝑟𝑜𝑏𝑗𝑒𝑐𝑡𝑠</m:t>
                                                  </m:r>
                                                  <m:r>
                                                    <a:rPr lang="de-DE" i="1">
                                                      <a:latin typeface="Cambria Math" panose="02040503050406030204" pitchFamily="18" charset="0"/>
                                                    </a:rPr>
                                                    <m:t> 1:</m:t>
                                                  </m:r>
                                                  <m:r>
                                                    <a:rPr lang="de-DE" i="1">
                                                      <a:latin typeface="Cambria Math" panose="02040503050406030204" pitchFamily="18" charset="0"/>
                                                    </a:rPr>
                                                    <m:t>𝑚</m:t>
                                                  </m:r>
                                                  <m:r>
                                                    <a:rPr lang="de-DE" i="1">
                                                      <a:latin typeface="Cambria Math" panose="02040503050406030204" pitchFamily="18" charset="0"/>
                                                    </a:rPr>
                                                    <m:t> </m:t>
                                                  </m:r>
                                                  <m:r>
                                                    <a:rPr lang="de-DE" i="1">
                                                      <a:latin typeface="Cambria Math" panose="02040503050406030204" pitchFamily="18" charset="0"/>
                                                    </a:rPr>
                                                    <m:t>𝑎𝑡</m:t>
                                                  </m:r>
                                                  <m:r>
                                                    <a:rPr lang="de-DE" i="1">
                                                      <a:latin typeface="Cambria Math" panose="02040503050406030204" pitchFamily="18" charset="0"/>
                                                    </a:rPr>
                                                    <m:t> </m:t>
                                                  </m:r>
                                                  <m:r>
                                                    <a:rPr lang="de-DE" i="1">
                                                      <a:latin typeface="Cambria Math" panose="02040503050406030204" pitchFamily="18" charset="0"/>
                                                    </a:rPr>
                                                    <m:t>𝑡𝑖𝑚𝑒𝑠𝑡𝑒𝑝</m:t>
                                                  </m:r>
                                                  <m:r>
                                                    <a:rPr lang="de-DE" i="1">
                                                      <a:latin typeface="Cambria Math" panose="02040503050406030204" pitchFamily="18" charset="0"/>
                                                    </a:rPr>
                                                    <m:t> </m:t>
                                                  </m:r>
                                                  <m:r>
                                                    <a:rPr lang="de-DE" i="1">
                                                      <a:latin typeface="Cambria Math" panose="02040503050406030204" pitchFamily="18" charset="0"/>
                                                    </a:rPr>
                                                    <m:t>𝑡</m:t>
                                                  </m:r>
                                                </m:oMath>
                                              </a14:m>
                                              <a:endParaRPr lang="de-DE" b="0" dirty="0"/>
                                            </a:p>
                                            <a:p>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𝐴</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𝑚</m:t>
                                                      </m:r>
                                                    </m:sub>
                                                  </m:sSub>
                                                </m:oMath>
                                              </a14:m>
                                              <a:r>
                                                <a:rPr lang="de-DE" b="0"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m:t>
                                                  </m:r>
                                                  <m:r>
                                                    <a:rPr lang="de-DE" b="0" i="1" dirty="0" smtClean="0">
                                                      <a:latin typeface="Cambria Math" panose="02040503050406030204" pitchFamily="18" charset="0"/>
                                                    </a:rPr>
                                                    <m:t> </m:t>
                                                  </m:r>
                                                  <m:r>
                                                    <m:rPr>
                                                      <m:nor/>
                                                    </m:rPr>
                                                    <a:rPr lang="en-US" i="1" dirty="0">
                                                      <a:latin typeface="Cambria Math" panose="02040503050406030204" pitchFamily="18" charset="0"/>
                                                    </a:rPr>
                                                    <m:t>Assignment</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of</m:t>
                                                  </m:r>
                                                  <m:r>
                                                    <m:rPr>
                                                      <m:nor/>
                                                    </m:rPr>
                                                    <a:rPr lang="en-US" i="1" dirty="0">
                                                      <a:latin typeface="Cambria Math" panose="02040503050406030204" pitchFamily="18" charset="0"/>
                                                    </a:rPr>
                                                    <m:t> </m:t>
                                                  </m:r>
                                                  <m:r>
                                                    <m:rPr>
                                                      <m:nor/>
                                                    </m:rPr>
                                                    <a:rPr lang="en-US" i="1" dirty="0">
                                                      <a:latin typeface="Cambria Math" panose="02040503050406030204" pitchFamily="18" charset="0"/>
                                                    </a:rPr>
                                                    <m:t>sensor</m:t>
                                                  </m:r>
                                                  <m:r>
                                                    <m:rPr>
                                                      <m:nor/>
                                                    </m:rPr>
                                                    <a:rPr lang="en-US" i="1" dirty="0">
                                                      <a:latin typeface="Cambria Math" panose="02040503050406030204" pitchFamily="18" charset="0"/>
                                                    </a:rPr>
                                                    <m:t> </m:t>
                                                  </m:r>
                                                  <m:r>
                                                    <m:rPr>
                                                      <m:nor/>
                                                    </m:rPr>
                                                    <a:rPr lang="en-US" i="1" dirty="0">
                                                      <a:latin typeface="Cambria Math" panose="02040503050406030204" pitchFamily="18" charset="0"/>
                                                    </a:rPr>
                                                    <m:t>object</m:t>
                                                  </m:r>
                                                  <m:r>
                                                    <m:rPr>
                                                      <m:nor/>
                                                    </m:rPr>
                                                    <a:rPr lang="en-US" i="1" dirty="0">
                                                      <a:latin typeface="Cambria Math" panose="02040503050406030204" pitchFamily="18" charset="0"/>
                                                    </a:rPr>
                                                    <m:t> 1:</m:t>
                                                  </m:r>
                                                  <m:r>
                                                    <m:rPr>
                                                      <m:nor/>
                                                    </m:rPr>
                                                    <a:rPr lang="en-US" i="1" dirty="0">
                                                      <a:latin typeface="Cambria Math" panose="02040503050406030204" pitchFamily="18" charset="0"/>
                                                    </a:rPr>
                                                    <m:t>m</m:t>
                                                  </m:r>
                                                  <m:r>
                                                    <m:rPr>
                                                      <m:nor/>
                                                    </m:rPr>
                                                    <a:rPr lang="de-DE" b="0" i="1" dirty="0" smtClean="0">
                                                      <a:latin typeface="Cambria Math" panose="02040503050406030204" pitchFamily="18" charset="0"/>
                                                    </a:rPr>
                                                    <m:t> </m:t>
                                                  </m:r>
                                                  <m:r>
                                                    <m:rPr>
                                                      <m:nor/>
                                                    </m:rPr>
                                                    <a:rPr lang="de-DE" b="0" i="1" dirty="0" smtClean="0">
                                                      <a:latin typeface="Cambria Math" panose="02040503050406030204" pitchFamily="18" charset="0"/>
                                                    </a:rPr>
                                                    <m:t>to</m:t>
                                                  </m:r>
                                                </m:oMath>
                                              </a14:m>
                                              <a:endParaRPr lang="de-DE" b="0" i="1" dirty="0">
                                                <a:latin typeface="Cambria Math" panose="02040503050406030204" pitchFamily="18" charset="0"/>
                                              </a:endParaRPr>
                                            </a:p>
                                            <a:p>
                                              <a:r>
                                                <a:rPr lang="de-DE" dirty="0"/>
                                                <a:t>	</a:t>
                                              </a:r>
                                              <a:r>
                                                <a:rPr lang="en-US" dirty="0"/>
                                                <a:t> </a:t>
                                              </a:r>
                                              <a14:m>
                                                <m:oMath xmlns:m="http://schemas.openxmlformats.org/officeDocument/2006/math">
                                                  <m:r>
                                                    <a:rPr lang="de-DE" b="0" i="0" dirty="0" smtClean="0">
                                                      <a:latin typeface="Cambria Math" panose="02040503050406030204" pitchFamily="18" charset="0"/>
                                                    </a:rPr>
                                                    <m:t>    </m:t>
                                                  </m:r>
                                                  <m:r>
                                                    <a:rPr lang="de-DE" i="1" dirty="0">
                                                      <a:latin typeface="Cambria Math" panose="02040503050406030204" pitchFamily="18" charset="0"/>
                                                    </a:rPr>
                                                    <m:t>𝑁𝑒𝑡𝑤𝑜𝑟𝑘</m:t>
                                                  </m:r>
                                                  <m:r>
                                                    <a:rPr lang="de-DE" i="1" dirty="0">
                                                      <a:latin typeface="Cambria Math" panose="02040503050406030204" pitchFamily="18" charset="0"/>
                                                    </a:rPr>
                                                    <m:t> </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b="0" i="1" dirty="0" smtClean="0">
                                                      <a:latin typeface="Cambria Math" panose="02040503050406030204" pitchFamily="18" charset="0"/>
                                                    </a:rPr>
                                                    <m:t> </m:t>
                                                  </m:r>
                                                  <m:r>
                                                    <a:rPr lang="de-DE" i="1">
                                                      <a:latin typeface="Cambria Math" panose="02040503050406030204" pitchFamily="18" charset="0"/>
                                                    </a:rPr>
                                                    <m:t>𝑎𝑡</m:t>
                                                  </m:r>
                                                  <m:r>
                                                    <a:rPr lang="de-DE" b="0" i="1" smtClean="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r>
                                                    <a:rPr lang="de-DE" i="1" dirty="0">
                                                      <a:latin typeface="Cambria Math" panose="02040503050406030204" pitchFamily="18" charset="0"/>
                                                    </a:rPr>
                                                    <m:t> </m:t>
                                                  </m:r>
                                                </m:oMath>
                                              </a14:m>
                                              <a:r>
                                                <a:rPr lang="de-DE" dirty="0"/>
                                                <a:t>	</a:t>
                                              </a:r>
                                              <a:endParaRPr lang="en-US"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𝑇𝑢</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𝑈𝑝𝑑𝑎𝑡𝑒𝑑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dirty="0"/>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𝑇𝑐</m:t>
                                                      </m:r>
                                                    </m:e>
                                                    <m:sub>
                                                      <m:r>
                                                        <a:rPr lang="de-DE" i="1" dirty="0">
                                                          <a:latin typeface="Cambria Math" panose="02040503050406030204" pitchFamily="18" charset="0"/>
                                                        </a:rPr>
                                                        <m:t>𝑡</m:t>
                                                      </m:r>
                                                      <m:r>
                                                        <a:rPr lang="de-DE" i="1" dirty="0">
                                                          <a:latin typeface="Cambria Math" panose="02040503050406030204" pitchFamily="18" charset="0"/>
                                                        </a:rPr>
                                                        <m:t>,1:</m:t>
                                                      </m:r>
                                                      <m:r>
                                                        <a:rPr lang="de-DE" i="1" dirty="0">
                                                          <a:latin typeface="Cambria Math" panose="02040503050406030204" pitchFamily="18" charset="0"/>
                                                        </a:rPr>
                                                        <m:t>𝑛</m:t>
                                                      </m:r>
                                                    </m:sub>
                                                  </m:sSub>
                                                </m:oMath>
                                              </a14:m>
                                              <a:r>
                                                <a:rPr lang="en-US" i="1" dirty="0">
                                                  <a:latin typeface="Cambria Math" panose="02040503050406030204" pitchFamily="18" charset="0"/>
                                                </a:rPr>
                                                <a:t>	</a:t>
                                              </a:r>
                                              <a:r>
                                                <a:rPr lang="de-DE" dirty="0"/>
                                                <a:t> </a:t>
                                              </a:r>
                                              <a14:m>
                                                <m:oMath xmlns:m="http://schemas.openxmlformats.org/officeDocument/2006/math">
                                                  <m:r>
                                                    <a:rPr lang="de-DE" i="1" dirty="0">
                                                      <a:latin typeface="Cambria Math" panose="02040503050406030204" pitchFamily="18" charset="0"/>
                                                    </a:rPr>
                                                    <m:t>− </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𝑡</m:t>
                                                  </m:r>
                                                </m:oMath>
                                              </a14:m>
                                              <a:endParaRPr lang="de-DE" b="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de-DE" b="0" i="1" dirty="0" smtClean="0">
                                                        <a:latin typeface="Cambria Math" panose="02040503050406030204" pitchFamily="18" charset="0"/>
                                                      </a:rPr>
                                                      <m:t>𝑛</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Hiddenstate</m:t>
                                                    </m:r>
                                                    <m:r>
                                                      <m:rPr>
                                                        <m:nor/>
                                                      </m:rPr>
                                                      <a:rPr lang="de-DE" b="0" i="1" dirty="0" smtClean="0">
                                                        <a:latin typeface="Cambria Math" panose="02040503050406030204" pitchFamily="18" charset="0"/>
                                                      </a:rPr>
                                                      <m:t> </m:t>
                                                    </m:r>
                                                    <m:r>
                                                      <m:rPr>
                                                        <m:nor/>
                                                      </m:rPr>
                                                      <a:rPr lang="en-US" i="1" dirty="0">
                                                        <a:latin typeface="Cambria Math" panose="02040503050406030204" pitchFamily="18" charset="0"/>
                                                      </a:rPr>
                                                      <m:t>vectors</m:t>
                                                    </m:r>
                                                    <m:r>
                                                      <m:rPr>
                                                        <m:nor/>
                                                      </m:rPr>
                                                      <a:rPr lang="en-US" i="1" dirty="0">
                                                        <a:latin typeface="Cambria Math" panose="02040503050406030204" pitchFamily="18" charset="0"/>
                                                      </a:rPr>
                                                      <m:t>  </m:t>
                                                    </m:r>
                                                    <m:r>
                                                      <m:rPr>
                                                        <m:nor/>
                                                      </m:rPr>
                                                      <a:rPr lang="en-US" i="1" dirty="0">
                                                        <a:latin typeface="Cambria Math" panose="02040503050406030204" pitchFamily="18" charset="0"/>
                                                      </a:rPr>
                                                      <m:t>for</m:t>
                                                    </m:r>
                                                    <m:r>
                                                      <m:rPr>
                                                        <m:nor/>
                                                      </m:rPr>
                                                      <a:rPr lang="en-US" i="1" dirty="0">
                                                        <a:latin typeface="Cambria Math" panose="02040503050406030204" pitchFamily="18" charset="0"/>
                                                      </a:rPr>
                                                      <m:t>  </m:t>
                                                    </m:r>
                                                    <m:r>
                                                      <a:rPr lang="de-DE" i="1" dirty="0">
                                                        <a:latin typeface="Cambria Math" panose="02040503050406030204" pitchFamily="18" charset="0"/>
                                                      </a:rPr>
                                                      <m:t>𝑛</m:t>
                                                    </m:r>
                                                    <m:r>
                                                      <a:rPr lang="de-DE" i="1" dirty="0">
                                                        <a:latin typeface="Cambria Math" panose="02040503050406030204" pitchFamily="18" charset="0"/>
                                                      </a:rPr>
                                                      <m:t> </m:t>
                                                    </m:r>
                                                    <m:r>
                                                      <m:rPr>
                                                        <m:nor/>
                                                      </m:rPr>
                                                      <a:rPr lang="en-US" i="1" dirty="0">
                                                        <a:latin typeface="Cambria Math" panose="02040503050406030204" pitchFamily="18" charset="0"/>
                                                      </a:rPr>
                                                      <m:t>confirmed</m:t>
                                                    </m:r>
                                                    <m:r>
                                                      <m:rPr>
                                                        <m:nor/>
                                                      </m:rPr>
                                                      <a:rPr lang="en-US" i="1" dirty="0">
                                                        <a:latin typeface="Cambria Math" panose="02040503050406030204" pitchFamily="18" charset="0"/>
                                                      </a:rPr>
                                                      <m:t> </m:t>
                                                    </m:r>
                                                    <m:r>
                                                      <m:rPr>
                                                        <m:nor/>
                                                      </m:rPr>
                                                      <a:rPr lang="en-US" i="1" dirty="0">
                                                        <a:latin typeface="Cambria Math" panose="02040503050406030204" pitchFamily="18" charset="0"/>
                                                      </a:rPr>
                                                      <m:t>tracks</m:t>
                                                    </m:r>
                                                    <m:r>
                                                      <m:rPr>
                                                        <m:nor/>
                                                      </m:rPr>
                                                      <a:rPr lang="de-DE" b="0" i="1" dirty="0" smtClean="0">
                                                        <a:latin typeface="Cambria Math" panose="02040503050406030204" pitchFamily="18" charset="0"/>
                                                      </a:rPr>
                                                      <m:t>    </m:t>
                                                    </m:r>
                                                  </m:oMath>
                                                </m:oMathPara>
                                              </a14:m>
                                              <a:endParaRPr lang="en-US" i="1" dirty="0">
                                                <a:latin typeface="Cambria Math" panose="02040503050406030204" pitchFamily="18" charset="0"/>
                                              </a:endParaRPr>
                                            </a:p>
                                          </p:txBody>
                                        </p:sp>
                                      </mc:Choice>
                                      <mc:Fallback xmlns="">
                                        <p:sp>
                                          <p:nvSpPr>
                                            <p:cNvPr id="173" name="Textfeld 172">
                                              <a:extLst>
                                                <a:ext uri="{FF2B5EF4-FFF2-40B4-BE49-F238E27FC236}">
                                                  <a16:creationId xmlns:a16="http://schemas.microsoft.com/office/drawing/2014/main" id="{7DAC3F07-EE5F-5828-472B-38EF64910B6F}"/>
                                                </a:ext>
                                              </a:extLst>
                                            </p:cNvPr>
                                            <p:cNvSpPr txBox="1">
                                              <a:spLocks noRot="1" noChangeAspect="1" noMove="1" noResize="1" noEditPoints="1" noAdjustHandles="1" noChangeArrowheads="1" noChangeShapeType="1" noTextEdit="1"/>
                                            </p:cNvSpPr>
                                            <p:nvPr/>
                                          </p:nvSpPr>
                                          <p:spPr>
                                            <a:xfrm>
                                              <a:off x="2850775" y="4849186"/>
                                              <a:ext cx="4930523" cy="1647567"/>
                                            </a:xfrm>
                                            <a:prstGeom prst="rect">
                                              <a:avLst/>
                                            </a:prstGeom>
                                            <a:blipFill>
                                              <a:blip r:embed="rId6"/>
                                              <a:stretch>
                                                <a:fillRect/>
                                              </a:stretch>
                                            </a:blipFill>
                                            <a:ln w="63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1A9F2A70-E78B-41AC-F0DA-7E233D64E5B0}"/>
                                                </a:ext>
                                              </a:extLst>
                                            </p:cNvPr>
                                            <p:cNvSpPr txBox="1"/>
                                            <p:nvPr/>
                                          </p:nvSpPr>
                                          <p:spPr>
                                            <a:xfrm>
                                              <a:off x="7230861" y="2703757"/>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2" name="Textfeld 171">
                                              <a:extLst>
                                                <a:ext uri="{FF2B5EF4-FFF2-40B4-BE49-F238E27FC236}">
                                                  <a16:creationId xmlns:a16="http://schemas.microsoft.com/office/drawing/2014/main" id="{1A9F2A70-E78B-41AC-F0DA-7E233D64E5B0}"/>
                                                </a:ext>
                                              </a:extLst>
                                            </p:cNvPr>
                                            <p:cNvSpPr txBox="1">
                                              <a:spLocks noRot="1" noChangeAspect="1" noMove="1" noResize="1" noEditPoints="1" noAdjustHandles="1" noChangeArrowheads="1" noChangeShapeType="1" noTextEdit="1"/>
                                            </p:cNvSpPr>
                                            <p:nvPr/>
                                          </p:nvSpPr>
                                          <p:spPr>
                                            <a:xfrm>
                                              <a:off x="7230861" y="2703757"/>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nvGrpSpPr>
                                      <p:cNvPr id="162" name="Gruppieren 161">
                                        <a:extLst>
                                          <a:ext uri="{FF2B5EF4-FFF2-40B4-BE49-F238E27FC236}">
                                            <a16:creationId xmlns:a16="http://schemas.microsoft.com/office/drawing/2014/main" id="{946B833C-07E9-E3A0-6672-89C3A6491FDD}"/>
                                          </a:ext>
                                        </a:extLst>
                                      </p:cNvPr>
                                      <p:cNvGrpSpPr/>
                                      <p:nvPr/>
                                    </p:nvGrpSpPr>
                                    <p:grpSpPr>
                                      <a:xfrm>
                                        <a:off x="5364742" y="777136"/>
                                        <a:ext cx="1978411" cy="1810623"/>
                                        <a:chOff x="5269984" y="777136"/>
                                        <a:chExt cx="1978411" cy="1810623"/>
                                      </a:xfrm>
                                    </p:grpSpPr>
                                    <mc:AlternateContent xmlns:mc="http://schemas.openxmlformats.org/markup-compatibility/2006" xmlns:a14="http://schemas.microsoft.com/office/drawing/2010/main">
                                      <mc:Choice Requires="a14">
                                        <p:sp>
                                          <p:nvSpPr>
                                            <p:cNvPr id="166" name="Rectangle 21">
                                              <a:extLst>
                                                <a:ext uri="{FF2B5EF4-FFF2-40B4-BE49-F238E27FC236}">
                                                  <a16:creationId xmlns:a16="http://schemas.microsoft.com/office/drawing/2014/main" id="{572AC2C1-400A-F009-3D69-26D508BF66E8}"/>
                                                </a:ext>
                                              </a:extLst>
                                            </p:cNvPr>
                                            <p:cNvSpPr/>
                                            <p:nvPr/>
                                          </p:nvSpPr>
                                          <p:spPr>
                                            <a:xfrm>
                                              <a:off x="5484395" y="77713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14:m>
                                                <m:oMath xmlns:m="http://schemas.openxmlformats.org/officeDocument/2006/math">
                                                  <m:r>
                                                    <a:rPr lang="en-US" sz="1200" i="1" kern="1200" dirty="0" smtClean="0">
                                                      <a:solidFill>
                                                        <a:prstClr val="white"/>
                                                      </a:solidFill>
                                                      <a:latin typeface="Cambria Math" panose="02040503050406030204" pitchFamily="18" charset="0"/>
                                                    </a:rPr>
                                                    <m:t>𝑛</m:t>
                                                  </m:r>
                                                  <m:r>
                                                    <a:rPr lang="en-US" sz="1200" i="1" kern="1200" dirty="0" smtClean="0">
                                                      <a:solidFill>
                                                        <a:prstClr val="white"/>
                                                      </a:solidFill>
                                                      <a:latin typeface="Cambria Math" panose="02040503050406030204" pitchFamily="18" charset="0"/>
                                                    </a:rPr>
                                                    <m:t> </m:t>
                                                  </m:r>
                                                </m:oMath>
                                              </a14:m>
                                              <a:r>
                                                <a:rPr lang="en-US" sz="1200" kern="1200" dirty="0">
                                                  <a:solidFill>
                                                    <a:prstClr val="white"/>
                                                  </a:solidFill>
                                                  <a:latin typeface="Daimler CS" pitchFamily="2" charset="0"/>
                                                </a:rPr>
                                                <a:t>Hiddenstate vectors</a:t>
                                              </a:r>
                                            </a:p>
                                          </p:txBody>
                                        </p:sp>
                                      </mc:Choice>
                                      <mc:Fallback xmlns="">
                                        <p:sp>
                                          <p:nvSpPr>
                                            <p:cNvPr id="166" name="Rectangle 21">
                                              <a:extLst>
                                                <a:ext uri="{FF2B5EF4-FFF2-40B4-BE49-F238E27FC236}">
                                                  <a16:creationId xmlns:a16="http://schemas.microsoft.com/office/drawing/2014/main" id="{572AC2C1-400A-F009-3D69-26D508BF66E8}"/>
                                                </a:ext>
                                              </a:extLst>
                                            </p:cNvPr>
                                            <p:cNvSpPr>
                                              <a:spLocks noRot="1" noChangeAspect="1" noMove="1" noResize="1" noEditPoints="1" noAdjustHandles="1" noChangeArrowheads="1" noChangeShapeType="1" noTextEdit="1"/>
                                            </p:cNvSpPr>
                                            <p:nvPr/>
                                          </p:nvSpPr>
                                          <p:spPr>
                                            <a:xfrm>
                                              <a:off x="5484395" y="777136"/>
                                              <a:ext cx="1764000" cy="864000"/>
                                            </a:xfrm>
                                            <a:prstGeom prst="rect">
                                              <a:avLst/>
                                            </a:prstGeom>
                                            <a:blipFill>
                                              <a:blip r:embed="rId8"/>
                                              <a:stretch>
                                                <a:fillRect/>
                                              </a:stretch>
                                            </a:blipFill>
                                            <a:ln w="6350">
                                              <a:solidFill>
                                                <a:schemeClr val="tx1"/>
                                              </a:solidFill>
                                            </a:ln>
                                          </p:spPr>
                                          <p:txBody>
                                            <a:bodyPr/>
                                            <a:lstStyle/>
                                            <a:p>
                                              <a:r>
                                                <a:rPr lang="en-GB">
                                                  <a:noFill/>
                                                </a:rPr>
                                                <a:t> </a:t>
                                              </a:r>
                                            </a:p>
                                          </p:txBody>
                                        </p:sp>
                                      </mc:Fallback>
                                    </mc:AlternateContent>
                                    <p:sp>
                                      <p:nvSpPr>
                                        <p:cNvPr id="167" name="Rectangle 21">
                                          <a:extLst>
                                            <a:ext uri="{FF2B5EF4-FFF2-40B4-BE49-F238E27FC236}">
                                              <a16:creationId xmlns:a16="http://schemas.microsoft.com/office/drawing/2014/main" id="{B4B0E5E6-AD51-8E07-C438-FBA428A67401}"/>
                                            </a:ext>
                                          </a:extLst>
                                        </p:cNvPr>
                                        <p:cNvSpPr/>
                                        <p:nvPr/>
                                      </p:nvSpPr>
                                      <p:spPr>
                                        <a:xfrm>
                                          <a:off x="5409256" y="1031658"/>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168" name="Rectangle 21">
                                          <a:extLst>
                                            <a:ext uri="{FF2B5EF4-FFF2-40B4-BE49-F238E27FC236}">
                                              <a16:creationId xmlns:a16="http://schemas.microsoft.com/office/drawing/2014/main" id="{2D9343FD-2B7B-CA26-F4E4-313E57F2CCCB}"/>
                                            </a:ext>
                                          </a:extLst>
                                        </p:cNvPr>
                                        <p:cNvSpPr/>
                                        <p:nvPr/>
                                      </p:nvSpPr>
                                      <p:spPr>
                                        <a:xfrm>
                                          <a:off x="5269984" y="1450022"/>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algn="ctr" defTabSz="1088333">
                                            <a:buClrTx/>
                                            <a:defRPr/>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6B3BE3E6-CD21-1E36-747C-D80306205A8A}"/>
                                                </a:ext>
                                              </a:extLst>
                                            </p:cNvPr>
                                            <p:cNvSpPr txBox="1"/>
                                            <p:nvPr/>
                                          </p:nvSpPr>
                                          <p:spPr>
                                            <a:xfrm>
                                              <a:off x="6277283" y="2270556"/>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70" name="Textfeld 169">
                                              <a:extLst>
                                                <a:ext uri="{FF2B5EF4-FFF2-40B4-BE49-F238E27FC236}">
                                                  <a16:creationId xmlns:a16="http://schemas.microsoft.com/office/drawing/2014/main" id="{6B3BE3E6-CD21-1E36-747C-D80306205A8A}"/>
                                                </a:ext>
                                              </a:extLst>
                                            </p:cNvPr>
                                            <p:cNvSpPr txBox="1">
                                              <a:spLocks noRot="1" noChangeAspect="1" noMove="1" noResize="1" noEditPoints="1" noAdjustHandles="1" noChangeArrowheads="1" noChangeShapeType="1" noTextEdit="1"/>
                                            </p:cNvSpPr>
                                            <p:nvPr/>
                                          </p:nvSpPr>
                                          <p:spPr>
                                            <a:xfrm>
                                              <a:off x="6277283" y="2270556"/>
                                              <a:ext cx="513909" cy="317203"/>
                                            </a:xfrm>
                                            <a:prstGeom prst="rect">
                                              <a:avLst/>
                                            </a:prstGeom>
                                            <a:blipFill>
                                              <a:blip r:embed="rId9"/>
                                              <a:stretch>
                                                <a:fillRect/>
                                              </a:stretch>
                                            </a:blipFill>
                                            <a:ln w="6350">
                                              <a:noFill/>
                                            </a:ln>
                                          </p:spPr>
                                          <p:txBody>
                                            <a:bodyPr/>
                                            <a:lstStyle/>
                                            <a:p>
                                              <a:r>
                                                <a:rPr lang="en-GB">
                                                  <a:noFill/>
                                                </a:rPr>
                                                <a:t> </a:t>
                                              </a:r>
                                            </a:p>
                                          </p:txBody>
                                        </p:sp>
                                      </mc:Fallback>
                                    </mc:AlternateContent>
                                  </p:grpSp>
                                  <p:grpSp>
                                    <p:nvGrpSpPr>
                                      <p:cNvPr id="163" name="Gruppieren 162">
                                        <a:extLst>
                                          <a:ext uri="{FF2B5EF4-FFF2-40B4-BE49-F238E27FC236}">
                                            <a16:creationId xmlns:a16="http://schemas.microsoft.com/office/drawing/2014/main" id="{2E8C4457-32D2-A702-1B6B-DFE6D990CC64}"/>
                                          </a:ext>
                                        </a:extLst>
                                      </p:cNvPr>
                                      <p:cNvGrpSpPr/>
                                      <p:nvPr/>
                                    </p:nvGrpSpPr>
                                    <p:grpSpPr>
                                      <a:xfrm>
                                        <a:off x="4675145" y="2865372"/>
                                        <a:ext cx="2383694" cy="1159368"/>
                                        <a:chOff x="4764045" y="2865372"/>
                                        <a:chExt cx="2383694" cy="1159368"/>
                                      </a:xfrm>
                                    </p:grpSpPr>
                                    <mc:AlternateContent xmlns:mc="http://schemas.openxmlformats.org/markup-compatibility/2006" xmlns:a14="http://schemas.microsoft.com/office/drawing/2010/main">
                                      <mc:Choice Requires="a14">
                                        <p:sp>
                                          <p:nvSpPr>
                                            <p:cNvPr id="164" name="Textfeld 163">
                                              <a:extLst>
                                                <a:ext uri="{FF2B5EF4-FFF2-40B4-BE49-F238E27FC236}">
                                                  <a16:creationId xmlns:a16="http://schemas.microsoft.com/office/drawing/2014/main" id="{BDB86E56-542A-0930-47EF-762C789F01D8}"/>
                                                </a:ext>
                                              </a:extLst>
                                            </p:cNvPr>
                                            <p:cNvSpPr txBox="1"/>
                                            <p:nvPr/>
                                          </p:nvSpPr>
                                          <p:spPr>
                                            <a:xfrm>
                                              <a:off x="4764045" y="3707537"/>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164" name="Textfeld 163">
                                              <a:extLst>
                                                <a:ext uri="{FF2B5EF4-FFF2-40B4-BE49-F238E27FC236}">
                                                  <a16:creationId xmlns:a16="http://schemas.microsoft.com/office/drawing/2014/main" id="{BDB86E56-542A-0930-47EF-762C789F01D8}"/>
                                                </a:ext>
                                              </a:extLst>
                                            </p:cNvPr>
                                            <p:cNvSpPr txBox="1">
                                              <a:spLocks noRot="1" noChangeAspect="1" noMove="1" noResize="1" noEditPoints="1" noAdjustHandles="1" noChangeArrowheads="1" noChangeShapeType="1" noTextEdit="1"/>
                                            </p:cNvSpPr>
                                            <p:nvPr/>
                                          </p:nvSpPr>
                                          <p:spPr>
                                            <a:xfrm>
                                              <a:off x="4764045" y="3707537"/>
                                              <a:ext cx="513909" cy="317203"/>
                                            </a:xfrm>
                                            <a:prstGeom prst="rect">
                                              <a:avLst/>
                                            </a:prstGeom>
                                            <a:blipFill>
                                              <a:blip r:embed="rId10"/>
                                              <a:stretch>
                                                <a:fillRect r="-3529"/>
                                              </a:stretch>
                                            </a:blipFill>
                                            <a:ln w="6350">
                                              <a:noFill/>
                                            </a:ln>
                                          </p:spPr>
                                          <p:txBody>
                                            <a:bodyPr/>
                                            <a:lstStyle/>
                                            <a:p>
                                              <a:r>
                                                <a:rPr lang="en-GB">
                                                  <a:noFill/>
                                                </a:rPr>
                                                <a:t> </a:t>
                                              </a:r>
                                            </a:p>
                                          </p:txBody>
                                        </p:sp>
                                      </mc:Fallback>
                                    </mc:AlternateContent>
                                    <p:sp>
                                      <p:nvSpPr>
                                        <p:cNvPr id="165" name="Rectangle 15">
                                          <a:extLst>
                                            <a:ext uri="{FF2B5EF4-FFF2-40B4-BE49-F238E27FC236}">
                                              <a16:creationId xmlns:a16="http://schemas.microsoft.com/office/drawing/2014/main" id="{659BF1AE-5599-CF7B-6B63-9891A7833E3B}"/>
                                            </a:ext>
                                          </a:extLst>
                                        </p:cNvPr>
                                        <p:cNvSpPr/>
                                        <p:nvPr/>
                                      </p:nvSpPr>
                                      <p:spPr>
                                        <a:xfrm rot="5400000">
                                          <a:off x="5977739" y="2415372"/>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1800" kern="1200" dirty="0">
                                              <a:solidFill>
                                                <a:prstClr val="white"/>
                                              </a:solidFill>
                                              <a:latin typeface="Daimler CS" pitchFamily="2" charset="0"/>
                                            </a:rPr>
                                            <a:t>Association Network</a:t>
                                          </a:r>
                                        </a:p>
                                      </p:txBody>
                                    </p:sp>
                                  </p:grpSp>
                                </p:grpSp>
                                <mc:AlternateContent xmlns:mc="http://schemas.openxmlformats.org/markup-compatibility/2006" xmlns:a14="http://schemas.microsoft.com/office/drawing/2010/main">
                                  <mc:Choice Requires="a14">
                                    <p:sp>
                                      <p:nvSpPr>
                                        <p:cNvPr id="158" name="Textfeld 157">
                                          <a:extLst>
                                            <a:ext uri="{FF2B5EF4-FFF2-40B4-BE49-F238E27FC236}">
                                              <a16:creationId xmlns:a16="http://schemas.microsoft.com/office/drawing/2014/main" id="{1C215A16-D26E-A8A8-24F7-FB974EF1D545}"/>
                                            </a:ext>
                                          </a:extLst>
                                        </p:cNvPr>
                                        <p:cNvSpPr txBox="1"/>
                                        <p:nvPr/>
                                      </p:nvSpPr>
                                      <p:spPr>
                                        <a:xfrm>
                                          <a:off x="7627198" y="838646"/>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58" name="Textfeld 157">
                                          <a:extLst>
                                            <a:ext uri="{FF2B5EF4-FFF2-40B4-BE49-F238E27FC236}">
                                              <a16:creationId xmlns:a16="http://schemas.microsoft.com/office/drawing/2014/main" id="{1C215A16-D26E-A8A8-24F7-FB974EF1D545}"/>
                                            </a:ext>
                                          </a:extLst>
                                        </p:cNvPr>
                                        <p:cNvSpPr txBox="1">
                                          <a:spLocks noRot="1" noChangeAspect="1" noMove="1" noResize="1" noEditPoints="1" noAdjustHandles="1" noChangeArrowheads="1" noChangeShapeType="1" noTextEdit="1"/>
                                        </p:cNvSpPr>
                                        <p:nvPr/>
                                      </p:nvSpPr>
                                      <p:spPr>
                                        <a:xfrm>
                                          <a:off x="7627198" y="838646"/>
                                          <a:ext cx="301768" cy="317203"/>
                                        </a:xfrm>
                                        <a:prstGeom prst="rect">
                                          <a:avLst/>
                                        </a:prstGeom>
                                        <a:blipFill>
                                          <a:blip r:embed="rId7"/>
                                          <a:stretch>
                                            <a:fillRect r="-97959"/>
                                          </a:stretch>
                                        </a:blipFill>
                                        <a:ln w="6350">
                                          <a:noFill/>
                                        </a:ln>
                                      </p:spPr>
                                      <p:txBody>
                                        <a:bodyPr/>
                                        <a:lstStyle/>
                                        <a:p>
                                          <a:r>
                                            <a:rPr lang="en-GB">
                                              <a:noFill/>
                                            </a:rPr>
                                            <a:t> </a:t>
                                          </a:r>
                                        </a:p>
                                      </p:txBody>
                                    </p:sp>
                                  </mc:Fallback>
                                </mc:AlternateContent>
                              </p:grpSp>
                            </p:grpSp>
                            <p:sp>
                              <p:nvSpPr>
                                <p:cNvPr id="150" name="Rectangle 15">
                                  <a:extLst>
                                    <a:ext uri="{FF2B5EF4-FFF2-40B4-BE49-F238E27FC236}">
                                      <a16:creationId xmlns:a16="http://schemas.microsoft.com/office/drawing/2014/main" id="{F208E38B-8775-5B81-61C6-D83A0000ECC9}"/>
                                    </a:ext>
                                  </a:extLst>
                                </p:cNvPr>
                                <p:cNvSpPr/>
                                <p:nvPr/>
                              </p:nvSpPr>
                              <p:spPr>
                                <a:xfrm rot="5400000">
                                  <a:off x="6767281" y="2704333"/>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Update</a:t>
                                  </a:r>
                                </a:p>
                              </p:txBody>
                            </p:sp>
                          </p:grpSp>
                          <p:cxnSp>
                            <p:nvCxnSpPr>
                              <p:cNvPr id="148" name="Verbinder: gewinkelt 42">
                                <a:extLst>
                                  <a:ext uri="{FF2B5EF4-FFF2-40B4-BE49-F238E27FC236}">
                                    <a16:creationId xmlns:a16="http://schemas.microsoft.com/office/drawing/2014/main" id="{4AEE1942-4E4E-CAA4-C091-2D7F7CEA5717}"/>
                                  </a:ext>
                                </a:extLst>
                              </p:cNvPr>
                              <p:cNvCxnSpPr>
                                <a:cxnSpLocks/>
                                <a:stCxn id="186" idx="3"/>
                                <a:endCxn id="187" idx="1"/>
                              </p:cNvCxnSpPr>
                              <p:nvPr/>
                            </p:nvCxnSpPr>
                            <p:spPr>
                              <a:xfrm>
                                <a:off x="6826343" y="1495972"/>
                                <a:ext cx="0" cy="616159"/>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grpSp>
                      </p:grpSp>
                      <p:cxnSp>
                        <p:nvCxnSpPr>
                          <p:cNvPr id="130" name="Verbinder: gewinkelt 42">
                            <a:extLst>
                              <a:ext uri="{FF2B5EF4-FFF2-40B4-BE49-F238E27FC236}">
                                <a16:creationId xmlns:a16="http://schemas.microsoft.com/office/drawing/2014/main" id="{79F85C19-6F2F-7DF8-D554-367F8FB21173}"/>
                              </a:ext>
                            </a:extLst>
                          </p:cNvPr>
                          <p:cNvCxnSpPr>
                            <a:cxnSpLocks/>
                            <a:stCxn id="187" idx="3"/>
                            <a:endCxn id="188" idx="1"/>
                          </p:cNvCxnSpPr>
                          <p:nvPr/>
                        </p:nvCxnSpPr>
                        <p:spPr>
                          <a:xfrm>
                            <a:off x="6653779" y="2678975"/>
                            <a:ext cx="0" cy="331822"/>
                          </a:xfrm>
                          <a:prstGeom prst="straightConnector1">
                            <a:avLst/>
                          </a:prstGeom>
                          <a:ln w="6350">
                            <a:tailEnd type="triangle"/>
                          </a:ln>
                        </p:spPr>
                        <p:style>
                          <a:lnRef idx="1">
                            <a:schemeClr val="dk1"/>
                          </a:lnRef>
                          <a:fillRef idx="0">
                            <a:schemeClr val="dk1"/>
                          </a:fillRef>
                          <a:effectRef idx="0">
                            <a:schemeClr val="dk1"/>
                          </a:effectRef>
                          <a:fontRef idx="minor">
                            <a:schemeClr val="tx1"/>
                          </a:fontRef>
                        </p:style>
                      </p:cxnSp>
                      <p:cxnSp>
                        <p:nvCxnSpPr>
                          <p:cNvPr id="132" name="Verbinder: gewinkelt 131">
                            <a:extLst>
                              <a:ext uri="{FF2B5EF4-FFF2-40B4-BE49-F238E27FC236}">
                                <a16:creationId xmlns:a16="http://schemas.microsoft.com/office/drawing/2014/main" id="{D2D10997-A733-49E8-0974-86AB1F39FEDB}"/>
                              </a:ext>
                            </a:extLst>
                          </p:cNvPr>
                          <p:cNvCxnSpPr>
                            <a:cxnSpLocks/>
                            <a:stCxn id="150" idx="0"/>
                            <a:endCxn id="4" idx="2"/>
                          </p:cNvCxnSpPr>
                          <p:nvPr/>
                        </p:nvCxnSpPr>
                        <p:spPr>
                          <a:xfrm flipV="1">
                            <a:off x="7764717" y="2412562"/>
                            <a:ext cx="212698" cy="948615"/>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133" name="Verbinder: gewinkelt 132">
                            <a:extLst>
                              <a:ext uri="{FF2B5EF4-FFF2-40B4-BE49-F238E27FC236}">
                                <a16:creationId xmlns:a16="http://schemas.microsoft.com/office/drawing/2014/main" id="{7282F35C-26FB-2635-5B81-3A2729633A62}"/>
                              </a:ext>
                            </a:extLst>
                          </p:cNvPr>
                          <p:cNvCxnSpPr>
                            <a:cxnSpLocks/>
                            <a:stCxn id="7" idx="0"/>
                            <a:endCxn id="186" idx="1"/>
                          </p:cNvCxnSpPr>
                          <p:nvPr/>
                        </p:nvCxnSpPr>
                        <p:spPr>
                          <a:xfrm rot="16200000" flipV="1">
                            <a:off x="7465394" y="-188798"/>
                            <a:ext cx="89303" cy="1712532"/>
                          </a:xfrm>
                          <a:prstGeom prst="bentConnector3">
                            <a:avLst>
                              <a:gd name="adj1" fmla="val 505990"/>
                            </a:avLst>
                          </a:prstGeom>
                          <a:ln w="6350">
                            <a:tailEnd type="triangle"/>
                          </a:ln>
                        </p:spPr>
                        <p:style>
                          <a:lnRef idx="1">
                            <a:schemeClr val="dk1"/>
                          </a:lnRef>
                          <a:fillRef idx="0">
                            <a:schemeClr val="dk1"/>
                          </a:fillRef>
                          <a:effectRef idx="0">
                            <a:schemeClr val="dk1"/>
                          </a:effectRef>
                          <a:fontRef idx="minor">
                            <a:schemeClr val="tx1"/>
                          </a:fontRef>
                        </p:style>
                      </p:cxnSp>
                      <p:cxnSp>
                        <p:nvCxnSpPr>
                          <p:cNvPr id="134" name="Verbinder: gewinkelt 133">
                            <a:extLst>
                              <a:ext uri="{FF2B5EF4-FFF2-40B4-BE49-F238E27FC236}">
                                <a16:creationId xmlns:a16="http://schemas.microsoft.com/office/drawing/2014/main" id="{4F4E7CEA-0357-B58C-8D21-279E01C56B87}"/>
                              </a:ext>
                            </a:extLst>
                          </p:cNvPr>
                          <p:cNvCxnSpPr>
                            <a:cxnSpLocks/>
                            <a:stCxn id="164" idx="2"/>
                            <a:endCxn id="165" idx="2"/>
                          </p:cNvCxnSpPr>
                          <p:nvPr/>
                        </p:nvCxnSpPr>
                        <p:spPr>
                          <a:xfrm rot="5400000" flipH="1" flipV="1">
                            <a:off x="4556519" y="2468287"/>
                            <a:ext cx="799368" cy="506739"/>
                          </a:xfrm>
                          <a:prstGeom prst="bentConnector4">
                            <a:avLst>
                              <a:gd name="adj1" fmla="val -28598"/>
                              <a:gd name="adj2" fmla="val 67124"/>
                            </a:avLst>
                          </a:prstGeom>
                          <a:ln w="6350">
                            <a:tailEnd type="triangle"/>
                          </a:ln>
                        </p:spPr>
                        <p:style>
                          <a:lnRef idx="1">
                            <a:schemeClr val="dk1"/>
                          </a:lnRef>
                          <a:fillRef idx="0">
                            <a:schemeClr val="dk1"/>
                          </a:fillRef>
                          <a:effectRef idx="0">
                            <a:schemeClr val="dk1"/>
                          </a:effectRef>
                          <a:fontRef idx="minor">
                            <a:schemeClr val="tx1"/>
                          </a:fontRef>
                        </p:style>
                      </p:cxnSp>
                    </p:grpSp>
                    <p:cxnSp>
                      <p:nvCxnSpPr>
                        <p:cNvPr id="175" name="Verbinder: gewinkelt 174">
                          <a:extLst>
                            <a:ext uri="{FF2B5EF4-FFF2-40B4-BE49-F238E27FC236}">
                              <a16:creationId xmlns:a16="http://schemas.microsoft.com/office/drawing/2014/main" id="{E7417EB2-C777-82B6-2FC7-8B89B4D8521D}"/>
                            </a:ext>
                          </a:extLst>
                        </p:cNvPr>
                        <p:cNvCxnSpPr>
                          <a:cxnSpLocks/>
                          <a:stCxn id="4" idx="3"/>
                          <a:endCxn id="172" idx="0"/>
                        </p:cNvCxnSpPr>
                        <p:nvPr/>
                      </p:nvCxnSpPr>
                      <p:spPr>
                        <a:xfrm>
                          <a:off x="8787415" y="1422562"/>
                          <a:ext cx="255355" cy="333826"/>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9" name="Textfeld 178">
                              <a:extLst>
                                <a:ext uri="{FF2B5EF4-FFF2-40B4-BE49-F238E27FC236}">
                                  <a16:creationId xmlns:a16="http://schemas.microsoft.com/office/drawing/2014/main" id="{2E76FB2B-CCEB-AD08-5DB4-ED3781A3FD7A}"/>
                                </a:ext>
                              </a:extLst>
                            </p:cNvPr>
                            <p:cNvSpPr txBox="1"/>
                            <p:nvPr/>
                          </p:nvSpPr>
                          <p:spPr>
                            <a:xfrm>
                              <a:off x="6027105" y="2686861"/>
                              <a:ext cx="706374"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79" name="Textfeld 178">
                              <a:extLst>
                                <a:ext uri="{FF2B5EF4-FFF2-40B4-BE49-F238E27FC236}">
                                  <a16:creationId xmlns:a16="http://schemas.microsoft.com/office/drawing/2014/main" id="{2E76FB2B-CCEB-AD08-5DB4-ED3781A3FD7A}"/>
                                </a:ext>
                              </a:extLst>
                            </p:cNvPr>
                            <p:cNvSpPr txBox="1">
                              <a:spLocks noRot="1" noChangeAspect="1" noMove="1" noResize="1" noEditPoints="1" noAdjustHandles="1" noChangeArrowheads="1" noChangeShapeType="1" noTextEdit="1"/>
                            </p:cNvSpPr>
                            <p:nvPr/>
                          </p:nvSpPr>
                          <p:spPr>
                            <a:xfrm>
                              <a:off x="6027105" y="2686861"/>
                              <a:ext cx="706374"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186" name="Rectangle 15">
                        <a:extLst>
                          <a:ext uri="{FF2B5EF4-FFF2-40B4-BE49-F238E27FC236}">
                            <a16:creationId xmlns:a16="http://schemas.microsoft.com/office/drawing/2014/main" id="{1F3BFCF7-FF14-6992-E6CA-B4B89FAFDD4E}"/>
                          </a:ext>
                        </a:extLst>
                      </p:cNvPr>
                      <p:cNvSpPr/>
                      <p:nvPr/>
                    </p:nvSpPr>
                    <p:spPr>
                      <a:xfrm rot="5400000">
                        <a:off x="4538131" y="1166892"/>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7" name="Rectangle 15">
                        <a:extLst>
                          <a:ext uri="{FF2B5EF4-FFF2-40B4-BE49-F238E27FC236}">
                            <a16:creationId xmlns:a16="http://schemas.microsoft.com/office/drawing/2014/main" id="{3EA3AF8D-8F14-AC3C-C8DE-E4A0D2D8B07E}"/>
                          </a:ext>
                        </a:extLst>
                      </p:cNvPr>
                      <p:cNvSpPr/>
                      <p:nvPr/>
                    </p:nvSpPr>
                    <p:spPr>
                      <a:xfrm rot="5400000">
                        <a:off x="4538131" y="2503051"/>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88" name="Rectangle 15">
                        <a:extLst>
                          <a:ext uri="{FF2B5EF4-FFF2-40B4-BE49-F238E27FC236}">
                            <a16:creationId xmlns:a16="http://schemas.microsoft.com/office/drawing/2014/main" id="{ACEA2510-7BD8-E7E6-E1F6-ED3305300069}"/>
                          </a:ext>
                        </a:extLst>
                      </p:cNvPr>
                      <p:cNvSpPr/>
                      <p:nvPr/>
                    </p:nvSpPr>
                    <p:spPr>
                      <a:xfrm rot="5400000">
                        <a:off x="4538131" y="3554873"/>
                        <a:ext cx="720000" cy="342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99" name="Textfeld 198">
                          <a:extLst>
                            <a:ext uri="{FF2B5EF4-FFF2-40B4-BE49-F238E27FC236}">
                              <a16:creationId xmlns:a16="http://schemas.microsoft.com/office/drawing/2014/main" id="{244F5844-7BA0-277C-C170-3F691CEFC6E4}"/>
                            </a:ext>
                          </a:extLst>
                        </p:cNvPr>
                        <p:cNvSpPr txBox="1"/>
                        <p:nvPr/>
                      </p:nvSpPr>
                      <p:spPr>
                        <a:xfrm>
                          <a:off x="6181423" y="2927840"/>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𝑇𝑢</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199" name="Textfeld 198">
                          <a:extLst>
                            <a:ext uri="{FF2B5EF4-FFF2-40B4-BE49-F238E27FC236}">
                              <a16:creationId xmlns:a16="http://schemas.microsoft.com/office/drawing/2014/main" id="{244F5844-7BA0-277C-C170-3F691CEFC6E4}"/>
                            </a:ext>
                          </a:extLst>
                        </p:cNvPr>
                        <p:cNvSpPr txBox="1">
                          <a:spLocks noRot="1" noChangeAspect="1" noMove="1" noResize="1" noEditPoints="1" noAdjustHandles="1" noChangeArrowheads="1" noChangeShapeType="1" noTextEdit="1"/>
                        </p:cNvSpPr>
                        <p:nvPr/>
                      </p:nvSpPr>
                      <p:spPr>
                        <a:xfrm>
                          <a:off x="6181423" y="2927840"/>
                          <a:ext cx="301768" cy="317203"/>
                        </a:xfrm>
                        <a:prstGeom prst="rect">
                          <a:avLst/>
                        </a:prstGeom>
                        <a:blipFill>
                          <a:blip r:embed="rId12"/>
                          <a:stretch>
                            <a:fillRect r="-104000"/>
                          </a:stretch>
                        </a:blipFill>
                        <a:ln w="6350">
                          <a:noFill/>
                        </a:ln>
                      </p:spPr>
                      <p:txBody>
                        <a:bodyPr/>
                        <a:lstStyle/>
                        <a:p>
                          <a:r>
                            <a:rPr lang="en-GB">
                              <a:noFill/>
                            </a:rPr>
                            <a:t> </a:t>
                          </a:r>
                        </a:p>
                      </p:txBody>
                    </p:sp>
                  </mc:Fallback>
                </mc:AlternateContent>
              </p:grpSp>
              <p:cxnSp>
                <p:nvCxnSpPr>
                  <p:cNvPr id="333" name="Verbinder: gewinkelt 332">
                    <a:extLst>
                      <a:ext uri="{FF2B5EF4-FFF2-40B4-BE49-F238E27FC236}">
                        <a16:creationId xmlns:a16="http://schemas.microsoft.com/office/drawing/2014/main" id="{BF8C52E9-E80E-345A-E086-E8589F62E799}"/>
                      </a:ext>
                    </a:extLst>
                  </p:cNvPr>
                  <p:cNvCxnSpPr>
                    <a:cxnSpLocks/>
                    <a:stCxn id="164" idx="2"/>
                    <a:endCxn id="150" idx="2"/>
                  </p:cNvCxnSpPr>
                  <p:nvPr/>
                </p:nvCxnSpPr>
                <p:spPr>
                  <a:xfrm rot="16200000" flipH="1">
                    <a:off x="3548209" y="2875519"/>
                    <a:ext cx="239836" cy="1441883"/>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cxnSp>
                <p:nvCxnSpPr>
                  <p:cNvPr id="341" name="Verbinder: gewinkelt 340">
                    <a:extLst>
                      <a:ext uri="{FF2B5EF4-FFF2-40B4-BE49-F238E27FC236}">
                        <a16:creationId xmlns:a16="http://schemas.microsoft.com/office/drawing/2014/main" id="{A6B829CC-ED0B-2A1D-E646-FA5B131977C2}"/>
                      </a:ext>
                    </a:extLst>
                  </p:cNvPr>
                  <p:cNvCxnSpPr>
                    <a:cxnSpLocks/>
                    <a:stCxn id="170" idx="3"/>
                    <a:endCxn id="150" idx="1"/>
                  </p:cNvCxnSpPr>
                  <p:nvPr/>
                </p:nvCxnSpPr>
                <p:spPr>
                  <a:xfrm>
                    <a:off x="4901036" y="1880961"/>
                    <a:ext cx="298033" cy="1475418"/>
                  </a:xfrm>
                  <a:prstGeom prst="bentConnector2">
                    <a:avLst/>
                  </a:prstGeom>
                  <a:ln w="6350">
                    <a:tailEnd type="triangle"/>
                  </a:ln>
                </p:spPr>
                <p:style>
                  <a:lnRef idx="1">
                    <a:schemeClr val="dk1"/>
                  </a:lnRef>
                  <a:fillRef idx="0">
                    <a:schemeClr val="dk1"/>
                  </a:fillRef>
                  <a:effectRef idx="0">
                    <a:schemeClr val="dk1"/>
                  </a:effectRef>
                  <a:fontRef idx="minor">
                    <a:schemeClr val="tx1"/>
                  </a:fontRef>
                </p:style>
              </p:cxnSp>
            </p:grpSp>
            <p:sp>
              <p:nvSpPr>
                <p:cNvPr id="4" name="Rectangle 21">
                  <a:extLst>
                    <a:ext uri="{FF2B5EF4-FFF2-40B4-BE49-F238E27FC236}">
                      <a16:creationId xmlns:a16="http://schemas.microsoft.com/office/drawing/2014/main" id="{C1AC0324-9724-DCA7-AAC4-936397355256}"/>
                    </a:ext>
                  </a:extLst>
                </p:cNvPr>
                <p:cNvSpPr/>
                <p:nvPr/>
              </p:nvSpPr>
              <p:spPr>
                <a:xfrm>
                  <a:off x="5411767" y="787764"/>
                  <a:ext cx="1620000" cy="1980000"/>
                </a:xfrm>
                <a:prstGeom prst="rect">
                  <a:avLst/>
                </a:prstGeom>
                <a:solidFill>
                  <a:schemeClr val="bg1">
                    <a:lumMod val="8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defRPr/>
                  </a:pPr>
                  <a:r>
                    <a:rPr lang="en-US" sz="1200" kern="1200" dirty="0">
                      <a:solidFill>
                        <a:schemeClr val="tx1"/>
                      </a:solidFill>
                      <a:latin typeface="Daimler CS" pitchFamily="2" charset="0"/>
                    </a:rPr>
                    <a:t>Track Management</a:t>
                  </a:r>
                </a:p>
              </p:txBody>
            </p:sp>
            <p:sp>
              <p:nvSpPr>
                <p:cNvPr id="7" name="Rectangle 19">
                  <a:extLst>
                    <a:ext uri="{FF2B5EF4-FFF2-40B4-BE49-F238E27FC236}">
                      <a16:creationId xmlns:a16="http://schemas.microsoft.com/office/drawing/2014/main" id="{E93DE08A-DD49-0789-67CE-A5B72134B88E}"/>
                    </a:ext>
                  </a:extLst>
                </p:cNvPr>
                <p:cNvSpPr/>
                <p:nvPr/>
              </p:nvSpPr>
              <p:spPr>
                <a:xfrm>
                  <a:off x="6250663" y="1067321"/>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Confirmation</a:t>
                  </a:r>
                  <a:endParaRPr lang="de-DE" sz="1800" dirty="0">
                    <a:solidFill>
                      <a:schemeClr val="tx1"/>
                    </a:solidFill>
                  </a:endParaRPr>
                </a:p>
              </p:txBody>
            </p:sp>
            <p:sp>
              <p:nvSpPr>
                <p:cNvPr id="8" name="Rectangle 19">
                  <a:extLst>
                    <a:ext uri="{FF2B5EF4-FFF2-40B4-BE49-F238E27FC236}">
                      <a16:creationId xmlns:a16="http://schemas.microsoft.com/office/drawing/2014/main" id="{F627DA6C-5916-A92B-F4FA-9839FEA516D4}"/>
                    </a:ext>
                  </a:extLst>
                </p:cNvPr>
                <p:cNvSpPr/>
                <p:nvPr/>
              </p:nvSpPr>
              <p:spPr>
                <a:xfrm>
                  <a:off x="5466284" y="1084119"/>
                  <a:ext cx="720000" cy="1620000"/>
                </a:xfrm>
                <a:prstGeom prst="rect">
                  <a:avLst/>
                </a:prstGeom>
                <a:solidFill>
                  <a:srgbClr val="B3ECE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800" kern="1200" dirty="0">
                      <a:solidFill>
                        <a:schemeClr val="tx1"/>
                      </a:solidFill>
                      <a:latin typeface="Daimler CS" pitchFamily="2" charset="0"/>
                    </a:rPr>
                    <a:t>Delete</a:t>
                  </a:r>
                </a:p>
              </p:txBody>
            </p:sp>
          </p:grpSp>
        </p:grpSp>
        <p:sp>
          <p:nvSpPr>
            <p:cNvPr id="24" name="Rectangle 21">
              <a:extLst>
                <a:ext uri="{FF2B5EF4-FFF2-40B4-BE49-F238E27FC236}">
                  <a16:creationId xmlns:a16="http://schemas.microsoft.com/office/drawing/2014/main" id="{6E4CE7D0-7B47-69E3-B40C-4D602BF5307F}"/>
                </a:ext>
              </a:extLst>
            </p:cNvPr>
            <p:cNvSpPr/>
            <p:nvPr/>
          </p:nvSpPr>
          <p:spPr>
            <a:xfrm>
              <a:off x="3449840" y="696076"/>
              <a:ext cx="1764000" cy="864000"/>
            </a:xfrm>
            <a:prstGeom prst="rect">
              <a:avLst/>
            </a:prstGeom>
            <a:solidFill>
              <a:schemeClr val="accent4">
                <a:alpha val="50000"/>
              </a:schemeClr>
            </a:solidFill>
            <a:ln w="6350">
              <a:solidFill>
                <a:schemeClr val="tx1"/>
              </a:solidFill>
            </a:ln>
          </p:spPr>
          <p:style>
            <a:lnRef idx="0">
              <a:scrgbClr r="0" g="0" b="0"/>
            </a:lnRef>
            <a:fillRef idx="0">
              <a:scrgbClr r="0" g="0" b="0"/>
            </a:fillRef>
            <a:effectRef idx="0">
              <a:scrgbClr r="0" g="0" b="0"/>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25" name="Rectangle 15">
              <a:extLst>
                <a:ext uri="{FF2B5EF4-FFF2-40B4-BE49-F238E27FC236}">
                  <a16:creationId xmlns:a16="http://schemas.microsoft.com/office/drawing/2014/main" id="{2C43C1C6-9EAA-38E0-111B-F9398B3E9342}"/>
                </a:ext>
              </a:extLst>
            </p:cNvPr>
            <p:cNvSpPr/>
            <p:nvPr/>
          </p:nvSpPr>
          <p:spPr>
            <a:xfrm rot="5400000">
              <a:off x="3903925" y="521969"/>
              <a:ext cx="720000" cy="1620000"/>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800" kern="1200" dirty="0">
                  <a:solidFill>
                    <a:prstClr val="white"/>
                  </a:solidFill>
                  <a:latin typeface="Daimler CS" pitchFamily="2" charset="0"/>
                </a:rPr>
                <a:t>Prediction Network</a:t>
              </a:r>
            </a:p>
          </p:txBody>
        </p:sp>
      </p:grpSp>
    </p:spTree>
    <p:extLst>
      <p:ext uri="{BB962C8B-B14F-4D97-AF65-F5344CB8AC3E}">
        <p14:creationId xmlns:p14="http://schemas.microsoft.com/office/powerpoint/2010/main" val="377977586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22" name="Gruppieren 21">
            <a:extLst>
              <a:ext uri="{FF2B5EF4-FFF2-40B4-BE49-F238E27FC236}">
                <a16:creationId xmlns:a16="http://schemas.microsoft.com/office/drawing/2014/main" id="{1E5560C2-A530-3326-4D9F-CFB94F2E899E}"/>
              </a:ext>
            </a:extLst>
          </p:cNvPr>
          <p:cNvGrpSpPr/>
          <p:nvPr/>
        </p:nvGrpSpPr>
        <p:grpSpPr>
          <a:xfrm>
            <a:off x="6576201" y="2429808"/>
            <a:ext cx="8431728" cy="3278774"/>
            <a:chOff x="3632736" y="-66675"/>
            <a:chExt cx="8431728" cy="3278774"/>
          </a:xfrm>
        </p:grpSpPr>
        <p:sp>
          <p:nvSpPr>
            <p:cNvPr id="23" name="Rechteck 22">
              <a:extLst>
                <a:ext uri="{FF2B5EF4-FFF2-40B4-BE49-F238E27FC236}">
                  <a16:creationId xmlns:a16="http://schemas.microsoft.com/office/drawing/2014/main" id="{23803090-6E2B-4B5B-ABD8-16368C67F634}"/>
                </a:ext>
              </a:extLst>
            </p:cNvPr>
            <p:cNvSpPr/>
            <p:nvPr/>
          </p:nvSpPr>
          <p:spPr>
            <a:xfrm>
              <a:off x="3632736" y="-66675"/>
              <a:ext cx="8431728" cy="327877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24" name="Gruppieren 23">
              <a:extLst>
                <a:ext uri="{FF2B5EF4-FFF2-40B4-BE49-F238E27FC236}">
                  <a16:creationId xmlns:a16="http://schemas.microsoft.com/office/drawing/2014/main" id="{C6CF3F01-943B-E9CA-D43F-0B2B76CDFDEB}"/>
                </a:ext>
              </a:extLst>
            </p:cNvPr>
            <p:cNvGrpSpPr/>
            <p:nvPr/>
          </p:nvGrpSpPr>
          <p:grpSpPr>
            <a:xfrm>
              <a:off x="3632736" y="-13787"/>
              <a:ext cx="8431728" cy="3222778"/>
              <a:chOff x="3651786" y="163024"/>
              <a:chExt cx="8431728" cy="3222778"/>
            </a:xfrm>
          </p:grpSpPr>
          <p:grpSp>
            <p:nvGrpSpPr>
              <p:cNvPr id="25" name="Gruppieren 24">
                <a:extLst>
                  <a:ext uri="{FF2B5EF4-FFF2-40B4-BE49-F238E27FC236}">
                    <a16:creationId xmlns:a16="http://schemas.microsoft.com/office/drawing/2014/main" id="{B94179A2-193E-8D27-1414-AC81E8C1878A}"/>
                  </a:ext>
                </a:extLst>
              </p:cNvPr>
              <p:cNvGrpSpPr/>
              <p:nvPr/>
            </p:nvGrpSpPr>
            <p:grpSpPr>
              <a:xfrm>
                <a:off x="3928785" y="163024"/>
                <a:ext cx="8154729" cy="3222778"/>
                <a:chOff x="1767476" y="1974424"/>
                <a:chExt cx="8154729" cy="3222778"/>
              </a:xfrm>
            </p:grpSpPr>
            <p:grpSp>
              <p:nvGrpSpPr>
                <p:cNvPr id="28" name="Gruppieren 27">
                  <a:extLst>
                    <a:ext uri="{FF2B5EF4-FFF2-40B4-BE49-F238E27FC236}">
                      <a16:creationId xmlns:a16="http://schemas.microsoft.com/office/drawing/2014/main" id="{20D38049-6B44-74BD-3433-2C2B43B73F34}"/>
                    </a:ext>
                  </a:extLst>
                </p:cNvPr>
                <p:cNvGrpSpPr/>
                <p:nvPr/>
              </p:nvGrpSpPr>
              <p:grpSpPr>
                <a:xfrm>
                  <a:off x="1767476" y="2235481"/>
                  <a:ext cx="8154729" cy="2961721"/>
                  <a:chOff x="1767476" y="2235481"/>
                  <a:chExt cx="8154729" cy="2961721"/>
                </a:xfrm>
              </p:grpSpPr>
              <p:pic>
                <p:nvPicPr>
                  <p:cNvPr id="31" name="Grafik 30">
                    <a:extLst>
                      <a:ext uri="{FF2B5EF4-FFF2-40B4-BE49-F238E27FC236}">
                        <a16:creationId xmlns:a16="http://schemas.microsoft.com/office/drawing/2014/main" id="{7D7DF70E-78C4-ABCF-04E4-9618E022B902}"/>
                      </a:ext>
                    </a:extLst>
                  </p:cNvPr>
                  <p:cNvPicPr>
                    <a:picLocks noChangeAspect="1"/>
                  </p:cNvPicPr>
                  <p:nvPr/>
                </p:nvPicPr>
                <p:blipFill rotWithShape="1">
                  <a:blip r:embed="rId2"/>
                  <a:srcRect l="9513" t="5911" r="51331" b="6145"/>
                  <a:stretch/>
                </p:blipFill>
                <p:spPr>
                  <a:xfrm>
                    <a:off x="1767476" y="2258794"/>
                    <a:ext cx="3938865" cy="2653945"/>
                  </a:xfrm>
                  <a:prstGeom prst="rect">
                    <a:avLst/>
                  </a:prstGeom>
                </p:spPr>
              </p:pic>
              <p:pic>
                <p:nvPicPr>
                  <p:cNvPr id="32" name="Grafik 31">
                    <a:extLst>
                      <a:ext uri="{FF2B5EF4-FFF2-40B4-BE49-F238E27FC236}">
                        <a16:creationId xmlns:a16="http://schemas.microsoft.com/office/drawing/2014/main" id="{349A4C6A-A097-0E31-ED1C-F67E5BB9762D}"/>
                      </a:ext>
                    </a:extLst>
                  </p:cNvPr>
                  <p:cNvPicPr>
                    <a:picLocks noChangeAspect="1"/>
                  </p:cNvPicPr>
                  <p:nvPr/>
                </p:nvPicPr>
                <p:blipFill rotWithShape="1">
                  <a:blip r:embed="rId3"/>
                  <a:srcRect l="53470" t="5713" r="7374" b="5427"/>
                  <a:stretch/>
                </p:blipFill>
                <p:spPr>
                  <a:xfrm>
                    <a:off x="5983340" y="2235481"/>
                    <a:ext cx="3938865" cy="2681614"/>
                  </a:xfrm>
                  <a:prstGeom prst="rect">
                    <a:avLst/>
                  </a:prstGeom>
                </p:spPr>
              </p:pic>
              <p:sp>
                <p:nvSpPr>
                  <p:cNvPr id="33" name="Textfeld 32">
                    <a:extLst>
                      <a:ext uri="{FF2B5EF4-FFF2-40B4-BE49-F238E27FC236}">
                        <a16:creationId xmlns:a16="http://schemas.microsoft.com/office/drawing/2014/main" id="{6DD95FBE-2910-A7CE-29F7-44D4F5A0DD95}"/>
                      </a:ext>
                    </a:extLst>
                  </p:cNvPr>
                  <p:cNvSpPr txBox="1"/>
                  <p:nvPr/>
                </p:nvSpPr>
                <p:spPr>
                  <a:xfrm rot="16200000">
                    <a:off x="4601083" y="3381108"/>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34" name="Textfeld 33">
                    <a:extLst>
                      <a:ext uri="{FF2B5EF4-FFF2-40B4-BE49-F238E27FC236}">
                        <a16:creationId xmlns:a16="http://schemas.microsoft.com/office/drawing/2014/main" id="{CEE4CCB9-D183-B1BA-A08E-FE724B072C33}"/>
                      </a:ext>
                    </a:extLst>
                  </p:cNvPr>
                  <p:cNvSpPr txBox="1"/>
                  <p:nvPr/>
                </p:nvSpPr>
                <p:spPr>
                  <a:xfrm>
                    <a:off x="7239812" y="4920203"/>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29" name="Textfeld 28">
                  <a:extLst>
                    <a:ext uri="{FF2B5EF4-FFF2-40B4-BE49-F238E27FC236}">
                      <a16:creationId xmlns:a16="http://schemas.microsoft.com/office/drawing/2014/main" id="{C5F7C899-21BA-49B6-7739-1165138FCBBA}"/>
                    </a:ext>
                  </a:extLst>
                </p:cNvPr>
                <p:cNvSpPr txBox="1"/>
                <p:nvPr/>
              </p:nvSpPr>
              <p:spPr>
                <a:xfrm>
                  <a:off x="2124365" y="1988211"/>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unsorted training sequences</a:t>
                  </a:r>
                </a:p>
              </p:txBody>
            </p:sp>
            <p:sp>
              <p:nvSpPr>
                <p:cNvPr id="30" name="Textfeld 29">
                  <a:extLst>
                    <a:ext uri="{FF2B5EF4-FFF2-40B4-BE49-F238E27FC236}">
                      <a16:creationId xmlns:a16="http://schemas.microsoft.com/office/drawing/2014/main" id="{7F424BD5-EF14-49B0-29EA-7F5702B0AED6}"/>
                    </a:ext>
                  </a:extLst>
                </p:cNvPr>
                <p:cNvSpPr txBox="1"/>
                <p:nvPr/>
              </p:nvSpPr>
              <p:spPr>
                <a:xfrm>
                  <a:off x="6352841" y="1974424"/>
                  <a:ext cx="3343564" cy="307777"/>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dirty="0"/>
                    <a:t>sorted training sequences</a:t>
                  </a:r>
                </a:p>
              </p:txBody>
            </p:sp>
          </p:grpSp>
          <p:sp>
            <p:nvSpPr>
              <p:cNvPr id="26" name="Textfeld 25">
                <a:extLst>
                  <a:ext uri="{FF2B5EF4-FFF2-40B4-BE49-F238E27FC236}">
                    <a16:creationId xmlns:a16="http://schemas.microsoft.com/office/drawing/2014/main" id="{0F7F39F4-C793-5E4B-44D4-C20DC5E1BBB6}"/>
                  </a:ext>
                </a:extLst>
              </p:cNvPr>
              <p:cNvSpPr txBox="1"/>
              <p:nvPr/>
            </p:nvSpPr>
            <p:spPr>
              <a:xfrm rot="16200000">
                <a:off x="2533828" y="1565352"/>
                <a:ext cx="2512915"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 per sequence</a:t>
                </a:r>
              </a:p>
            </p:txBody>
          </p:sp>
          <p:sp>
            <p:nvSpPr>
              <p:cNvPr id="27" name="Textfeld 26">
                <a:extLst>
                  <a:ext uri="{FF2B5EF4-FFF2-40B4-BE49-F238E27FC236}">
                    <a16:creationId xmlns:a16="http://schemas.microsoft.com/office/drawing/2014/main" id="{CAE51BE8-2685-F215-B31F-51E0536CD703}"/>
                  </a:ext>
                </a:extLst>
              </p:cNvPr>
              <p:cNvSpPr txBox="1"/>
              <p:nvPr/>
            </p:nvSpPr>
            <p:spPr>
              <a:xfrm>
                <a:off x="5185257" y="31044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grpSp>
        <p:nvGrpSpPr>
          <p:cNvPr id="198" name="Gruppieren 197">
            <a:extLst>
              <a:ext uri="{FF2B5EF4-FFF2-40B4-BE49-F238E27FC236}">
                <a16:creationId xmlns:a16="http://schemas.microsoft.com/office/drawing/2014/main" id="{414F6250-4B0B-93E9-3530-0CDC1AF36E53}"/>
              </a:ext>
            </a:extLst>
          </p:cNvPr>
          <p:cNvGrpSpPr/>
          <p:nvPr/>
        </p:nvGrpSpPr>
        <p:grpSpPr>
          <a:xfrm>
            <a:off x="1463952" y="80308"/>
            <a:ext cx="4384398" cy="4741583"/>
            <a:chOff x="1463952" y="80308"/>
            <a:chExt cx="4384398" cy="4741583"/>
          </a:xfrm>
        </p:grpSpPr>
        <p:grpSp>
          <p:nvGrpSpPr>
            <p:cNvPr id="20" name="Gruppieren 19">
              <a:extLst>
                <a:ext uri="{FF2B5EF4-FFF2-40B4-BE49-F238E27FC236}">
                  <a16:creationId xmlns:a16="http://schemas.microsoft.com/office/drawing/2014/main" id="{6CB225C4-1064-5398-B08E-DC02B0D6C2D5}"/>
                </a:ext>
              </a:extLst>
            </p:cNvPr>
            <p:cNvGrpSpPr/>
            <p:nvPr/>
          </p:nvGrpSpPr>
          <p:grpSpPr>
            <a:xfrm>
              <a:off x="1463952" y="80308"/>
              <a:ext cx="4384398" cy="4741583"/>
              <a:chOff x="3464202" y="-66675"/>
              <a:chExt cx="4384398" cy="4741583"/>
            </a:xfrm>
          </p:grpSpPr>
          <p:sp>
            <p:nvSpPr>
              <p:cNvPr id="19" name="Rechteck 18">
                <a:extLst>
                  <a:ext uri="{FF2B5EF4-FFF2-40B4-BE49-F238E27FC236}">
                    <a16:creationId xmlns:a16="http://schemas.microsoft.com/office/drawing/2014/main" id="{EECCDEF0-5E45-804D-745D-F949B80BEC5E}"/>
                  </a:ext>
                </a:extLst>
              </p:cNvPr>
              <p:cNvSpPr/>
              <p:nvPr/>
            </p:nvSpPr>
            <p:spPr>
              <a:xfrm>
                <a:off x="3464202" y="-66675"/>
                <a:ext cx="4384398" cy="474158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4" name="Gruppieren 43">
                <a:extLst>
                  <a:ext uri="{FF2B5EF4-FFF2-40B4-BE49-F238E27FC236}">
                    <a16:creationId xmlns:a16="http://schemas.microsoft.com/office/drawing/2014/main" id="{8EA75EE8-0872-F89C-26C8-016390BE0C6C}"/>
                  </a:ext>
                </a:extLst>
              </p:cNvPr>
              <p:cNvGrpSpPr/>
              <p:nvPr/>
            </p:nvGrpSpPr>
            <p:grpSpPr>
              <a:xfrm>
                <a:off x="3464203" y="15389"/>
                <a:ext cx="4384397" cy="4659519"/>
                <a:chOff x="3483253" y="192200"/>
                <a:chExt cx="4384397" cy="4659519"/>
              </a:xfrm>
            </p:grpSpPr>
            <p:grpSp>
              <p:nvGrpSpPr>
                <p:cNvPr id="6" name="Gruppieren 5">
                  <a:extLst>
                    <a:ext uri="{FF2B5EF4-FFF2-40B4-BE49-F238E27FC236}">
                      <a16:creationId xmlns:a16="http://schemas.microsoft.com/office/drawing/2014/main" id="{CB4B08BB-213A-05A1-E807-2D41571A3430}"/>
                    </a:ext>
                  </a:extLst>
                </p:cNvPr>
                <p:cNvGrpSpPr/>
                <p:nvPr/>
              </p:nvGrpSpPr>
              <p:grpSpPr>
                <a:xfrm>
                  <a:off x="3928785" y="192200"/>
                  <a:ext cx="3938865" cy="4659519"/>
                  <a:chOff x="1767476" y="2003600"/>
                  <a:chExt cx="3938865" cy="4659519"/>
                </a:xfrm>
              </p:grpSpPr>
              <p:grpSp>
                <p:nvGrpSpPr>
                  <p:cNvPr id="3" name="Gruppieren 2">
                    <a:extLst>
                      <a:ext uri="{FF2B5EF4-FFF2-40B4-BE49-F238E27FC236}">
                        <a16:creationId xmlns:a16="http://schemas.microsoft.com/office/drawing/2014/main" id="{9F2EB659-6580-4642-88D0-F8C2F6E9F3CF}"/>
                      </a:ext>
                    </a:extLst>
                  </p:cNvPr>
                  <p:cNvGrpSpPr/>
                  <p:nvPr/>
                </p:nvGrpSpPr>
                <p:grpSpPr>
                  <a:xfrm>
                    <a:off x="1767476" y="2258795"/>
                    <a:ext cx="3938865" cy="4404324"/>
                    <a:chOff x="1767476" y="2258795"/>
                    <a:chExt cx="3938865" cy="4404324"/>
                  </a:xfrm>
                </p:grpSpPr>
                <p:pic>
                  <p:nvPicPr>
                    <p:cNvPr id="194" name="Grafik 193">
                      <a:extLst>
                        <a:ext uri="{FF2B5EF4-FFF2-40B4-BE49-F238E27FC236}">
                          <a16:creationId xmlns:a16="http://schemas.microsoft.com/office/drawing/2014/main" id="{3640AEB0-C57C-E7C8-84C8-B90000643144}"/>
                        </a:ext>
                      </a:extLst>
                    </p:cNvPr>
                    <p:cNvPicPr>
                      <a:picLocks noChangeAspect="1"/>
                    </p:cNvPicPr>
                    <p:nvPr/>
                  </p:nvPicPr>
                  <p:blipFill rotWithShape="1">
                    <a:blip r:embed="rId2"/>
                    <a:srcRect l="9513" t="5911" r="51331" b="6145"/>
                    <a:stretch/>
                  </p:blipFill>
                  <p:spPr>
                    <a:xfrm>
                      <a:off x="1767476" y="2258795"/>
                      <a:ext cx="3938865" cy="1804934"/>
                    </a:xfrm>
                    <a:prstGeom prst="rect">
                      <a:avLst/>
                    </a:prstGeom>
                  </p:spPr>
                </p:pic>
                <p:pic>
                  <p:nvPicPr>
                    <p:cNvPr id="195" name="Grafik 194">
                      <a:extLst>
                        <a:ext uri="{FF2B5EF4-FFF2-40B4-BE49-F238E27FC236}">
                          <a16:creationId xmlns:a16="http://schemas.microsoft.com/office/drawing/2014/main" id="{55D5BEAF-F697-4819-5D88-AE489A0F08A9}"/>
                        </a:ext>
                      </a:extLst>
                    </p:cNvPr>
                    <p:cNvPicPr>
                      <a:picLocks noChangeAspect="1"/>
                    </p:cNvPicPr>
                    <p:nvPr/>
                  </p:nvPicPr>
                  <p:blipFill rotWithShape="1">
                    <a:blip r:embed="rId3"/>
                    <a:srcRect l="53470" t="5713" r="7374" b="5427"/>
                    <a:stretch/>
                  </p:blipFill>
                  <p:spPr>
                    <a:xfrm>
                      <a:off x="1767476" y="4603098"/>
                      <a:ext cx="3938865" cy="1804934"/>
                    </a:xfrm>
                    <a:prstGeom prst="rect">
                      <a:avLst/>
                    </a:prstGeom>
                  </p:spPr>
                </p:pic>
                <p:sp>
                  <p:nvSpPr>
                    <p:cNvPr id="199" name="Textfeld 198">
                      <a:extLst>
                        <a:ext uri="{FF2B5EF4-FFF2-40B4-BE49-F238E27FC236}">
                          <a16:creationId xmlns:a16="http://schemas.microsoft.com/office/drawing/2014/main" id="{39AF27F0-7E29-50E6-ADAD-6C19AD3A5E00}"/>
                        </a:ext>
                      </a:extLst>
                    </p:cNvPr>
                    <p:cNvSpPr txBox="1"/>
                    <p:nvPr/>
                  </p:nvSpPr>
                  <p:spPr>
                    <a:xfrm>
                      <a:off x="3023948" y="6386120"/>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sp>
                <p:nvSpPr>
                  <p:cNvPr id="4" name="Textfeld 3">
                    <a:extLst>
                      <a:ext uri="{FF2B5EF4-FFF2-40B4-BE49-F238E27FC236}">
                        <a16:creationId xmlns:a16="http://schemas.microsoft.com/office/drawing/2014/main" id="{F6A94FE2-6B82-0BFF-A6B7-5D83B45089E6}"/>
                      </a:ext>
                    </a:extLst>
                  </p:cNvPr>
                  <p:cNvSpPr txBox="1"/>
                  <p:nvPr/>
                </p:nvSpPr>
                <p:spPr>
                  <a:xfrm>
                    <a:off x="2124365" y="2003600"/>
                    <a:ext cx="3343564"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unsorted training sequences</a:t>
                    </a:r>
                  </a:p>
                </p:txBody>
              </p:sp>
              <p:sp>
                <p:nvSpPr>
                  <p:cNvPr id="5" name="Textfeld 4">
                    <a:extLst>
                      <a:ext uri="{FF2B5EF4-FFF2-40B4-BE49-F238E27FC236}">
                        <a16:creationId xmlns:a16="http://schemas.microsoft.com/office/drawing/2014/main" id="{3DA56CA6-5C99-EB29-7B4E-7A91E96A87D0}"/>
                      </a:ext>
                    </a:extLst>
                  </p:cNvPr>
                  <p:cNvSpPr txBox="1"/>
                  <p:nvPr/>
                </p:nvSpPr>
                <p:spPr>
                  <a:xfrm>
                    <a:off x="2136977" y="4357430"/>
                    <a:ext cx="3343564"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sorted training sequences</a:t>
                    </a:r>
                  </a:p>
                </p:txBody>
              </p:sp>
            </p:grpSp>
            <p:sp>
              <p:nvSpPr>
                <p:cNvPr id="42" name="Textfeld 41">
                  <a:extLst>
                    <a:ext uri="{FF2B5EF4-FFF2-40B4-BE49-F238E27FC236}">
                      <a16:creationId xmlns:a16="http://schemas.microsoft.com/office/drawing/2014/main" id="{85785652-C10B-1963-0008-0079DE7D1EB5}"/>
                    </a:ext>
                  </a:extLst>
                </p:cNvPr>
                <p:cNvSpPr txBox="1"/>
                <p:nvPr/>
              </p:nvSpPr>
              <p:spPr>
                <a:xfrm rot="16200000">
                  <a:off x="2811619" y="1099976"/>
                  <a:ext cx="1804933" cy="461665"/>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a:t>
                  </a:r>
                  <a:br>
                    <a:rPr lang="en-GB" sz="1200" dirty="0"/>
                  </a:br>
                  <a:r>
                    <a:rPr lang="en-GB" sz="1200" dirty="0"/>
                    <a:t> per sequence</a:t>
                  </a:r>
                </a:p>
              </p:txBody>
            </p:sp>
            <p:sp>
              <p:nvSpPr>
                <p:cNvPr id="43" name="Textfeld 42">
                  <a:extLst>
                    <a:ext uri="{FF2B5EF4-FFF2-40B4-BE49-F238E27FC236}">
                      <a16:creationId xmlns:a16="http://schemas.microsoft.com/office/drawing/2014/main" id="{72602A11-933F-70B5-71E1-3E7E562F2E04}"/>
                    </a:ext>
                  </a:extLst>
                </p:cNvPr>
                <p:cNvSpPr txBox="1"/>
                <p:nvPr/>
              </p:nvSpPr>
              <p:spPr>
                <a:xfrm>
                  <a:off x="5185257" y="2253547"/>
                  <a:ext cx="1625039" cy="276999"/>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nchor="ctr">
                  <a:spAutoFit/>
                </a:bodyPr>
                <a:lstStyle/>
                <a:p>
                  <a:pPr algn="ctr"/>
                  <a:r>
                    <a:rPr lang="en-GB" sz="1200" dirty="0"/>
                    <a:t>sequence</a:t>
                  </a:r>
                </a:p>
              </p:txBody>
            </p:sp>
          </p:grpSp>
        </p:grpSp>
        <p:sp>
          <p:nvSpPr>
            <p:cNvPr id="196" name="Textfeld 195">
              <a:extLst>
                <a:ext uri="{FF2B5EF4-FFF2-40B4-BE49-F238E27FC236}">
                  <a16:creationId xmlns:a16="http://schemas.microsoft.com/office/drawing/2014/main" id="{2103F6E3-9BA9-59CC-BEF1-9CE7D6B1A93B}"/>
                </a:ext>
              </a:extLst>
            </p:cNvPr>
            <p:cNvSpPr txBox="1"/>
            <p:nvPr/>
          </p:nvSpPr>
          <p:spPr>
            <a:xfrm rot="16200000">
              <a:off x="792319" y="3330753"/>
              <a:ext cx="1804933" cy="461665"/>
            </a:xfrm>
            <a:prstGeom prst="rect">
              <a:avLst/>
            </a:prstGeom>
            <a:ln w="3175">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200" dirty="0"/>
                <a:t>number of frames</a:t>
              </a:r>
              <a:br>
                <a:rPr lang="en-GB" sz="1200" dirty="0"/>
              </a:br>
              <a:r>
                <a:rPr lang="en-GB" sz="1200" dirty="0"/>
                <a:t> per sequence</a:t>
              </a:r>
            </a:p>
          </p:txBody>
        </p:sp>
      </p:grpSp>
    </p:spTree>
    <p:extLst>
      <p:ext uri="{BB962C8B-B14F-4D97-AF65-F5344CB8AC3E}">
        <p14:creationId xmlns:p14="http://schemas.microsoft.com/office/powerpoint/2010/main" val="7210569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16C4B45-AA4A-1115-EE26-364C6AAB530F}"/>
              </a:ext>
            </a:extLst>
          </p:cNvPr>
          <p:cNvSpPr txBox="1"/>
          <p:nvPr/>
        </p:nvSpPr>
        <p:spPr>
          <a:xfrm>
            <a:off x="9588500" y="32565"/>
            <a:ext cx="21715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a:t>
            </a:r>
            <a:endParaRPr lang="de-DE" sz="1100" dirty="0">
              <a:solidFill>
                <a:schemeClr val="accent1"/>
              </a:solidFill>
              <a:latin typeface="Daimler CS" pitchFamily="2" charset="0"/>
            </a:endParaRPr>
          </a:p>
        </p:txBody>
      </p:sp>
      <p:grpSp>
        <p:nvGrpSpPr>
          <p:cNvPr id="10" name="Gruppieren 9">
            <a:extLst>
              <a:ext uri="{FF2B5EF4-FFF2-40B4-BE49-F238E27FC236}">
                <a16:creationId xmlns:a16="http://schemas.microsoft.com/office/drawing/2014/main" id="{1A057590-7352-CF29-3951-727D75620ACB}"/>
              </a:ext>
            </a:extLst>
          </p:cNvPr>
          <p:cNvGrpSpPr/>
          <p:nvPr/>
        </p:nvGrpSpPr>
        <p:grpSpPr>
          <a:xfrm>
            <a:off x="1930833" y="588462"/>
            <a:ext cx="8343034" cy="5400000"/>
            <a:chOff x="1930833" y="588462"/>
            <a:chExt cx="8343034" cy="5400000"/>
          </a:xfrm>
        </p:grpSpPr>
        <p:pic>
          <p:nvPicPr>
            <p:cNvPr id="8" name="Grafik 7" descr="Ein Bild, das Text, Screenshot, Kreis, Diagramm enthält.&#10;&#10;Automatisch generierte Beschreibung">
              <a:extLst>
                <a:ext uri="{FF2B5EF4-FFF2-40B4-BE49-F238E27FC236}">
                  <a16:creationId xmlns:a16="http://schemas.microsoft.com/office/drawing/2014/main" id="{5435B240-9437-8F61-B546-F3D29A194304}"/>
                </a:ext>
              </a:extLst>
            </p:cNvPr>
            <p:cNvPicPr>
              <a:picLocks noChangeAspect="1"/>
            </p:cNvPicPr>
            <p:nvPr/>
          </p:nvPicPr>
          <p:blipFill rotWithShape="1">
            <a:blip r:embed="rId2"/>
            <a:srcRect r="31395"/>
            <a:stretch/>
          </p:blipFill>
          <p:spPr>
            <a:xfrm>
              <a:off x="1930833" y="588462"/>
              <a:ext cx="6636557" cy="54000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D99EA4AD-09F4-FA75-2173-396FE5EF7161}"/>
                </a:ext>
              </a:extLst>
            </p:cNvPr>
            <p:cNvPicPr>
              <a:picLocks noChangeAspect="1"/>
            </p:cNvPicPr>
            <p:nvPr/>
          </p:nvPicPr>
          <p:blipFill rotWithShape="1">
            <a:blip r:embed="rId2"/>
            <a:srcRect l="67235" t="12582" r="13249" b="2454"/>
            <a:stretch/>
          </p:blipFill>
          <p:spPr>
            <a:xfrm>
              <a:off x="8051800" y="588462"/>
              <a:ext cx="2222067" cy="5400000"/>
            </a:xfrm>
            <a:prstGeom prst="rect">
              <a:avLst/>
            </a:prstGeom>
          </p:spPr>
        </p:pic>
      </p:grpSp>
      <p:pic>
        <p:nvPicPr>
          <p:cNvPr id="14" name="Grafik 13">
            <a:extLst>
              <a:ext uri="{FF2B5EF4-FFF2-40B4-BE49-F238E27FC236}">
                <a16:creationId xmlns:a16="http://schemas.microsoft.com/office/drawing/2014/main" id="{CE577464-B0A6-FAA7-E2AE-D41AADA782C0}"/>
              </a:ext>
            </a:extLst>
          </p:cNvPr>
          <p:cNvPicPr>
            <a:picLocks noChangeAspect="1"/>
          </p:cNvPicPr>
          <p:nvPr/>
        </p:nvPicPr>
        <p:blipFill>
          <a:blip r:embed="rId3"/>
          <a:stretch>
            <a:fillRect/>
          </a:stretch>
        </p:blipFill>
        <p:spPr>
          <a:xfrm>
            <a:off x="2497474" y="516525"/>
            <a:ext cx="8340051" cy="5395428"/>
          </a:xfrm>
          <a:prstGeom prst="rect">
            <a:avLst/>
          </a:prstGeom>
        </p:spPr>
      </p:pic>
    </p:spTree>
    <p:extLst>
      <p:ext uri="{BB962C8B-B14F-4D97-AF65-F5344CB8AC3E}">
        <p14:creationId xmlns:p14="http://schemas.microsoft.com/office/powerpoint/2010/main" val="158518416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LSTM neural network architecture. Input layer consists of 10 sequential time steps (10 × 30 sec = 5 min), each containing 32 feature-channel combinations (2 features × 16 channels). LSTM layer consists of 10 LSTM cells each having 100 hidden units. FC = fully connected layer taking output matrix (h10) from 10th LSTM cell. Output layer consists of 2 nodes for binary classification.">
            <a:extLst>
              <a:ext uri="{FF2B5EF4-FFF2-40B4-BE49-F238E27FC236}">
                <a16:creationId xmlns:a16="http://schemas.microsoft.com/office/drawing/2014/main" id="{0DB7EBBC-8CD9-E0AE-BF58-48D8C286F4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36"/>
          <a:stretch/>
        </p:blipFill>
        <p:spPr bwMode="auto">
          <a:xfrm>
            <a:off x="12817624" y="645488"/>
            <a:ext cx="7616951" cy="5473713"/>
          </a:xfrm>
          <a:prstGeom prst="rect">
            <a:avLst/>
          </a:prstGeom>
          <a:noFill/>
          <a:extLst>
            <a:ext uri="{909E8E84-426E-40DD-AFC4-6F175D3DCCD1}">
              <a14:hiddenFill xmlns:a14="http://schemas.microsoft.com/office/drawing/2010/main">
                <a:solidFill>
                  <a:srgbClr val="FFFFFF"/>
                </a:solidFill>
              </a14:hiddenFill>
            </a:ext>
          </a:extLst>
        </p:spPr>
      </p:pic>
      <p:sp>
        <p:nvSpPr>
          <p:cNvPr id="1081" name="Rectangle 21">
            <a:extLst>
              <a:ext uri="{FF2B5EF4-FFF2-40B4-BE49-F238E27FC236}">
                <a16:creationId xmlns:a16="http://schemas.microsoft.com/office/drawing/2014/main" id="{BA19D226-A91D-4A1E-20EB-9E3C9357772D}"/>
              </a:ext>
            </a:extLst>
          </p:cNvPr>
          <p:cNvSpPr/>
          <p:nvPr/>
        </p:nvSpPr>
        <p:spPr>
          <a:xfrm>
            <a:off x="2091128" y="271468"/>
            <a:ext cx="1260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LSTM Layer</a:t>
            </a:r>
          </a:p>
        </p:txBody>
      </p:sp>
      <p:sp>
        <p:nvSpPr>
          <p:cNvPr id="4" name="Rectangle 21">
            <a:extLst>
              <a:ext uri="{FF2B5EF4-FFF2-40B4-BE49-F238E27FC236}">
                <a16:creationId xmlns:a16="http://schemas.microsoft.com/office/drawing/2014/main" id="{125F3C3B-F995-6B3B-EA39-7CF1673FC8B1}"/>
              </a:ext>
            </a:extLst>
          </p:cNvPr>
          <p:cNvSpPr/>
          <p:nvPr/>
        </p:nvSpPr>
        <p:spPr>
          <a:xfrm>
            <a:off x="3376336" y="271468"/>
            <a:ext cx="1115976"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Relu Layer</a:t>
            </a:r>
          </a:p>
        </p:txBody>
      </p:sp>
      <p:pic>
        <p:nvPicPr>
          <p:cNvPr id="14" name="Grafik 13">
            <a:extLst>
              <a:ext uri="{FF2B5EF4-FFF2-40B4-BE49-F238E27FC236}">
                <a16:creationId xmlns:a16="http://schemas.microsoft.com/office/drawing/2014/main" id="{A003BC8D-54AE-D1E2-E6A0-F3FF19E34ECD}"/>
              </a:ext>
            </a:extLst>
          </p:cNvPr>
          <p:cNvPicPr>
            <a:picLocks noChangeAspect="1"/>
          </p:cNvPicPr>
          <p:nvPr/>
        </p:nvPicPr>
        <p:blipFill>
          <a:blip r:embed="rId3"/>
          <a:stretch>
            <a:fillRect/>
          </a:stretch>
        </p:blipFill>
        <p:spPr>
          <a:xfrm>
            <a:off x="-185754" y="7198868"/>
            <a:ext cx="12192000" cy="4815112"/>
          </a:xfrm>
          <a:prstGeom prst="rect">
            <a:avLst/>
          </a:prstGeom>
        </p:spPr>
      </p:pic>
      <p:cxnSp>
        <p:nvCxnSpPr>
          <p:cNvPr id="16" name="Gerade Verbindung mit Pfeil 15">
            <a:extLst>
              <a:ext uri="{FF2B5EF4-FFF2-40B4-BE49-F238E27FC236}">
                <a16:creationId xmlns:a16="http://schemas.microsoft.com/office/drawing/2014/main" id="{FB1B1C2D-3C78-2293-7DFC-09F09A1EE702}"/>
              </a:ext>
            </a:extLst>
          </p:cNvPr>
          <p:cNvCxnSpPr>
            <a:cxnSpLocks/>
            <a:stCxn id="1075" idx="0"/>
            <a:endCxn id="1031" idx="1"/>
          </p:cNvCxnSpPr>
          <p:nvPr/>
        </p:nvCxnSpPr>
        <p:spPr>
          <a:xfrm>
            <a:off x="3261128" y="1057912"/>
            <a:ext cx="264870" cy="3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0"/>
            <a:endCxn id="1035" idx="1"/>
          </p:cNvCxnSpPr>
          <p:nvPr/>
        </p:nvCxnSpPr>
        <p:spPr>
          <a:xfrm>
            <a:off x="3261128" y="1529051"/>
            <a:ext cx="264870"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0"/>
            <a:endCxn id="1036" idx="1"/>
          </p:cNvCxnSpPr>
          <p:nvPr/>
        </p:nvCxnSpPr>
        <p:spPr>
          <a:xfrm>
            <a:off x="3261128" y="2959608"/>
            <a:ext cx="26487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5" name="Rectangle 21">
            <a:extLst>
              <a:ext uri="{FF2B5EF4-FFF2-40B4-BE49-F238E27FC236}">
                <a16:creationId xmlns:a16="http://schemas.microsoft.com/office/drawing/2014/main" id="{3ED859A5-DDBA-CD6F-C635-1B286335A2BF}"/>
              </a:ext>
            </a:extLst>
          </p:cNvPr>
          <p:cNvSpPr/>
          <p:nvPr/>
        </p:nvSpPr>
        <p:spPr>
          <a:xfrm>
            <a:off x="579733" y="271467"/>
            <a:ext cx="1485021" cy="4704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Sequence input layer</a:t>
            </a:r>
          </a:p>
        </p:txBody>
      </p:sp>
      <p:grpSp>
        <p:nvGrpSpPr>
          <p:cNvPr id="57" name="Gruppieren 56">
            <a:extLst>
              <a:ext uri="{FF2B5EF4-FFF2-40B4-BE49-F238E27FC236}">
                <a16:creationId xmlns:a16="http://schemas.microsoft.com/office/drawing/2014/main" id="{2E083C03-8D4E-495A-776A-8DB8C0837317}"/>
              </a:ext>
            </a:extLst>
          </p:cNvPr>
          <p:cNvGrpSpPr/>
          <p:nvPr/>
        </p:nvGrpSpPr>
        <p:grpSpPr>
          <a:xfrm>
            <a:off x="579732" y="781322"/>
            <a:ext cx="1482055" cy="1747221"/>
            <a:chOff x="1616346" y="2373153"/>
            <a:chExt cx="1482055" cy="1747221"/>
          </a:xfrm>
        </p:grpSpPr>
        <p:sp>
          <p:nvSpPr>
            <p:cNvPr id="194" name="Rechteck 193">
              <a:extLst>
                <a:ext uri="{FF2B5EF4-FFF2-40B4-BE49-F238E27FC236}">
                  <a16:creationId xmlns:a16="http://schemas.microsoft.com/office/drawing/2014/main" id="{B09BD22A-4DC6-BD46-7691-FDC0E221ECA8}"/>
                </a:ext>
              </a:extLst>
            </p:cNvPr>
            <p:cNvSpPr/>
            <p:nvPr/>
          </p:nvSpPr>
          <p:spPr>
            <a:xfrm>
              <a:off x="1616346" y="2373153"/>
              <a:ext cx="1482055" cy="1747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en-GB" sz="1100" dirty="0">
                  <a:latin typeface="Daimler CS" pitchFamily="2" charset="0"/>
                </a:rPr>
                <a:t>Statevector with 5 Channels per timestep</a:t>
              </a:r>
            </a:p>
          </p:txBody>
        </p:sp>
        <p:sp>
          <p:nvSpPr>
            <p:cNvPr id="36" name="Rectangle 15">
              <a:extLst>
                <a:ext uri="{FF2B5EF4-FFF2-40B4-BE49-F238E27FC236}">
                  <a16:creationId xmlns:a16="http://schemas.microsoft.com/office/drawing/2014/main" id="{C9DB3EAE-C901-B25E-7D63-AC6287604659}"/>
                </a:ext>
              </a:extLst>
            </p:cNvPr>
            <p:cNvSpPr/>
            <p:nvPr/>
          </p:nvSpPr>
          <p:spPr>
            <a:xfrm>
              <a:off x="1842219" y="2877854"/>
              <a:ext cx="1033276" cy="1080000"/>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a:p>
              <a:pPr algn="ctr"/>
              <a:r>
                <a:rPr lang="en-GB" sz="1100" dirty="0">
                  <a:latin typeface="Daimler CS" pitchFamily="2" charset="0"/>
                </a:rPr>
                <a:t>object_length</a:t>
              </a:r>
            </a:p>
            <a:p>
              <a:pPr algn="ctr"/>
              <a:r>
                <a:rPr lang="en-GB" sz="1100" dirty="0">
                  <a:latin typeface="Daimler CS" pitchFamily="2" charset="0"/>
                </a:rPr>
                <a:t>object_wide</a:t>
              </a:r>
            </a:p>
          </p:txBody>
        </p:sp>
      </p:grpSp>
      <p:cxnSp>
        <p:nvCxnSpPr>
          <p:cNvPr id="37" name="Gerade Verbindung mit Pfeil 36">
            <a:extLst>
              <a:ext uri="{FF2B5EF4-FFF2-40B4-BE49-F238E27FC236}">
                <a16:creationId xmlns:a16="http://schemas.microsoft.com/office/drawing/2014/main" id="{0D0C8E31-2C6C-3F82-9D82-059E2808D515}"/>
              </a:ext>
            </a:extLst>
          </p:cNvPr>
          <p:cNvCxnSpPr>
            <a:cxnSpLocks/>
            <a:stCxn id="36" idx="3"/>
            <a:endCxn id="1075" idx="2"/>
          </p:cNvCxnSpPr>
          <p:nvPr/>
        </p:nvCxnSpPr>
        <p:spPr>
          <a:xfrm flipV="1">
            <a:off x="1838881" y="1057912"/>
            <a:ext cx="342247" cy="768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3"/>
            <a:endCxn id="1076" idx="2"/>
          </p:cNvCxnSpPr>
          <p:nvPr/>
        </p:nvCxnSpPr>
        <p:spPr>
          <a:xfrm flipV="1">
            <a:off x="1838881" y="1529051"/>
            <a:ext cx="342247" cy="296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3"/>
            <a:endCxn id="1077" idx="2"/>
          </p:cNvCxnSpPr>
          <p:nvPr/>
        </p:nvCxnSpPr>
        <p:spPr>
          <a:xfrm>
            <a:off x="1838881" y="1826023"/>
            <a:ext cx="342247" cy="1133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21">
            <a:extLst>
              <a:ext uri="{FF2B5EF4-FFF2-40B4-BE49-F238E27FC236}">
                <a16:creationId xmlns:a16="http://schemas.microsoft.com/office/drawing/2014/main" id="{55DE0FA5-07B5-A66E-DD80-87E60F8784F9}"/>
              </a:ext>
            </a:extLst>
          </p:cNvPr>
          <p:cNvSpPr/>
          <p:nvPr/>
        </p:nvSpPr>
        <p:spPr>
          <a:xfrm>
            <a:off x="4516720"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1043" name="Gruppieren 1042">
            <a:extLst>
              <a:ext uri="{FF2B5EF4-FFF2-40B4-BE49-F238E27FC236}">
                <a16:creationId xmlns:a16="http://schemas.microsoft.com/office/drawing/2014/main" id="{FBFE2DED-8F59-AE62-2101-85F25030056A}"/>
              </a:ext>
            </a:extLst>
          </p:cNvPr>
          <p:cNvGrpSpPr/>
          <p:nvPr/>
        </p:nvGrpSpPr>
        <p:grpSpPr>
          <a:xfrm>
            <a:off x="2091128" y="781322"/>
            <a:ext cx="1260000" cy="2446410"/>
            <a:chOff x="3190130" y="1801740"/>
            <a:chExt cx="1260000" cy="2446410"/>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190130" y="1801740"/>
              <a:ext cx="1260000" cy="2446410"/>
              <a:chOff x="3968641" y="2599945"/>
              <a:chExt cx="1260000" cy="2446410"/>
            </a:xfrm>
          </p:grpSpPr>
          <p:sp>
            <p:nvSpPr>
              <p:cNvPr id="1075" name="Rectangle 15">
                <a:extLst>
                  <a:ext uri="{FF2B5EF4-FFF2-40B4-BE49-F238E27FC236}">
                    <a16:creationId xmlns:a16="http://schemas.microsoft.com/office/drawing/2014/main" id="{7649AA3E-A7FB-8EA1-6853-23578C46FC2A}"/>
                  </a:ext>
                </a:extLst>
              </p:cNvPr>
              <p:cNvSpPr/>
              <p:nvPr/>
            </p:nvSpPr>
            <p:spPr>
              <a:xfrm rot="5400000">
                <a:off x="4418641" y="2336535"/>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1</a:t>
                </a:r>
              </a:p>
            </p:txBody>
          </p:sp>
          <p:sp>
            <p:nvSpPr>
              <p:cNvPr id="1076" name="Rectangle 15">
                <a:extLst>
                  <a:ext uri="{FF2B5EF4-FFF2-40B4-BE49-F238E27FC236}">
                    <a16:creationId xmlns:a16="http://schemas.microsoft.com/office/drawing/2014/main" id="{25A782CD-8AF9-E68B-C1E9-94D8EC41C279}"/>
                  </a:ext>
                </a:extLst>
              </p:cNvPr>
              <p:cNvSpPr/>
              <p:nvPr/>
            </p:nvSpPr>
            <p:spPr>
              <a:xfrm rot="5400000">
                <a:off x="4418641" y="2807674"/>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sp>
            <p:nvSpPr>
              <p:cNvPr id="1077" name="Rectangle 15">
                <a:extLst>
                  <a:ext uri="{FF2B5EF4-FFF2-40B4-BE49-F238E27FC236}">
                    <a16:creationId xmlns:a16="http://schemas.microsoft.com/office/drawing/2014/main" id="{B1745462-A5D4-9513-76E7-4C7FCF306080}"/>
                  </a:ext>
                </a:extLst>
              </p:cNvPr>
              <p:cNvSpPr/>
              <p:nvPr/>
            </p:nvSpPr>
            <p:spPr>
              <a:xfrm rot="5400000">
                <a:off x="4418641" y="4238231"/>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474311"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79" name="Rechteck 1078">
                <a:extLst>
                  <a:ext uri="{FF2B5EF4-FFF2-40B4-BE49-F238E27FC236}">
                    <a16:creationId xmlns:a16="http://schemas.microsoft.com/office/drawing/2014/main" id="{DB4D0C88-75DD-7D82-B864-3C7424BC07F0}"/>
                  </a:ext>
                </a:extLst>
              </p:cNvPr>
              <p:cNvSpPr/>
              <p:nvPr/>
            </p:nvSpPr>
            <p:spPr>
              <a:xfrm>
                <a:off x="3968641" y="2599945"/>
                <a:ext cx="1260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42" name="Rectangle 15">
              <a:extLst>
                <a:ext uri="{FF2B5EF4-FFF2-40B4-BE49-F238E27FC236}">
                  <a16:creationId xmlns:a16="http://schemas.microsoft.com/office/drawing/2014/main" id="{83919D64-2023-1B02-0AFB-658536E8122C}"/>
                </a:ext>
              </a:extLst>
            </p:cNvPr>
            <p:cNvSpPr/>
            <p:nvPr/>
          </p:nvSpPr>
          <p:spPr>
            <a:xfrm rot="5400000">
              <a:off x="3637174" y="2483819"/>
              <a:ext cx="360000" cy="1080000"/>
            </a:xfrm>
            <a:prstGeom prst="rect">
              <a:avLst/>
            </a:prstGeom>
            <a:solidFill>
              <a:srgbClr val="1171BE">
                <a:alpha val="50000"/>
              </a:srgbClr>
            </a:solidFill>
            <a:ln>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1100" kern="1200" dirty="0">
                  <a:solidFill>
                    <a:prstClr val="white"/>
                  </a:solidFill>
                  <a:latin typeface="Daimler CS" pitchFamily="2" charset="0"/>
                </a:rPr>
                <a:t>LSTM Cell 2</a:t>
              </a:r>
            </a:p>
          </p:txBody>
        </p:sp>
      </p:grpSp>
      <p:grpSp>
        <p:nvGrpSpPr>
          <p:cNvPr id="1046" name="Gruppieren 1045">
            <a:extLst>
              <a:ext uri="{FF2B5EF4-FFF2-40B4-BE49-F238E27FC236}">
                <a16:creationId xmlns:a16="http://schemas.microsoft.com/office/drawing/2014/main" id="{19C7658D-5E80-966C-6699-1217160A3F70}"/>
              </a:ext>
            </a:extLst>
          </p:cNvPr>
          <p:cNvGrpSpPr/>
          <p:nvPr/>
        </p:nvGrpSpPr>
        <p:grpSpPr>
          <a:xfrm>
            <a:off x="3386898" y="781322"/>
            <a:ext cx="1105414" cy="2446410"/>
            <a:chOff x="4631950" y="1801740"/>
            <a:chExt cx="1105414" cy="2446410"/>
          </a:xfrm>
        </p:grpSpPr>
        <p:grpSp>
          <p:nvGrpSpPr>
            <p:cNvPr id="1037" name="Gruppieren 1036">
              <a:extLst>
                <a:ext uri="{FF2B5EF4-FFF2-40B4-BE49-F238E27FC236}">
                  <a16:creationId xmlns:a16="http://schemas.microsoft.com/office/drawing/2014/main" id="{771A7A2E-FABC-BDDD-4AF9-B71ED53B13EE}"/>
                </a:ext>
              </a:extLst>
            </p:cNvPr>
            <p:cNvGrpSpPr/>
            <p:nvPr/>
          </p:nvGrpSpPr>
          <p:grpSpPr>
            <a:xfrm>
              <a:off x="4631950" y="1801740"/>
              <a:ext cx="1105414" cy="2446410"/>
              <a:chOff x="4631950" y="1801740"/>
              <a:chExt cx="1105414" cy="2446410"/>
            </a:xfrm>
          </p:grpSpPr>
          <p:grpSp>
            <p:nvGrpSpPr>
              <p:cNvPr id="1032" name="Gruppieren 1031">
                <a:extLst>
                  <a:ext uri="{FF2B5EF4-FFF2-40B4-BE49-F238E27FC236}">
                    <a16:creationId xmlns:a16="http://schemas.microsoft.com/office/drawing/2014/main" id="{904C1F79-8314-CC28-2094-BB6D85CF5883}"/>
                  </a:ext>
                </a:extLst>
              </p:cNvPr>
              <p:cNvGrpSpPr/>
              <p:nvPr/>
            </p:nvGrpSpPr>
            <p:grpSpPr>
              <a:xfrm>
                <a:off x="4631950" y="1801740"/>
                <a:ext cx="1105414" cy="2446410"/>
                <a:chOff x="4651926" y="1801740"/>
                <a:chExt cx="1105414" cy="2446410"/>
              </a:xfrm>
            </p:grpSpPr>
            <p:grpSp>
              <p:nvGrpSpPr>
                <p:cNvPr id="3" name="Gruppieren 2">
                  <a:extLst>
                    <a:ext uri="{FF2B5EF4-FFF2-40B4-BE49-F238E27FC236}">
                      <a16:creationId xmlns:a16="http://schemas.microsoft.com/office/drawing/2014/main" id="{EC71ECAF-66C0-A72C-8131-E0BC9125A30F}"/>
                    </a:ext>
                  </a:extLst>
                </p:cNvPr>
                <p:cNvGrpSpPr/>
                <p:nvPr/>
              </p:nvGrpSpPr>
              <p:grpSpPr>
                <a:xfrm>
                  <a:off x="4651926" y="1801740"/>
                  <a:ext cx="1105414" cy="2446410"/>
                  <a:chOff x="4323029" y="2599945"/>
                  <a:chExt cx="1105414" cy="2446410"/>
                </a:xfrm>
              </p:grpSpPr>
              <p:sp>
                <p:nvSpPr>
                  <p:cNvPr id="8" name="Rectangle 15">
                    <a:extLst>
                      <a:ext uri="{FF2B5EF4-FFF2-40B4-BE49-F238E27FC236}">
                        <a16:creationId xmlns:a16="http://schemas.microsoft.com/office/drawing/2014/main" id="{1EE033A2-1C75-3F2C-1C25-A13AF2FC1D28}"/>
                      </a:ext>
                    </a:extLst>
                  </p:cNvPr>
                  <p:cNvSpPr/>
                  <p:nvPr/>
                </p:nvSpPr>
                <p:spPr>
                  <a:xfrm rot="10800000">
                    <a:off x="4537811" y="39819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9" name="Rechteck 8">
                    <a:extLst>
                      <a:ext uri="{FF2B5EF4-FFF2-40B4-BE49-F238E27FC236}">
                        <a16:creationId xmlns:a16="http://schemas.microsoft.com/office/drawing/2014/main" id="{FE57A658-9E7C-9C81-D828-C407B4062280}"/>
                      </a:ext>
                    </a:extLst>
                  </p:cNvPr>
                  <p:cNvSpPr/>
                  <p:nvPr/>
                </p:nvSpPr>
                <p:spPr>
                  <a:xfrm>
                    <a:off x="4323029" y="2599945"/>
                    <a:ext cx="1105414"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pic>
              <p:nvPicPr>
                <p:cNvPr id="1031" name="Grafik 1030">
                  <a:extLst>
                    <a:ext uri="{FF2B5EF4-FFF2-40B4-BE49-F238E27FC236}">
                      <a16:creationId xmlns:a16="http://schemas.microsoft.com/office/drawing/2014/main" id="{80688563-483F-7FB7-1D24-76678ED48D1D}"/>
                    </a:ext>
                  </a:extLst>
                </p:cNvPr>
                <p:cNvPicPr>
                  <a:picLocks noChangeAspect="1"/>
                </p:cNvPicPr>
                <p:nvPr/>
              </p:nvPicPr>
              <p:blipFill rotWithShape="1">
                <a:blip r:embed="rId4"/>
                <a:srcRect r="764"/>
                <a:stretch/>
              </p:blipFill>
              <p:spPr>
                <a:xfrm>
                  <a:off x="4791026" y="1899744"/>
                  <a:ext cx="897602" cy="363177"/>
                </a:xfrm>
                <a:prstGeom prst="rect">
                  <a:avLst/>
                </a:prstGeom>
                <a:ln>
                  <a:solidFill>
                    <a:schemeClr val="accent1"/>
                  </a:solidFill>
                </a:ln>
              </p:spPr>
            </p:pic>
          </p:grpSp>
          <p:pic>
            <p:nvPicPr>
              <p:cNvPr id="1035" name="Grafik 1034">
                <a:extLst>
                  <a:ext uri="{FF2B5EF4-FFF2-40B4-BE49-F238E27FC236}">
                    <a16:creationId xmlns:a16="http://schemas.microsoft.com/office/drawing/2014/main" id="{4F2B7CFF-93C8-3BBA-5384-9E2D652D7E65}"/>
                  </a:ext>
                </a:extLst>
              </p:cNvPr>
              <p:cNvPicPr>
                <a:picLocks noChangeAspect="1"/>
              </p:cNvPicPr>
              <p:nvPr/>
            </p:nvPicPr>
            <p:blipFill rotWithShape="1">
              <a:blip r:embed="rId4"/>
              <a:srcRect r="764"/>
              <a:stretch/>
            </p:blipFill>
            <p:spPr>
              <a:xfrm>
                <a:off x="4771050" y="2369145"/>
                <a:ext cx="897602" cy="363177"/>
              </a:xfrm>
              <a:prstGeom prst="rect">
                <a:avLst/>
              </a:prstGeom>
              <a:ln>
                <a:solidFill>
                  <a:schemeClr val="accent1"/>
                </a:solidFill>
              </a:ln>
            </p:spPr>
          </p:pic>
          <p:pic>
            <p:nvPicPr>
              <p:cNvPr id="1036" name="Grafik 1035">
                <a:extLst>
                  <a:ext uri="{FF2B5EF4-FFF2-40B4-BE49-F238E27FC236}">
                    <a16:creationId xmlns:a16="http://schemas.microsoft.com/office/drawing/2014/main" id="{88C53500-5554-3426-9A76-B314B0A333A5}"/>
                  </a:ext>
                </a:extLst>
              </p:cNvPr>
              <p:cNvPicPr>
                <a:picLocks noChangeAspect="1"/>
              </p:cNvPicPr>
              <p:nvPr/>
            </p:nvPicPr>
            <p:blipFill rotWithShape="1">
              <a:blip r:embed="rId4"/>
              <a:srcRect r="764"/>
              <a:stretch/>
            </p:blipFill>
            <p:spPr>
              <a:xfrm>
                <a:off x="4771050" y="3800025"/>
                <a:ext cx="897602" cy="363177"/>
              </a:xfrm>
              <a:prstGeom prst="rect">
                <a:avLst/>
              </a:prstGeom>
              <a:ln>
                <a:solidFill>
                  <a:schemeClr val="accent1"/>
                </a:solidFill>
              </a:ln>
            </p:spPr>
          </p:pic>
        </p:grpSp>
        <p:pic>
          <p:nvPicPr>
            <p:cNvPr id="1045" name="Grafik 1044">
              <a:extLst>
                <a:ext uri="{FF2B5EF4-FFF2-40B4-BE49-F238E27FC236}">
                  <a16:creationId xmlns:a16="http://schemas.microsoft.com/office/drawing/2014/main" id="{D7C84C20-7C38-24AE-C9E3-A4248E131F3E}"/>
                </a:ext>
              </a:extLst>
            </p:cNvPr>
            <p:cNvPicPr>
              <a:picLocks noChangeAspect="1"/>
            </p:cNvPicPr>
            <p:nvPr/>
          </p:nvPicPr>
          <p:blipFill rotWithShape="1">
            <a:blip r:embed="rId4"/>
            <a:srcRect r="764"/>
            <a:stretch/>
          </p:blipFill>
          <p:spPr>
            <a:xfrm>
              <a:off x="4771050" y="2837973"/>
              <a:ext cx="897602" cy="363177"/>
            </a:xfrm>
            <a:prstGeom prst="rect">
              <a:avLst/>
            </a:prstGeom>
            <a:ln>
              <a:solidFill>
                <a:schemeClr val="accent1"/>
              </a:solidFill>
            </a:ln>
          </p:spPr>
        </p:pic>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0"/>
            <a:endCxn id="1045" idx="1"/>
          </p:cNvCxnSpPr>
          <p:nvPr/>
        </p:nvCxnSpPr>
        <p:spPr>
          <a:xfrm flipV="1">
            <a:off x="3258172" y="1999144"/>
            <a:ext cx="267826" cy="4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a:off x="4520840" y="781322"/>
            <a:ext cx="792000" cy="2446410"/>
            <a:chOff x="6814408" y="1801740"/>
            <a:chExt cx="792000" cy="244641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814408" y="1801740"/>
              <a:ext cx="792000" cy="2446410"/>
              <a:chOff x="4621388" y="1801740"/>
              <a:chExt cx="792000" cy="2446410"/>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621388" y="1801740"/>
                <a:ext cx="792000" cy="2446410"/>
                <a:chOff x="4292491" y="2599945"/>
                <a:chExt cx="792000" cy="2446410"/>
              </a:xfrm>
            </p:grpSpPr>
            <p:sp>
              <p:nvSpPr>
                <p:cNvPr id="1024" name="Rectangle 15">
                  <a:extLst>
                    <a:ext uri="{FF2B5EF4-FFF2-40B4-BE49-F238E27FC236}">
                      <a16:creationId xmlns:a16="http://schemas.microsoft.com/office/drawing/2014/main" id="{B75348A3-9DC5-7199-AAAF-D35B45BE8D4B}"/>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27" name="Rechteck 1026">
                  <a:extLst>
                    <a:ext uri="{FF2B5EF4-FFF2-40B4-BE49-F238E27FC236}">
                      <a16:creationId xmlns:a16="http://schemas.microsoft.com/office/drawing/2014/main" id="{EE0D3157-4EC7-148A-7430-CA652B6079AA}"/>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62" name="Rectangle 15">
                <a:extLst>
                  <a:ext uri="{FF2B5EF4-FFF2-40B4-BE49-F238E27FC236}">
                    <a16:creationId xmlns:a16="http://schemas.microsoft.com/office/drawing/2014/main" id="{149DB197-161B-CF03-AD15-802352D79779}"/>
                  </a:ext>
                </a:extLst>
              </p:cNvPr>
              <p:cNvSpPr/>
              <p:nvPr/>
            </p:nvSpPr>
            <p:spPr>
              <a:xfrm rot="5400000">
                <a:off x="4837388" y="2369145"/>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5400000">
                <a:off x="4837388" y="283956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5400000">
              <a:off x="7030408" y="3800026"/>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031" idx="3"/>
            <a:endCxn id="1024" idx="4"/>
          </p:cNvCxnSpPr>
          <p:nvPr/>
        </p:nvCxnSpPr>
        <p:spPr>
          <a:xfrm flipV="1">
            <a:off x="4423600" y="1057588"/>
            <a:ext cx="313240" cy="3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035" idx="3"/>
            <a:endCxn id="62" idx="4"/>
          </p:cNvCxnSpPr>
          <p:nvPr/>
        </p:nvCxnSpPr>
        <p:spPr>
          <a:xfrm flipV="1">
            <a:off x="4423600" y="1528727"/>
            <a:ext cx="313240" cy="1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036" idx="3"/>
            <a:endCxn id="1050" idx="4"/>
          </p:cNvCxnSpPr>
          <p:nvPr/>
        </p:nvCxnSpPr>
        <p:spPr>
          <a:xfrm flipV="1">
            <a:off x="4423600" y="2959608"/>
            <a:ext cx="313240"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045" idx="3"/>
            <a:endCxn id="63" idx="4"/>
          </p:cNvCxnSpPr>
          <p:nvPr/>
        </p:nvCxnSpPr>
        <p:spPr>
          <a:xfrm flipV="1">
            <a:off x="4423600" y="1999143"/>
            <a:ext cx="3132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a:off x="5334246" y="781322"/>
            <a:ext cx="792000" cy="2446410"/>
            <a:chOff x="6814408" y="1801740"/>
            <a:chExt cx="792000" cy="244641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814408" y="1801740"/>
              <a:ext cx="792000" cy="2446410"/>
              <a:chOff x="4621388" y="1801740"/>
              <a:chExt cx="792000" cy="2446410"/>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621388" y="1801740"/>
                <a:ext cx="792000" cy="2446410"/>
                <a:chOff x="4292491" y="2599945"/>
                <a:chExt cx="792000" cy="2446410"/>
              </a:xfrm>
            </p:grpSpPr>
            <p:sp>
              <p:nvSpPr>
                <p:cNvPr id="196" name="Rectangle 15">
                  <a:extLst>
                    <a:ext uri="{FF2B5EF4-FFF2-40B4-BE49-F238E27FC236}">
                      <a16:creationId xmlns:a16="http://schemas.microsoft.com/office/drawing/2014/main" id="{ED694869-A138-D32F-8F84-54865CE0D3E2}"/>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98" name="Rechteck 197">
                  <a:extLst>
                    <a:ext uri="{FF2B5EF4-FFF2-40B4-BE49-F238E27FC236}">
                      <a16:creationId xmlns:a16="http://schemas.microsoft.com/office/drawing/2014/main" id="{48BE9B77-858D-7BAD-9A4B-F3711E0A1765}"/>
                    </a:ext>
                  </a:extLst>
                </p:cNvPr>
                <p:cNvSpPr/>
                <p:nvPr/>
              </p:nvSpPr>
              <p:spPr>
                <a:xfrm>
                  <a:off x="4292491" y="2599945"/>
                  <a:ext cx="792000" cy="24464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074" name="Rectangle 15">
                <a:extLst>
                  <a:ext uri="{FF2B5EF4-FFF2-40B4-BE49-F238E27FC236}">
                    <a16:creationId xmlns:a16="http://schemas.microsoft.com/office/drawing/2014/main" id="{3CF92702-C252-8FE4-849B-0203BAEDE98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5400000">
              <a:off x="7030408" y="380002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
        <p:nvSpPr>
          <p:cNvPr id="199" name="Rectangle 21">
            <a:extLst>
              <a:ext uri="{FF2B5EF4-FFF2-40B4-BE49-F238E27FC236}">
                <a16:creationId xmlns:a16="http://schemas.microsoft.com/office/drawing/2014/main" id="{D0DED314-1007-E93E-D0E2-EA80EE6A1D0D}"/>
              </a:ext>
            </a:extLst>
          </p:cNvPr>
          <p:cNvSpPr/>
          <p:nvPr/>
        </p:nvSpPr>
        <p:spPr>
          <a:xfrm>
            <a:off x="5334246"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0"/>
            <a:endCxn id="196" idx="4"/>
          </p:cNvCxnSpPr>
          <p:nvPr/>
        </p:nvCxnSpPr>
        <p:spPr>
          <a:xfrm>
            <a:off x="5096840"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0"/>
            <a:endCxn id="1074" idx="4"/>
          </p:cNvCxnSpPr>
          <p:nvPr/>
        </p:nvCxnSpPr>
        <p:spPr>
          <a:xfrm>
            <a:off x="5096840"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0"/>
            <a:endCxn id="195" idx="4"/>
          </p:cNvCxnSpPr>
          <p:nvPr/>
        </p:nvCxnSpPr>
        <p:spPr>
          <a:xfrm>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0"/>
            <a:endCxn id="1072" idx="4"/>
          </p:cNvCxnSpPr>
          <p:nvPr/>
        </p:nvCxnSpPr>
        <p:spPr>
          <a:xfrm>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0"/>
            <a:endCxn id="196" idx="4"/>
          </p:cNvCxnSpPr>
          <p:nvPr/>
        </p:nvCxnSpPr>
        <p:spPr>
          <a:xfrm flipV="1">
            <a:off x="5096840" y="1057588"/>
            <a:ext cx="453406" cy="47113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0"/>
            <a:endCxn id="1074" idx="4"/>
          </p:cNvCxnSpPr>
          <p:nvPr/>
        </p:nvCxnSpPr>
        <p:spPr>
          <a:xfrm>
            <a:off x="5096840" y="1528727"/>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0"/>
            <a:endCxn id="195" idx="4"/>
          </p:cNvCxnSpPr>
          <p:nvPr/>
        </p:nvCxnSpPr>
        <p:spPr>
          <a:xfrm>
            <a:off x="5096840"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0"/>
            <a:endCxn id="1072" idx="4"/>
          </p:cNvCxnSpPr>
          <p:nvPr/>
        </p:nvCxnSpPr>
        <p:spPr>
          <a:xfrm>
            <a:off x="5096840" y="1528727"/>
            <a:ext cx="453406" cy="1430881"/>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0"/>
            <a:endCxn id="196" idx="4"/>
          </p:cNvCxnSpPr>
          <p:nvPr/>
        </p:nvCxnSpPr>
        <p:spPr>
          <a:xfrm flipV="1">
            <a:off x="5096840"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0"/>
            <a:endCxn id="1074" idx="4"/>
          </p:cNvCxnSpPr>
          <p:nvPr/>
        </p:nvCxnSpPr>
        <p:spPr>
          <a:xfrm flipV="1">
            <a:off x="5096840"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0"/>
            <a:endCxn id="195" idx="4"/>
          </p:cNvCxnSpPr>
          <p:nvPr/>
        </p:nvCxnSpPr>
        <p:spPr>
          <a:xfrm>
            <a:off x="5096840" y="1999143"/>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0"/>
            <a:endCxn id="1072" idx="4"/>
          </p:cNvCxnSpPr>
          <p:nvPr/>
        </p:nvCxnSpPr>
        <p:spPr>
          <a:xfrm>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0"/>
            <a:endCxn id="196" idx="4"/>
          </p:cNvCxnSpPr>
          <p:nvPr/>
        </p:nvCxnSpPr>
        <p:spPr>
          <a:xfrm flipV="1">
            <a:off x="5096840" y="1057588"/>
            <a:ext cx="453406"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0"/>
            <a:endCxn id="1074" idx="4"/>
          </p:cNvCxnSpPr>
          <p:nvPr/>
        </p:nvCxnSpPr>
        <p:spPr>
          <a:xfrm flipV="1">
            <a:off x="5096840" y="1528727"/>
            <a:ext cx="453406"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0"/>
            <a:endCxn id="195" idx="4"/>
          </p:cNvCxnSpPr>
          <p:nvPr/>
        </p:nvCxnSpPr>
        <p:spPr>
          <a:xfrm flipV="1">
            <a:off x="5096840" y="1999143"/>
            <a:ext cx="453406"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0"/>
            <a:endCxn id="1072" idx="4"/>
          </p:cNvCxnSpPr>
          <p:nvPr/>
        </p:nvCxnSpPr>
        <p:spPr>
          <a:xfrm>
            <a:off x="5096840" y="295960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0" name="Rectangle 21">
            <a:extLst>
              <a:ext uri="{FF2B5EF4-FFF2-40B4-BE49-F238E27FC236}">
                <a16:creationId xmlns:a16="http://schemas.microsoft.com/office/drawing/2014/main" id="{149EE62F-D5BD-1498-73F0-17F542554F74}"/>
              </a:ext>
            </a:extLst>
          </p:cNvPr>
          <p:cNvSpPr/>
          <p:nvPr/>
        </p:nvSpPr>
        <p:spPr>
          <a:xfrm>
            <a:off x="6970805"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Dropout Layer</a:t>
            </a:r>
          </a:p>
        </p:txBody>
      </p:sp>
      <p:grpSp>
        <p:nvGrpSpPr>
          <p:cNvPr id="251" name="Gruppieren 250">
            <a:extLst>
              <a:ext uri="{FF2B5EF4-FFF2-40B4-BE49-F238E27FC236}">
                <a16:creationId xmlns:a16="http://schemas.microsoft.com/office/drawing/2014/main" id="{9D474E6A-ECAF-50AC-52FA-CCB82E37DE44}"/>
              </a:ext>
            </a:extLst>
          </p:cNvPr>
          <p:cNvGrpSpPr/>
          <p:nvPr/>
        </p:nvGrpSpPr>
        <p:grpSpPr>
          <a:xfrm>
            <a:off x="6974925" y="781322"/>
            <a:ext cx="792000" cy="2252100"/>
            <a:chOff x="6814408" y="1801740"/>
            <a:chExt cx="792000" cy="2252100"/>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814408" y="1801740"/>
              <a:ext cx="792000" cy="2252100"/>
              <a:chOff x="4621388" y="1801740"/>
              <a:chExt cx="792000" cy="2252100"/>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621388" y="1801740"/>
                <a:ext cx="792000" cy="2252100"/>
                <a:chOff x="4292491" y="2599945"/>
                <a:chExt cx="792000" cy="2252100"/>
              </a:xfrm>
            </p:grpSpPr>
            <p:sp>
              <p:nvSpPr>
                <p:cNvPr id="1089" name="Rectangle 15">
                  <a:extLst>
                    <a:ext uri="{FF2B5EF4-FFF2-40B4-BE49-F238E27FC236}">
                      <a16:creationId xmlns:a16="http://schemas.microsoft.com/office/drawing/2014/main" id="{EAEA07BE-C163-B8E9-DDC2-845CABC51FE2}"/>
                    </a:ext>
                  </a:extLst>
                </p:cNvPr>
                <p:cNvSpPr/>
                <p:nvPr/>
              </p:nvSpPr>
              <p:spPr>
                <a:xfrm rot="5400000">
                  <a:off x="4508491" y="2696211"/>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091" name="Rechteck 1090">
                  <a:extLst>
                    <a:ext uri="{FF2B5EF4-FFF2-40B4-BE49-F238E27FC236}">
                      <a16:creationId xmlns:a16="http://schemas.microsoft.com/office/drawing/2014/main" id="{B8779767-437E-2EB5-A7CD-42F63100E7C1}"/>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255" name="Rectangle 15">
                <a:extLst>
                  <a:ext uri="{FF2B5EF4-FFF2-40B4-BE49-F238E27FC236}">
                    <a16:creationId xmlns:a16="http://schemas.microsoft.com/office/drawing/2014/main" id="{7F03310E-7865-F5D4-987E-156EA527A098}"/>
                  </a:ext>
                </a:extLst>
              </p:cNvPr>
              <p:cNvSpPr/>
              <p:nvPr/>
            </p:nvSpPr>
            <p:spPr>
              <a:xfrm rot="5400000">
                <a:off x="4837388" y="2369145"/>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5400000">
                <a:off x="4837388" y="2839561"/>
                <a:ext cx="360000" cy="360000"/>
              </a:xfrm>
              <a:prstGeom prst="ellipse">
                <a:avLst/>
              </a:prstGeom>
              <a:solidFill>
                <a:srgbClr val="C00000">
                  <a:alpha val="50000"/>
                </a:srgb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5400000">
              <a:off x="7030408" y="3592050"/>
              <a:ext cx="360000" cy="360000"/>
            </a:xfrm>
            <a:prstGeom prst="ellipse">
              <a:avLst/>
            </a:prstGeom>
            <a:solidFill>
              <a:schemeClr val="accent1">
                <a:lumMod val="75000"/>
                <a:alpha val="50000"/>
              </a:schemeClr>
            </a:solidFill>
            <a:ln>
              <a:solidFill>
                <a:srgbClr val="050909"/>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0"/>
            <a:endCxn id="1089" idx="4"/>
          </p:cNvCxnSpPr>
          <p:nvPr/>
        </p:nvCxnSpPr>
        <p:spPr>
          <a:xfrm>
            <a:off x="6726688" y="1057588"/>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0"/>
            <a:endCxn id="255" idx="4"/>
          </p:cNvCxnSpPr>
          <p:nvPr/>
        </p:nvCxnSpPr>
        <p:spPr>
          <a:xfrm>
            <a:off x="6726688" y="1528727"/>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0"/>
            <a:endCxn id="253" idx="4"/>
          </p:cNvCxnSpPr>
          <p:nvPr/>
        </p:nvCxnSpPr>
        <p:spPr>
          <a:xfrm>
            <a:off x="6726688" y="2746248"/>
            <a:ext cx="464237" cy="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0"/>
            <a:endCxn id="1088" idx="4"/>
          </p:cNvCxnSpPr>
          <p:nvPr/>
        </p:nvCxnSpPr>
        <p:spPr>
          <a:xfrm>
            <a:off x="6726688" y="1999143"/>
            <a:ext cx="464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a:off x="7788331" y="781322"/>
            <a:ext cx="792000" cy="1502414"/>
            <a:chOff x="4621388" y="1801740"/>
            <a:chExt cx="792000" cy="1502414"/>
          </a:xfrm>
        </p:grpSpPr>
        <p:grpSp>
          <p:nvGrpSpPr>
            <p:cNvPr id="1099" name="Gruppieren 1098">
              <a:extLst>
                <a:ext uri="{FF2B5EF4-FFF2-40B4-BE49-F238E27FC236}">
                  <a16:creationId xmlns:a16="http://schemas.microsoft.com/office/drawing/2014/main" id="{F826C4C0-D3ED-9034-50F2-1996D968C4D1}"/>
                </a:ext>
              </a:extLst>
            </p:cNvPr>
            <p:cNvGrpSpPr/>
            <p:nvPr/>
          </p:nvGrpSpPr>
          <p:grpSpPr>
            <a:xfrm>
              <a:off x="4621388" y="1801740"/>
              <a:ext cx="792000" cy="1502414"/>
              <a:chOff x="4292491" y="2599945"/>
              <a:chExt cx="792000" cy="1502414"/>
            </a:xfrm>
          </p:grpSpPr>
          <p:sp>
            <p:nvSpPr>
              <p:cNvPr id="1102" name="Rectangle 15">
                <a:extLst>
                  <a:ext uri="{FF2B5EF4-FFF2-40B4-BE49-F238E27FC236}">
                    <a16:creationId xmlns:a16="http://schemas.microsoft.com/office/drawing/2014/main" id="{B6B3E34C-47CC-AC42-54DE-6D8F79DBD584}"/>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4" name="Rechteck 1103">
                <a:extLst>
                  <a:ext uri="{FF2B5EF4-FFF2-40B4-BE49-F238E27FC236}">
                    <a16:creationId xmlns:a16="http://schemas.microsoft.com/office/drawing/2014/main" id="{77382E7D-85FB-7D23-CB5E-65F4485A29D1}"/>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00" name="Rectangle 15">
              <a:extLst>
                <a:ext uri="{FF2B5EF4-FFF2-40B4-BE49-F238E27FC236}">
                  <a16:creationId xmlns:a16="http://schemas.microsoft.com/office/drawing/2014/main" id="{20F1D4B9-CBED-E6AA-2585-3FFA8C25B44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05" name="Rectangle 21">
            <a:extLst>
              <a:ext uri="{FF2B5EF4-FFF2-40B4-BE49-F238E27FC236}">
                <a16:creationId xmlns:a16="http://schemas.microsoft.com/office/drawing/2014/main" id="{3A0F7248-CA92-B3ED-569D-6D2AB277DABA}"/>
              </a:ext>
            </a:extLst>
          </p:cNvPr>
          <p:cNvSpPr/>
          <p:nvPr/>
        </p:nvSpPr>
        <p:spPr>
          <a:xfrm>
            <a:off x="7788331"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0"/>
            <a:endCxn id="1102" idx="4"/>
          </p:cNvCxnSpPr>
          <p:nvPr/>
        </p:nvCxnSpPr>
        <p:spPr>
          <a:xfrm>
            <a:off x="7550925" y="1057588"/>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0"/>
            <a:endCxn id="1100" idx="4"/>
          </p:cNvCxnSpPr>
          <p:nvPr/>
        </p:nvCxnSpPr>
        <p:spPr>
          <a:xfrm>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0"/>
            <a:endCxn id="1101" idx="4"/>
          </p:cNvCxnSpPr>
          <p:nvPr/>
        </p:nvCxnSpPr>
        <p:spPr>
          <a:xfrm>
            <a:off x="7550925" y="1057588"/>
            <a:ext cx="453406"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0"/>
            <a:endCxn id="1102" idx="4"/>
          </p:cNvCxnSpPr>
          <p:nvPr/>
        </p:nvCxnSpPr>
        <p:spPr>
          <a:xfrm flipV="1">
            <a:off x="7550925" y="1057588"/>
            <a:ext cx="453406"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0"/>
            <a:endCxn id="1100" idx="4"/>
          </p:cNvCxnSpPr>
          <p:nvPr/>
        </p:nvCxnSpPr>
        <p:spPr>
          <a:xfrm>
            <a:off x="7550925" y="1528727"/>
            <a:ext cx="453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0"/>
            <a:endCxn id="1101" idx="4"/>
          </p:cNvCxnSpPr>
          <p:nvPr/>
        </p:nvCxnSpPr>
        <p:spPr>
          <a:xfrm>
            <a:off x="7550925" y="1528727"/>
            <a:ext cx="453406"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0"/>
            <a:endCxn id="1102" idx="4"/>
          </p:cNvCxnSpPr>
          <p:nvPr/>
        </p:nvCxnSpPr>
        <p:spPr>
          <a:xfrm flipV="1">
            <a:off x="7550925" y="1057588"/>
            <a:ext cx="453406" cy="94155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0"/>
            <a:endCxn id="1100" idx="4"/>
          </p:cNvCxnSpPr>
          <p:nvPr/>
        </p:nvCxnSpPr>
        <p:spPr>
          <a:xfrm flipV="1">
            <a:off x="7550925" y="1528727"/>
            <a:ext cx="453406" cy="47041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0"/>
            <a:endCxn id="1101" idx="4"/>
          </p:cNvCxnSpPr>
          <p:nvPr/>
        </p:nvCxnSpPr>
        <p:spPr>
          <a:xfrm>
            <a:off x="7550925" y="1999143"/>
            <a:ext cx="453406"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0"/>
            <a:endCxn id="1102" idx="4"/>
          </p:cNvCxnSpPr>
          <p:nvPr/>
        </p:nvCxnSpPr>
        <p:spPr>
          <a:xfrm flipV="1">
            <a:off x="7550925" y="1057588"/>
            <a:ext cx="453406" cy="169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0"/>
            <a:endCxn id="1100" idx="4"/>
          </p:cNvCxnSpPr>
          <p:nvPr/>
        </p:nvCxnSpPr>
        <p:spPr>
          <a:xfrm flipV="1">
            <a:off x="7550925" y="1528727"/>
            <a:ext cx="453406" cy="122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0"/>
            <a:endCxn id="1101" idx="4"/>
          </p:cNvCxnSpPr>
          <p:nvPr/>
        </p:nvCxnSpPr>
        <p:spPr>
          <a:xfrm flipV="1">
            <a:off x="7550925" y="1999143"/>
            <a:ext cx="453406" cy="75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a:off x="6150688" y="781322"/>
            <a:ext cx="792000" cy="2252100"/>
            <a:chOff x="6814408" y="1801740"/>
            <a:chExt cx="792000" cy="2252100"/>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814408" y="1801740"/>
              <a:ext cx="792000" cy="2252100"/>
              <a:chOff x="4621388" y="1801740"/>
              <a:chExt cx="792000" cy="2252100"/>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621388" y="1801740"/>
                <a:ext cx="792000" cy="2252100"/>
                <a:chOff x="4292491" y="2599945"/>
                <a:chExt cx="792000" cy="2252100"/>
              </a:xfrm>
            </p:grpSpPr>
            <p:sp>
              <p:nvSpPr>
                <p:cNvPr id="1133" name="Rectangle 15">
                  <a:extLst>
                    <a:ext uri="{FF2B5EF4-FFF2-40B4-BE49-F238E27FC236}">
                      <a16:creationId xmlns:a16="http://schemas.microsoft.com/office/drawing/2014/main" id="{D8107496-B9C7-C845-2536-5ABC0A469781}"/>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1100" kern="1200" dirty="0">
                      <a:solidFill>
                        <a:schemeClr val="tx1"/>
                      </a:solidFill>
                      <a:latin typeface="Daimler CS" pitchFamily="2" charset="0"/>
                    </a:rPr>
                    <a:t>...</a:t>
                  </a:r>
                </a:p>
              </p:txBody>
            </p:sp>
            <p:sp>
              <p:nvSpPr>
                <p:cNvPr id="1135" name="Rechteck 1134">
                  <a:extLst>
                    <a:ext uri="{FF2B5EF4-FFF2-40B4-BE49-F238E27FC236}">
                      <a16:creationId xmlns:a16="http://schemas.microsoft.com/office/drawing/2014/main" id="{C0C77579-2C0C-D0E7-AE78-34CAFB1FCADA}"/>
                    </a:ext>
                  </a:extLst>
                </p:cNvPr>
                <p:cNvSpPr/>
                <p:nvPr/>
              </p:nvSpPr>
              <p:spPr>
                <a:xfrm>
                  <a:off x="4292491" y="2599945"/>
                  <a:ext cx="792000" cy="22521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31" name="Rectangle 15">
                <a:extLst>
                  <a:ext uri="{FF2B5EF4-FFF2-40B4-BE49-F238E27FC236}">
                    <a16:creationId xmlns:a16="http://schemas.microsoft.com/office/drawing/2014/main" id="{17A971B2-5A15-D31C-8C1F-AAE473A4A680}"/>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5400000">
              <a:off x="7030408" y="3586666"/>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sp>
        <p:nvSpPr>
          <p:cNvPr id="1136" name="Rectangle 21">
            <a:extLst>
              <a:ext uri="{FF2B5EF4-FFF2-40B4-BE49-F238E27FC236}">
                <a16:creationId xmlns:a16="http://schemas.microsoft.com/office/drawing/2014/main" id="{9F3719B0-C4E2-A0A7-F9F1-DB918BE22B7C}"/>
              </a:ext>
            </a:extLst>
          </p:cNvPr>
          <p:cNvSpPr/>
          <p:nvPr/>
        </p:nvSpPr>
        <p:spPr>
          <a:xfrm>
            <a:off x="6150688"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Fully Connected</a:t>
            </a:r>
          </a:p>
        </p:txBody>
      </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0"/>
            <a:endCxn id="1133" idx="4"/>
          </p:cNvCxnSpPr>
          <p:nvPr/>
        </p:nvCxnSpPr>
        <p:spPr>
          <a:xfrm>
            <a:off x="5910246" y="1057588"/>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0"/>
            <a:endCxn id="1131" idx="4"/>
          </p:cNvCxnSpPr>
          <p:nvPr/>
        </p:nvCxnSpPr>
        <p:spPr>
          <a:xfrm>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0"/>
            <a:endCxn id="1132" idx="4"/>
          </p:cNvCxnSpPr>
          <p:nvPr/>
        </p:nvCxnSpPr>
        <p:spPr>
          <a:xfrm>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0"/>
            <a:endCxn id="1129" idx="4"/>
          </p:cNvCxnSpPr>
          <p:nvPr/>
        </p:nvCxnSpPr>
        <p:spPr>
          <a:xfrm>
            <a:off x="5910246" y="1057588"/>
            <a:ext cx="456442" cy="1688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0"/>
            <a:endCxn id="1133" idx="4"/>
          </p:cNvCxnSpPr>
          <p:nvPr/>
        </p:nvCxnSpPr>
        <p:spPr>
          <a:xfrm flipV="1">
            <a:off x="5910246" y="1057588"/>
            <a:ext cx="456442" cy="471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0"/>
            <a:endCxn id="1131" idx="4"/>
          </p:cNvCxnSpPr>
          <p:nvPr/>
        </p:nvCxnSpPr>
        <p:spPr>
          <a:xfrm>
            <a:off x="5910246" y="1528727"/>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0"/>
            <a:endCxn id="1132" idx="4"/>
          </p:cNvCxnSpPr>
          <p:nvPr/>
        </p:nvCxnSpPr>
        <p:spPr>
          <a:xfrm>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0"/>
            <a:endCxn id="1129" idx="4"/>
          </p:cNvCxnSpPr>
          <p:nvPr/>
        </p:nvCxnSpPr>
        <p:spPr>
          <a:xfrm>
            <a:off x="5910246" y="1528727"/>
            <a:ext cx="456442" cy="1217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0"/>
            <a:endCxn id="1133" idx="4"/>
          </p:cNvCxnSpPr>
          <p:nvPr/>
        </p:nvCxnSpPr>
        <p:spPr>
          <a:xfrm flipV="1">
            <a:off x="5910246" y="1057588"/>
            <a:ext cx="456442" cy="94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0"/>
            <a:endCxn id="1131" idx="4"/>
          </p:cNvCxnSpPr>
          <p:nvPr/>
        </p:nvCxnSpPr>
        <p:spPr>
          <a:xfrm flipV="1">
            <a:off x="5910246" y="1528727"/>
            <a:ext cx="456442"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0"/>
            <a:endCxn id="1132" idx="4"/>
          </p:cNvCxnSpPr>
          <p:nvPr/>
        </p:nvCxnSpPr>
        <p:spPr>
          <a:xfrm>
            <a:off x="5910246" y="1999143"/>
            <a:ext cx="456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0"/>
            <a:endCxn id="1129" idx="4"/>
          </p:cNvCxnSpPr>
          <p:nvPr/>
        </p:nvCxnSpPr>
        <p:spPr>
          <a:xfrm>
            <a:off x="5910246" y="1999143"/>
            <a:ext cx="456442" cy="747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0"/>
            <a:endCxn id="1133" idx="4"/>
          </p:cNvCxnSpPr>
          <p:nvPr/>
        </p:nvCxnSpPr>
        <p:spPr>
          <a:xfrm flipV="1">
            <a:off x="5910246" y="1057588"/>
            <a:ext cx="456442" cy="1902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0"/>
            <a:endCxn id="1131" idx="4"/>
          </p:cNvCxnSpPr>
          <p:nvPr/>
        </p:nvCxnSpPr>
        <p:spPr>
          <a:xfrm flipV="1">
            <a:off x="5910246" y="1528727"/>
            <a:ext cx="456442" cy="1430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0"/>
            <a:endCxn id="1132" idx="4"/>
          </p:cNvCxnSpPr>
          <p:nvPr/>
        </p:nvCxnSpPr>
        <p:spPr>
          <a:xfrm flipV="1">
            <a:off x="5910246" y="1999143"/>
            <a:ext cx="456442" cy="960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0"/>
            <a:endCxn id="1129" idx="4"/>
          </p:cNvCxnSpPr>
          <p:nvPr/>
        </p:nvCxnSpPr>
        <p:spPr>
          <a:xfrm flipV="1">
            <a:off x="5910246" y="2746248"/>
            <a:ext cx="456442"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a:off x="8599667" y="781322"/>
            <a:ext cx="792000" cy="1502414"/>
            <a:chOff x="4621388" y="1801740"/>
            <a:chExt cx="792000" cy="1502414"/>
          </a:xfrm>
        </p:grpSpPr>
        <p:grpSp>
          <p:nvGrpSpPr>
            <p:cNvPr id="1188" name="Gruppieren 1187">
              <a:extLst>
                <a:ext uri="{FF2B5EF4-FFF2-40B4-BE49-F238E27FC236}">
                  <a16:creationId xmlns:a16="http://schemas.microsoft.com/office/drawing/2014/main" id="{4953D12E-3270-B7A6-751F-EDE189FD625B}"/>
                </a:ext>
              </a:extLst>
            </p:cNvPr>
            <p:cNvGrpSpPr/>
            <p:nvPr/>
          </p:nvGrpSpPr>
          <p:grpSpPr>
            <a:xfrm>
              <a:off x="4621388" y="1801740"/>
              <a:ext cx="792000" cy="1502414"/>
              <a:chOff x="4292491" y="2599945"/>
              <a:chExt cx="792000" cy="1502414"/>
            </a:xfrm>
          </p:grpSpPr>
          <p:sp>
            <p:nvSpPr>
              <p:cNvPr id="1191" name="Rectangle 15">
                <a:extLst>
                  <a:ext uri="{FF2B5EF4-FFF2-40B4-BE49-F238E27FC236}">
                    <a16:creationId xmlns:a16="http://schemas.microsoft.com/office/drawing/2014/main" id="{BA34A7B1-CE43-A670-EB1B-B796612B016C}"/>
                  </a:ext>
                </a:extLst>
              </p:cNvPr>
              <p:cNvSpPr/>
              <p:nvPr/>
            </p:nvSpPr>
            <p:spPr>
              <a:xfrm rot="5400000">
                <a:off x="4508491" y="269621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92" name="Rechteck 1191">
                <a:extLst>
                  <a:ext uri="{FF2B5EF4-FFF2-40B4-BE49-F238E27FC236}">
                    <a16:creationId xmlns:a16="http://schemas.microsoft.com/office/drawing/2014/main" id="{19B261AE-0198-6919-3D54-F0D5A8A991A8}"/>
                  </a:ext>
                </a:extLst>
              </p:cNvPr>
              <p:cNvSpPr/>
              <p:nvPr/>
            </p:nvSpPr>
            <p:spPr>
              <a:xfrm>
                <a:off x="4292491" y="2599945"/>
                <a:ext cx="792000"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100">
                  <a:latin typeface="Daimler CS" pitchFamily="2" charset="0"/>
                </a:endParaRPr>
              </a:p>
            </p:txBody>
          </p:sp>
        </p:grpSp>
        <p:sp>
          <p:nvSpPr>
            <p:cNvPr id="1189" name="Rectangle 15">
              <a:extLst>
                <a:ext uri="{FF2B5EF4-FFF2-40B4-BE49-F238E27FC236}">
                  <a16:creationId xmlns:a16="http://schemas.microsoft.com/office/drawing/2014/main" id="{97F8FF05-A022-5E3B-2E77-0776AB82DEB6}"/>
                </a:ext>
              </a:extLst>
            </p:cNvPr>
            <p:cNvSpPr/>
            <p:nvPr/>
          </p:nvSpPr>
          <p:spPr>
            <a:xfrm rot="5400000">
              <a:off x="4837388" y="2369145"/>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5400000">
              <a:off x="4837388" y="2839561"/>
              <a:ext cx="360000" cy="360000"/>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vert="vert270"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93" name="Rectangle 21">
            <a:extLst>
              <a:ext uri="{FF2B5EF4-FFF2-40B4-BE49-F238E27FC236}">
                <a16:creationId xmlns:a16="http://schemas.microsoft.com/office/drawing/2014/main" id="{1E878317-9915-A9C4-699F-E679ADA60BF6}"/>
              </a:ext>
            </a:extLst>
          </p:cNvPr>
          <p:cNvSpPr/>
          <p:nvPr/>
        </p:nvSpPr>
        <p:spPr>
          <a:xfrm>
            <a:off x="8599667" y="271468"/>
            <a:ext cx="792000"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Regression Output</a:t>
            </a:r>
          </a:p>
        </p:txBody>
      </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0"/>
            <a:endCxn id="1191" idx="4"/>
          </p:cNvCxnSpPr>
          <p:nvPr/>
        </p:nvCxnSpPr>
        <p:spPr>
          <a:xfrm>
            <a:off x="8364331" y="1057588"/>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0"/>
            <a:endCxn id="1189" idx="4"/>
          </p:cNvCxnSpPr>
          <p:nvPr/>
        </p:nvCxnSpPr>
        <p:spPr>
          <a:xfrm>
            <a:off x="8364331" y="1528727"/>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0"/>
            <a:endCxn id="1190" idx="4"/>
          </p:cNvCxnSpPr>
          <p:nvPr/>
        </p:nvCxnSpPr>
        <p:spPr>
          <a:xfrm>
            <a:off x="8364331" y="1999143"/>
            <a:ext cx="4513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05" name="Gruppieren 1204">
            <a:extLst>
              <a:ext uri="{FF2B5EF4-FFF2-40B4-BE49-F238E27FC236}">
                <a16:creationId xmlns:a16="http://schemas.microsoft.com/office/drawing/2014/main" id="{C798BD42-44FC-8486-7406-E69B923731EA}"/>
              </a:ext>
            </a:extLst>
          </p:cNvPr>
          <p:cNvGrpSpPr/>
          <p:nvPr/>
        </p:nvGrpSpPr>
        <p:grpSpPr>
          <a:xfrm>
            <a:off x="9421150" y="781323"/>
            <a:ext cx="1482055" cy="1502414"/>
            <a:chOff x="1616346" y="2373154"/>
            <a:chExt cx="1482055" cy="1502414"/>
          </a:xfrm>
        </p:grpSpPr>
        <p:sp>
          <p:nvSpPr>
            <p:cNvPr id="1206" name="Rechteck 1205">
              <a:extLst>
                <a:ext uri="{FF2B5EF4-FFF2-40B4-BE49-F238E27FC236}">
                  <a16:creationId xmlns:a16="http://schemas.microsoft.com/office/drawing/2014/main" id="{5B680BBB-C852-5BC7-9A61-657E50C1EAD4}"/>
                </a:ext>
              </a:extLst>
            </p:cNvPr>
            <p:cNvSpPr/>
            <p:nvPr/>
          </p:nvSpPr>
          <p:spPr>
            <a:xfrm>
              <a:off x="1616346" y="2373154"/>
              <a:ext cx="1482055" cy="15024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endParaRPr lang="en-GB" sz="1100" dirty="0">
                <a:latin typeface="Daimler CS" pitchFamily="2" charset="0"/>
              </a:endParaRPr>
            </a:p>
          </p:txBody>
        </p:sp>
        <p:sp>
          <p:nvSpPr>
            <p:cNvPr id="1207" name="Rectangle 15">
              <a:extLst>
                <a:ext uri="{FF2B5EF4-FFF2-40B4-BE49-F238E27FC236}">
                  <a16:creationId xmlns:a16="http://schemas.microsoft.com/office/drawing/2014/main" id="{2036E369-5083-E2DC-244E-720F05DCB548}"/>
                </a:ext>
              </a:extLst>
            </p:cNvPr>
            <p:cNvSpPr/>
            <p:nvPr/>
          </p:nvSpPr>
          <p:spPr>
            <a:xfrm>
              <a:off x="1839250" y="2599931"/>
              <a:ext cx="1033276" cy="1058898"/>
            </a:xfrm>
            <a:prstGeom prst="bracketPair">
              <a:avLst/>
            </a:prstGeom>
            <a:solidFill>
              <a:schemeClr val="accent3">
                <a:lumMod val="60000"/>
                <a:lumOff val="40000"/>
              </a:schemeClr>
            </a:solidFill>
            <a:ln/>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1100" dirty="0">
                  <a:latin typeface="Daimler CS" pitchFamily="2" charset="0"/>
                </a:rPr>
                <a:t>x_position</a:t>
              </a:r>
            </a:p>
            <a:p>
              <a:pPr algn="ctr"/>
              <a:r>
                <a:rPr lang="en-GB" sz="1100" dirty="0">
                  <a:latin typeface="Daimler CS" pitchFamily="2" charset="0"/>
                </a:rPr>
                <a:t>y_position</a:t>
              </a:r>
            </a:p>
            <a:p>
              <a:pPr algn="ctr"/>
              <a:r>
                <a:rPr lang="en-GB" sz="1100" dirty="0">
                  <a:latin typeface="Daimler CS" pitchFamily="2" charset="0"/>
                </a:rPr>
                <a:t>yaw_angle</a:t>
              </a:r>
            </a:p>
          </p:txBody>
        </p:sp>
      </p:grpSp>
      <p:sp>
        <p:nvSpPr>
          <p:cNvPr id="1208" name="Rectangle 21">
            <a:extLst>
              <a:ext uri="{FF2B5EF4-FFF2-40B4-BE49-F238E27FC236}">
                <a16:creationId xmlns:a16="http://schemas.microsoft.com/office/drawing/2014/main" id="{8EDB40A3-847D-E9F2-0F41-B7C381A9704E}"/>
              </a:ext>
            </a:extLst>
          </p:cNvPr>
          <p:cNvSpPr/>
          <p:nvPr/>
        </p:nvSpPr>
        <p:spPr>
          <a:xfrm>
            <a:off x="9419665" y="271467"/>
            <a:ext cx="1482054" cy="47043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1100" kern="1200" dirty="0">
                <a:solidFill>
                  <a:schemeClr val="tx1"/>
                </a:solidFill>
                <a:latin typeface="Daimler CS" pitchFamily="2" charset="0"/>
              </a:rPr>
              <a:t>Statevector with 3 Channels 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0"/>
            <a:endCxn id="1207" idx="1"/>
          </p:cNvCxnSpPr>
          <p:nvPr/>
        </p:nvCxnSpPr>
        <p:spPr>
          <a:xfrm>
            <a:off x="9175667" y="1528727"/>
            <a:ext cx="468387" cy="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0"/>
            <a:endCxn id="1207" idx="1"/>
          </p:cNvCxnSpPr>
          <p:nvPr/>
        </p:nvCxnSpPr>
        <p:spPr>
          <a:xfrm flipV="1">
            <a:off x="9175667" y="1537549"/>
            <a:ext cx="468387" cy="46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0"/>
            <a:endCxn id="1207" idx="1"/>
          </p:cNvCxnSpPr>
          <p:nvPr/>
        </p:nvCxnSpPr>
        <p:spPr>
          <a:xfrm>
            <a:off x="9175667" y="1057588"/>
            <a:ext cx="468387" cy="479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2808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9" name="Rechteck 2028">
            <a:extLst>
              <a:ext uri="{FF2B5EF4-FFF2-40B4-BE49-F238E27FC236}">
                <a16:creationId xmlns:a16="http://schemas.microsoft.com/office/drawing/2014/main" id="{EB10ABFB-6A21-E4D3-DD78-23C034F310F1}"/>
              </a:ext>
            </a:extLst>
          </p:cNvPr>
          <p:cNvSpPr/>
          <p:nvPr/>
        </p:nvSpPr>
        <p:spPr>
          <a:xfrm>
            <a:off x="512234" y="228599"/>
            <a:ext cx="3743996" cy="608171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075" idx="2"/>
            <a:endCxn id="1457" idx="0"/>
          </p:cNvCxnSpPr>
          <p:nvPr/>
        </p:nvCxnSpPr>
        <p:spPr>
          <a:xfrm flipH="1">
            <a:off x="3931269" y="1506756"/>
            <a:ext cx="630" cy="1728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076" idx="2"/>
            <a:endCxn id="1455" idx="0"/>
          </p:cNvCxnSpPr>
          <p:nvPr/>
        </p:nvCxnSpPr>
        <p:spPr>
          <a:xfrm flipH="1">
            <a:off x="3460130" y="1506755"/>
            <a:ext cx="630" cy="1728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077" idx="2"/>
            <a:endCxn id="1453" idx="0"/>
          </p:cNvCxnSpPr>
          <p:nvPr/>
        </p:nvCxnSpPr>
        <p:spPr>
          <a:xfrm flipH="1">
            <a:off x="2029249" y="1506751"/>
            <a:ext cx="954" cy="1728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591982" y="266700"/>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err="1">
                <a:latin typeface="Daimler CS" pitchFamily="2" charset="0"/>
              </a:rPr>
              <a:t>object_width</a:t>
            </a:r>
            <a:endParaRPr lang="en-GB" sz="800" dirty="0">
              <a:latin typeface="Daimler CS" pitchFamily="2" charset="0"/>
            </a:endParaRP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2987982" y="967120"/>
            <a:ext cx="943918"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2987982" y="967120"/>
            <a:ext cx="472779" cy="1819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30204" y="967120"/>
            <a:ext cx="957778" cy="18194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00731" y="195588"/>
            <a:ext cx="360640" cy="2261696"/>
            <a:chOff x="3901083" y="1898331"/>
            <a:chExt cx="360640" cy="226169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35" y="1898331"/>
              <a:ext cx="357688" cy="2261696"/>
              <a:chOff x="4682546" y="2696536"/>
              <a:chExt cx="357688" cy="226169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81393" y="2697694"/>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81392" y="3168833"/>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81388" y="4599390"/>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99925" y="2844978"/>
              <a:ext cx="360000" cy="357683"/>
            </a:xfrm>
            <a:prstGeom prst="rect">
              <a:avLst/>
            </a:prstGeom>
            <a:solidFill>
              <a:srgbClr val="1171BE">
                <a:alpha val="50000"/>
              </a:srgb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042" idx="2"/>
            <a:endCxn id="1456" idx="0"/>
          </p:cNvCxnSpPr>
          <p:nvPr/>
        </p:nvCxnSpPr>
        <p:spPr>
          <a:xfrm>
            <a:off x="2986410" y="1503799"/>
            <a:ext cx="3304" cy="17583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04485" y="1442177"/>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3126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460130" y="2039632"/>
            <a:ext cx="947" cy="30147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29249"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2989714" y="2039632"/>
            <a:ext cx="947" cy="3014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04485" y="2017458"/>
            <a:ext cx="553442" cy="2262020"/>
            <a:chOff x="6985766" y="1898006"/>
            <a:chExt cx="553442" cy="2262020"/>
          </a:xfrm>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3221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461077" y="2701108"/>
            <a:ext cx="471139"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461077" y="2701108"/>
            <a:ext cx="471139"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461077" y="2701108"/>
            <a:ext cx="0"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2990661" y="2701108"/>
            <a:ext cx="470416"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30196" y="2701108"/>
            <a:ext cx="1430881" cy="2152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2990661" y="2701108"/>
            <a:ext cx="94155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2990661" y="2701108"/>
            <a:ext cx="470416"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2990661"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30196" y="2701108"/>
            <a:ext cx="190202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30196" y="2701108"/>
            <a:ext cx="1430881"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30196" y="2701108"/>
            <a:ext cx="960465"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30196" y="2701108"/>
            <a:ext cx="0" cy="2152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693030" y="3290275"/>
            <a:ext cx="553442" cy="2017468"/>
            <a:chOff x="6975053" y="1898006"/>
            <a:chExt cx="553442"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6975053" y="1898006"/>
              <a:ext cx="553442" cy="1781051"/>
              <a:chOff x="4782033" y="1898006"/>
              <a:chExt cx="553442" cy="1781051"/>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782033" y="1898006"/>
                <a:ext cx="553442" cy="1781051"/>
                <a:chOff x="4453136" y="2696211"/>
                <a:chExt cx="553442" cy="1781051"/>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453136" y="3878721"/>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2</a:t>
                </a:r>
                <a:endParaRPr lang="en-US" sz="800" kern="1200" dirty="0">
                  <a:solidFill>
                    <a:prstClr val="white"/>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rgbClr val="C00000">
                  <a:alpha val="50000"/>
                </a:srgb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prstClr val="white"/>
                    </a:solidFill>
                    <a:latin typeface="Daimler CS" pitchFamily="2" charset="0"/>
                  </a:rPr>
                  <a:t>3</a:t>
                </a:r>
                <a:endParaRPr lang="en-US" sz="800" kern="1200" dirty="0">
                  <a:solidFill>
                    <a:prstClr val="white"/>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accent1">
                <a:lumMod val="75000"/>
                <a:alpha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798485"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27346"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41017" y="3868201"/>
            <a:ext cx="5384" cy="2094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856930" y="3868201"/>
            <a:ext cx="1" cy="2094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09441" y="4194847"/>
            <a:ext cx="360000" cy="1301555"/>
            <a:chOff x="4837388" y="1898006"/>
            <a:chExt cx="360000" cy="1301555"/>
          </a:xfrm>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460219"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2989080" y="4437644"/>
            <a:ext cx="809406"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18664" y="4437644"/>
            <a:ext cx="127982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27347" y="4437644"/>
            <a:ext cx="132872"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2989080" y="4437644"/>
            <a:ext cx="338267"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18664" y="4437644"/>
            <a:ext cx="808683" cy="2279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856931" y="4437644"/>
            <a:ext cx="603288"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856931" y="4437644"/>
            <a:ext cx="132149"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18664" y="4437644"/>
            <a:ext cx="338267" cy="2279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41017" y="4437643"/>
            <a:ext cx="1319202"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41017" y="4437643"/>
            <a:ext cx="848063"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41017" y="4437643"/>
            <a:ext cx="377647" cy="2279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695722" y="2734238"/>
            <a:ext cx="553442" cy="2012084"/>
            <a:chOff x="6985766" y="1898006"/>
            <a:chExt cx="553442" cy="2012084"/>
          </a:xfrm>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6985766" y="1898006"/>
              <a:ext cx="553442" cy="1780146"/>
              <a:chOff x="4792746" y="1898006"/>
              <a:chExt cx="553442" cy="1780146"/>
            </a:xfrm>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792746" y="1898006"/>
                <a:ext cx="553442" cy="1780146"/>
                <a:chOff x="4463849" y="2696211"/>
                <a:chExt cx="553442" cy="1780146"/>
              </a:xfrm>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463849" y="387781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798485"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27346" y="3276389"/>
            <a:ext cx="60487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856930" y="3276389"/>
            <a:ext cx="107528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46401" y="3276389"/>
            <a:ext cx="178581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461077" y="3276389"/>
            <a:ext cx="337408"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27346"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856930" y="3276389"/>
            <a:ext cx="604147"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46401" y="3276389"/>
            <a:ext cx="1314676"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2990661" y="3276389"/>
            <a:ext cx="80782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2990661" y="3276389"/>
            <a:ext cx="33668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856930" y="3276389"/>
            <a:ext cx="133731"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46401" y="3276389"/>
            <a:ext cx="84426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30196" y="3276389"/>
            <a:ext cx="1768289"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30196" y="3276389"/>
            <a:ext cx="1297150"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30196" y="3276389"/>
            <a:ext cx="826734"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30196" y="3276389"/>
            <a:ext cx="116205" cy="23181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09441" y="4745833"/>
            <a:ext cx="360000" cy="1301555"/>
            <a:chOff x="4837388" y="1898006"/>
            <a:chExt cx="360000" cy="1301555"/>
          </a:xfrm>
          <a:solidFill>
            <a:schemeClr val="accent2">
              <a:lumMod val="50000"/>
            </a:schemeClr>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460219"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2989080"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18664" y="5025625"/>
            <a:ext cx="0" cy="19098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08401" y="589566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12233" y="1045081"/>
            <a:ext cx="3744000" cy="5108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12233" y="1581644"/>
            <a:ext cx="3744000" cy="62738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12233" y="228600"/>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12233" y="2237532"/>
            <a:ext cx="3744000" cy="55344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12233" y="2817702"/>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12233" y="3967520"/>
            <a:ext cx="3744000" cy="54635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12233" y="4537927"/>
            <a:ext cx="3744000" cy="5501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12233" y="3393316"/>
            <a:ext cx="3744000" cy="5474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12233" y="5112110"/>
            <a:ext cx="3744000" cy="65073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 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12233" y="578689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2989080" y="5576611"/>
            <a:ext cx="15321"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18664" y="5576611"/>
            <a:ext cx="485737"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04401" y="5576611"/>
            <a:ext cx="455818" cy="31905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2986411" y="967120"/>
            <a:ext cx="1571" cy="1789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2"/>
          <a:srcRect l="3207" r="2284" b="5859"/>
          <a:stretch/>
        </p:blipFill>
        <p:spPr>
          <a:xfrm>
            <a:off x="593725" y="5329771"/>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3"/>
          <a:srcRect l="1229" t="875" r="764"/>
          <a:stretch/>
        </p:blipFill>
        <p:spPr>
          <a:xfrm>
            <a:off x="593726" y="178910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03538" y="780701"/>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accent3">
                <a:lumMod val="50000"/>
              </a:schemeClr>
            </a:solidFill>
            <a:ln w="3175">
              <a:solidFill>
                <a:srgbClr val="050909"/>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prstClr val="white"/>
                  </a:solidFill>
                  <a:latin typeface="Daimler CS" pitchFamily="2" charset="0"/>
                </a:rPr>
                <a:t>32</a:t>
              </a:r>
            </a:p>
          </p:txBody>
        </p:sp>
      </p:grpSp>
    </p:spTree>
    <p:extLst>
      <p:ext uri="{BB962C8B-B14F-4D97-AF65-F5344CB8AC3E}">
        <p14:creationId xmlns:p14="http://schemas.microsoft.com/office/powerpoint/2010/main" val="192707392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614762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SPENT</a:t>
            </a:r>
            <a:endParaRPr lang="de-DE" sz="1100" dirty="0">
              <a:solidFill>
                <a:schemeClr val="accent1"/>
              </a:solidFill>
              <a:latin typeface="Daimler CS" pitchFamily="2" charset="0"/>
            </a:endParaRPr>
          </a:p>
        </p:txBody>
      </p:sp>
      <p:grpSp>
        <p:nvGrpSpPr>
          <p:cNvPr id="28" name="Gruppieren 27">
            <a:extLst>
              <a:ext uri="{FF2B5EF4-FFF2-40B4-BE49-F238E27FC236}">
                <a16:creationId xmlns:a16="http://schemas.microsoft.com/office/drawing/2014/main" id="{CAB3CE16-1317-981E-B97E-D42C373EAEF0}"/>
              </a:ext>
            </a:extLst>
          </p:cNvPr>
          <p:cNvGrpSpPr/>
          <p:nvPr/>
        </p:nvGrpSpPr>
        <p:grpSpPr>
          <a:xfrm>
            <a:off x="5291818" y="977456"/>
            <a:ext cx="3695436" cy="3651121"/>
            <a:chOff x="5291818" y="977456"/>
            <a:chExt cx="3695436" cy="3651121"/>
          </a:xfrm>
        </p:grpSpPr>
        <p:grpSp>
          <p:nvGrpSpPr>
            <p:cNvPr id="2502" name="Gruppieren 2501">
              <a:extLst>
                <a:ext uri="{FF2B5EF4-FFF2-40B4-BE49-F238E27FC236}">
                  <a16:creationId xmlns:a16="http://schemas.microsoft.com/office/drawing/2014/main" id="{9ACA0188-EE5E-6EA6-B8C7-F85AACF93449}"/>
                </a:ext>
              </a:extLst>
            </p:cNvPr>
            <p:cNvGrpSpPr/>
            <p:nvPr/>
          </p:nvGrpSpPr>
          <p:grpSpPr>
            <a:xfrm>
              <a:off x="5291818" y="977456"/>
              <a:ext cx="3695436" cy="3651121"/>
              <a:chOff x="5291818" y="977456"/>
              <a:chExt cx="3695436" cy="3651121"/>
            </a:xfrm>
          </p:grpSpPr>
          <p:grpSp>
            <p:nvGrpSpPr>
              <p:cNvPr id="2503" name="Gruppieren 2502">
                <a:extLst>
                  <a:ext uri="{FF2B5EF4-FFF2-40B4-BE49-F238E27FC236}">
                    <a16:creationId xmlns:a16="http://schemas.microsoft.com/office/drawing/2014/main" id="{DE88B0C7-2720-9B76-D731-0ACEFA443A2A}"/>
                  </a:ext>
                </a:extLst>
              </p:cNvPr>
              <p:cNvGrpSpPr/>
              <p:nvPr/>
            </p:nvGrpSpPr>
            <p:grpSpPr>
              <a:xfrm>
                <a:off x="5291818" y="977456"/>
                <a:ext cx="3695436" cy="3651121"/>
                <a:chOff x="5291818" y="977456"/>
                <a:chExt cx="3695436" cy="3651121"/>
              </a:xfrm>
            </p:grpSpPr>
            <p:sp>
              <p:nvSpPr>
                <p:cNvPr id="2506" name="Rechteck 2505">
                  <a:extLst>
                    <a:ext uri="{FF2B5EF4-FFF2-40B4-BE49-F238E27FC236}">
                      <a16:creationId xmlns:a16="http://schemas.microsoft.com/office/drawing/2014/main" id="{250C492B-61E4-13FA-AA39-411289306756}"/>
                    </a:ext>
                  </a:extLst>
                </p:cNvPr>
                <p:cNvSpPr/>
                <p:nvPr/>
              </p:nvSpPr>
              <p:spPr>
                <a:xfrm>
                  <a:off x="5291819" y="977456"/>
                  <a:ext cx="3695435" cy="3625722"/>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507" name="Rectangle 15">
                  <a:extLst>
                    <a:ext uri="{FF2B5EF4-FFF2-40B4-BE49-F238E27FC236}">
                      <a16:creationId xmlns:a16="http://schemas.microsoft.com/office/drawing/2014/main" id="{EEF5E43C-8314-4BA8-4D6D-7C7E7A30E579}"/>
                    </a:ext>
                  </a:extLst>
                </p:cNvPr>
                <p:cNvSpPr/>
                <p:nvPr/>
              </p:nvSpPr>
              <p:spPr>
                <a:xfrm rot="5400000">
                  <a:off x="6112581" y="954204"/>
                  <a:ext cx="205391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2508" name="Rectangle 21">
                  <a:extLst>
                    <a:ext uri="{FF2B5EF4-FFF2-40B4-BE49-F238E27FC236}">
                      <a16:creationId xmlns:a16="http://schemas.microsoft.com/office/drawing/2014/main" id="{3193F433-D7D6-1E15-DA7C-BED43204FBA8}"/>
                    </a:ext>
                  </a:extLst>
                </p:cNvPr>
                <p:cNvSpPr/>
                <p:nvPr/>
              </p:nvSpPr>
              <p:spPr>
                <a:xfrm>
                  <a:off x="5302658" y="1787586"/>
                  <a:ext cx="3672000"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2509" name="Rectangle 21">
                  <a:extLst>
                    <a:ext uri="{FF2B5EF4-FFF2-40B4-BE49-F238E27FC236}">
                      <a16:creationId xmlns:a16="http://schemas.microsoft.com/office/drawing/2014/main" id="{5332E018-3C43-1264-6EEC-524EED3DD19A}"/>
                    </a:ext>
                  </a:extLst>
                </p:cNvPr>
                <p:cNvSpPr/>
                <p:nvPr/>
              </p:nvSpPr>
              <p:spPr>
                <a:xfrm>
                  <a:off x="5302658" y="2428771"/>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2510" name="Rectangle 21">
                  <a:extLst>
                    <a:ext uri="{FF2B5EF4-FFF2-40B4-BE49-F238E27FC236}">
                      <a16:creationId xmlns:a16="http://schemas.microsoft.com/office/drawing/2014/main" id="{1CC225AA-D0D1-72A4-6786-363372E255C4}"/>
                    </a:ext>
                  </a:extLst>
                </p:cNvPr>
                <p:cNvSpPr/>
                <p:nvPr/>
              </p:nvSpPr>
              <p:spPr>
                <a:xfrm>
                  <a:off x="5302658" y="2701815"/>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1" name="Rectangle 21">
                  <a:extLst>
                    <a:ext uri="{FF2B5EF4-FFF2-40B4-BE49-F238E27FC236}">
                      <a16:creationId xmlns:a16="http://schemas.microsoft.com/office/drawing/2014/main" id="{C7E2B2EA-5F4D-2FCC-F04E-7F23F713C70A}"/>
                    </a:ext>
                  </a:extLst>
                </p:cNvPr>
                <p:cNvSpPr/>
                <p:nvPr/>
              </p:nvSpPr>
              <p:spPr>
                <a:xfrm>
                  <a:off x="5302658" y="324812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 with Dropout</a:t>
                  </a:r>
                </a:p>
              </p:txBody>
            </p:sp>
            <p:sp>
              <p:nvSpPr>
                <p:cNvPr id="2512" name="Rectangle 21">
                  <a:extLst>
                    <a:ext uri="{FF2B5EF4-FFF2-40B4-BE49-F238E27FC236}">
                      <a16:creationId xmlns:a16="http://schemas.microsoft.com/office/drawing/2014/main" id="{47ADF7D9-290A-FBA1-F344-88D8FDBB6100}"/>
                    </a:ext>
                  </a:extLst>
                </p:cNvPr>
                <p:cNvSpPr/>
                <p:nvPr/>
              </p:nvSpPr>
              <p:spPr>
                <a:xfrm>
                  <a:off x="5302658" y="352033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3" name="Rectangle 21">
                  <a:extLst>
                    <a:ext uri="{FF2B5EF4-FFF2-40B4-BE49-F238E27FC236}">
                      <a16:creationId xmlns:a16="http://schemas.microsoft.com/office/drawing/2014/main" id="{2DFBBA87-E4F5-2AD1-B80F-2CB15A876A5E}"/>
                    </a:ext>
                  </a:extLst>
                </p:cNvPr>
                <p:cNvSpPr/>
                <p:nvPr/>
              </p:nvSpPr>
              <p:spPr>
                <a:xfrm>
                  <a:off x="5302658" y="2155048"/>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2514" name="Rectangle 21">
                  <a:extLst>
                    <a:ext uri="{FF2B5EF4-FFF2-40B4-BE49-F238E27FC236}">
                      <a16:creationId xmlns:a16="http://schemas.microsoft.com/office/drawing/2014/main" id="{01BCC5AC-D7E0-F56D-6CF1-B2C7CFFA25D0}"/>
                    </a:ext>
                  </a:extLst>
                </p:cNvPr>
                <p:cNvSpPr/>
                <p:nvPr/>
              </p:nvSpPr>
              <p:spPr>
                <a:xfrm>
                  <a:off x="5302658" y="2975212"/>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15" name="Rectangle 15">
                  <a:extLst>
                    <a:ext uri="{FF2B5EF4-FFF2-40B4-BE49-F238E27FC236}">
                      <a16:creationId xmlns:a16="http://schemas.microsoft.com/office/drawing/2014/main" id="{63D512B4-9F61-7946-87FE-300F805918AD}"/>
                    </a:ext>
                  </a:extLst>
                </p:cNvPr>
                <p:cNvSpPr/>
                <p:nvPr/>
              </p:nvSpPr>
              <p:spPr>
                <a:xfrm>
                  <a:off x="7381094" y="101555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 width</a:t>
                  </a:r>
                </a:p>
              </p:txBody>
            </p:sp>
            <p:cxnSp>
              <p:nvCxnSpPr>
                <p:cNvPr id="2516" name="Gerade Verbindung mit Pfeil 2515">
                  <a:extLst>
                    <a:ext uri="{FF2B5EF4-FFF2-40B4-BE49-F238E27FC236}">
                      <a16:creationId xmlns:a16="http://schemas.microsoft.com/office/drawing/2014/main" id="{D08FAD5E-FA7A-A3E8-C8BA-B985B2BA7B02}"/>
                    </a:ext>
                  </a:extLst>
                </p:cNvPr>
                <p:cNvCxnSpPr>
                  <a:cxnSpLocks/>
                  <a:stCxn id="2515" idx="2"/>
                  <a:endCxn id="2648" idx="0"/>
                </p:cNvCxnSpPr>
                <p:nvPr/>
              </p:nvCxnSpPr>
              <p:spPr>
                <a:xfrm>
                  <a:off x="7777094" y="1715975"/>
                  <a:ext cx="853424" cy="13432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7" name="Gerade Verbindung mit Pfeil 2516">
                  <a:extLst>
                    <a:ext uri="{FF2B5EF4-FFF2-40B4-BE49-F238E27FC236}">
                      <a16:creationId xmlns:a16="http://schemas.microsoft.com/office/drawing/2014/main" id="{0D5516B9-DE6B-F704-6B93-069E159AB727}"/>
                    </a:ext>
                  </a:extLst>
                </p:cNvPr>
                <p:cNvCxnSpPr>
                  <a:cxnSpLocks/>
                  <a:stCxn id="2515" idx="2"/>
                  <a:endCxn id="2649" idx="0"/>
                </p:cNvCxnSpPr>
                <p:nvPr/>
              </p:nvCxnSpPr>
              <p:spPr>
                <a:xfrm>
                  <a:off x="7777094" y="1715975"/>
                  <a:ext cx="382285" cy="134325"/>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8" name="Gerade Verbindung mit Pfeil 2517">
                  <a:extLst>
                    <a:ext uri="{FF2B5EF4-FFF2-40B4-BE49-F238E27FC236}">
                      <a16:creationId xmlns:a16="http://schemas.microsoft.com/office/drawing/2014/main" id="{31890BD9-6678-AA3A-8818-CAB6483C55E8}"/>
                    </a:ext>
                  </a:extLst>
                </p:cNvPr>
                <p:cNvCxnSpPr>
                  <a:cxnSpLocks/>
                  <a:stCxn id="2515" idx="2"/>
                  <a:endCxn id="2650" idx="0"/>
                </p:cNvCxnSpPr>
                <p:nvPr/>
              </p:nvCxnSpPr>
              <p:spPr>
                <a:xfrm flipH="1">
                  <a:off x="6732108" y="1715975"/>
                  <a:ext cx="1044986" cy="13680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19" name="Gerade Verbindung mit Pfeil 2518">
                  <a:extLst>
                    <a:ext uri="{FF2B5EF4-FFF2-40B4-BE49-F238E27FC236}">
                      <a16:creationId xmlns:a16="http://schemas.microsoft.com/office/drawing/2014/main" id="{F8AE61FF-8F7F-FF57-C16D-1E79D9827A7C}"/>
                    </a:ext>
                  </a:extLst>
                </p:cNvPr>
                <p:cNvCxnSpPr>
                  <a:cxnSpLocks/>
                  <a:stCxn id="2633" idx="4"/>
                  <a:endCxn id="2624" idx="0"/>
                </p:cNvCxnSpPr>
                <p:nvPr/>
              </p:nvCxnSpPr>
              <p:spPr>
                <a:xfrm>
                  <a:off x="8630383"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0" name="Gerade Verbindung mit Pfeil 2519">
                  <a:extLst>
                    <a:ext uri="{FF2B5EF4-FFF2-40B4-BE49-F238E27FC236}">
                      <a16:creationId xmlns:a16="http://schemas.microsoft.com/office/drawing/2014/main" id="{996525B1-034D-FDF2-86A2-8B8214381E39}"/>
                    </a:ext>
                  </a:extLst>
                </p:cNvPr>
                <p:cNvCxnSpPr>
                  <a:cxnSpLocks/>
                  <a:stCxn id="2631" idx="4"/>
                  <a:endCxn id="2622" idx="0"/>
                </p:cNvCxnSpPr>
                <p:nvPr/>
              </p:nvCxnSpPr>
              <p:spPr>
                <a:xfrm>
                  <a:off x="8159244" y="2407638"/>
                  <a:ext cx="950" cy="9613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21" name="Gerade Verbindung mit Pfeil 2520">
                  <a:extLst>
                    <a:ext uri="{FF2B5EF4-FFF2-40B4-BE49-F238E27FC236}">
                      <a16:creationId xmlns:a16="http://schemas.microsoft.com/office/drawing/2014/main" id="{720FF0AA-0857-67C3-E517-C39AA3F10F3E}"/>
                    </a:ext>
                  </a:extLst>
                </p:cNvPr>
                <p:cNvCxnSpPr>
                  <a:cxnSpLocks/>
                  <a:stCxn id="2629" idx="4"/>
                  <a:endCxn id="2620" idx="0"/>
                </p:cNvCxnSpPr>
                <p:nvPr/>
              </p:nvCxnSpPr>
              <p:spPr>
                <a:xfrm>
                  <a:off x="6728362" y="2407637"/>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2" name="Gerade Verbindung mit Pfeil 2521">
                  <a:extLst>
                    <a:ext uri="{FF2B5EF4-FFF2-40B4-BE49-F238E27FC236}">
                      <a16:creationId xmlns:a16="http://schemas.microsoft.com/office/drawing/2014/main" id="{BB1350BE-52F7-5C96-5F4F-86CD3AF0ADEC}"/>
                    </a:ext>
                  </a:extLst>
                </p:cNvPr>
                <p:cNvCxnSpPr>
                  <a:cxnSpLocks/>
                  <a:stCxn id="2632" idx="4"/>
                  <a:endCxn id="2623" idx="0"/>
                </p:cNvCxnSpPr>
                <p:nvPr/>
              </p:nvCxnSpPr>
              <p:spPr>
                <a:xfrm>
                  <a:off x="7688828" y="2407638"/>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3" name="Gerade Verbindung mit Pfeil 2522">
                  <a:extLst>
                    <a:ext uri="{FF2B5EF4-FFF2-40B4-BE49-F238E27FC236}">
                      <a16:creationId xmlns:a16="http://schemas.microsoft.com/office/drawing/2014/main" id="{1138765B-2A1A-B66F-9D6F-FDF516105981}"/>
                    </a:ext>
                  </a:extLst>
                </p:cNvPr>
                <p:cNvCxnSpPr>
                  <a:cxnSpLocks/>
                  <a:stCxn id="2624" idx="4"/>
                  <a:endCxn id="2615" idx="0"/>
                </p:cNvCxnSpPr>
                <p:nvPr/>
              </p:nvCxnSpPr>
              <p:spPr>
                <a:xfrm>
                  <a:off x="8631333"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4" name="Gerade Verbindung mit Pfeil 2523">
                  <a:extLst>
                    <a:ext uri="{FF2B5EF4-FFF2-40B4-BE49-F238E27FC236}">
                      <a16:creationId xmlns:a16="http://schemas.microsoft.com/office/drawing/2014/main" id="{2CC50680-2F55-78C8-6535-8EA2B5729928}"/>
                    </a:ext>
                  </a:extLst>
                </p:cNvPr>
                <p:cNvCxnSpPr>
                  <a:cxnSpLocks/>
                  <a:stCxn id="2622" idx="4"/>
                  <a:endCxn id="2613" idx="0"/>
                </p:cNvCxnSpPr>
                <p:nvPr/>
              </p:nvCxnSpPr>
              <p:spPr>
                <a:xfrm>
                  <a:off x="8160194" y="2683774"/>
                  <a:ext cx="0" cy="94268"/>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25" name="Gerade Verbindung mit Pfeil 2524">
                  <a:extLst>
                    <a:ext uri="{FF2B5EF4-FFF2-40B4-BE49-F238E27FC236}">
                      <a16:creationId xmlns:a16="http://schemas.microsoft.com/office/drawing/2014/main" id="{D063E32C-5229-AA29-58F8-EAEE88C8B0B3}"/>
                    </a:ext>
                  </a:extLst>
                </p:cNvPr>
                <p:cNvCxnSpPr>
                  <a:cxnSpLocks/>
                  <a:stCxn id="2623" idx="4"/>
                  <a:endCxn id="2614" idx="0"/>
                </p:cNvCxnSpPr>
                <p:nvPr/>
              </p:nvCxnSpPr>
              <p:spPr>
                <a:xfrm>
                  <a:off x="7689778" y="2683774"/>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6" name="Gerade Verbindung mit Pfeil 2525">
                  <a:extLst>
                    <a:ext uri="{FF2B5EF4-FFF2-40B4-BE49-F238E27FC236}">
                      <a16:creationId xmlns:a16="http://schemas.microsoft.com/office/drawing/2014/main" id="{9979AF20-4BE3-0D71-4053-76D601ECDE33}"/>
                    </a:ext>
                  </a:extLst>
                </p:cNvPr>
                <p:cNvCxnSpPr>
                  <a:cxnSpLocks/>
                  <a:stCxn id="2620" idx="4"/>
                  <a:endCxn id="2611" idx="0"/>
                </p:cNvCxnSpPr>
                <p:nvPr/>
              </p:nvCxnSpPr>
              <p:spPr>
                <a:xfrm>
                  <a:off x="6729312" y="2683773"/>
                  <a:ext cx="0" cy="9426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27" name="Gruppieren 2526">
                  <a:extLst>
                    <a:ext uri="{FF2B5EF4-FFF2-40B4-BE49-F238E27FC236}">
                      <a16:creationId xmlns:a16="http://schemas.microsoft.com/office/drawing/2014/main" id="{2C57FB9F-07EA-B240-8414-4C04702E2EE3}"/>
                    </a:ext>
                  </a:extLst>
                </p:cNvPr>
                <p:cNvGrpSpPr/>
                <p:nvPr/>
              </p:nvGrpSpPr>
              <p:grpSpPr>
                <a:xfrm rot="5400000">
                  <a:off x="7656291" y="2549146"/>
                  <a:ext cx="180000" cy="1686033"/>
                  <a:chOff x="7030408" y="2078006"/>
                  <a:chExt cx="180000" cy="1686033"/>
                </a:xfrm>
              </p:grpSpPr>
              <p:grpSp>
                <p:nvGrpSpPr>
                  <p:cNvPr id="2652" name="Gruppieren 2651">
                    <a:extLst>
                      <a:ext uri="{FF2B5EF4-FFF2-40B4-BE49-F238E27FC236}">
                        <a16:creationId xmlns:a16="http://schemas.microsoft.com/office/drawing/2014/main" id="{2A75FAE0-3ADD-B8B4-84B3-110FF4936A67}"/>
                      </a:ext>
                    </a:extLst>
                  </p:cNvPr>
                  <p:cNvGrpSpPr/>
                  <p:nvPr/>
                </p:nvGrpSpPr>
                <p:grpSpPr>
                  <a:xfrm>
                    <a:off x="7030408" y="2078006"/>
                    <a:ext cx="180000" cy="1459823"/>
                    <a:chOff x="4837388" y="2078006"/>
                    <a:chExt cx="180000" cy="1459823"/>
                  </a:xfrm>
                </p:grpSpPr>
                <p:grpSp>
                  <p:nvGrpSpPr>
                    <p:cNvPr id="2654" name="Gruppieren 2653">
                      <a:extLst>
                        <a:ext uri="{FF2B5EF4-FFF2-40B4-BE49-F238E27FC236}">
                          <a16:creationId xmlns:a16="http://schemas.microsoft.com/office/drawing/2014/main" id="{47081DF1-7434-E37D-3538-F5342D147CFB}"/>
                        </a:ext>
                      </a:extLst>
                    </p:cNvPr>
                    <p:cNvGrpSpPr/>
                    <p:nvPr/>
                  </p:nvGrpSpPr>
                  <p:grpSpPr>
                    <a:xfrm>
                      <a:off x="4837388" y="2078006"/>
                      <a:ext cx="180000" cy="1459823"/>
                      <a:chOff x="4508491" y="2876211"/>
                      <a:chExt cx="180000" cy="1459823"/>
                    </a:xfrm>
                  </p:grpSpPr>
                  <p:sp>
                    <p:nvSpPr>
                      <p:cNvPr id="2657" name="Rectangle 15">
                        <a:extLst>
                          <a:ext uri="{FF2B5EF4-FFF2-40B4-BE49-F238E27FC236}">
                            <a16:creationId xmlns:a16="http://schemas.microsoft.com/office/drawing/2014/main" id="{91645DB3-DA0C-0C3A-928C-A5E0000A07E2}"/>
                          </a:ext>
                        </a:extLst>
                      </p:cNvPr>
                      <p:cNvSpPr/>
                      <p:nvPr/>
                    </p:nvSpPr>
                    <p:spPr>
                      <a:xfrm rot="16200000">
                        <a:off x="4508491" y="2876211"/>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58" name="Rectangle 15">
                        <a:extLst>
                          <a:ext uri="{FF2B5EF4-FFF2-40B4-BE49-F238E27FC236}">
                            <a16:creationId xmlns:a16="http://schemas.microsoft.com/office/drawing/2014/main" id="{312BB7F1-CFA9-FC7F-7F36-984E36D71F15}"/>
                          </a:ext>
                        </a:extLst>
                      </p:cNvPr>
                      <p:cNvSpPr/>
                      <p:nvPr/>
                    </p:nvSpPr>
                    <p:spPr>
                      <a:xfrm rot="10800000">
                        <a:off x="4559128" y="4015492"/>
                        <a:ext cx="129363"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55" name="Rectangle 15">
                      <a:extLst>
                        <a:ext uri="{FF2B5EF4-FFF2-40B4-BE49-F238E27FC236}">
                          <a16:creationId xmlns:a16="http://schemas.microsoft.com/office/drawing/2014/main" id="{CC32C150-5EBE-317B-AFA9-F291B389B43D}"/>
                        </a:ext>
                      </a:extLst>
                    </p:cNvPr>
                    <p:cNvSpPr/>
                    <p:nvPr/>
                  </p:nvSpPr>
                  <p:spPr>
                    <a:xfrm rot="16200000">
                      <a:off x="4837388" y="2549145"/>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2656" name="Rectangle 15">
                      <a:extLst>
                        <a:ext uri="{FF2B5EF4-FFF2-40B4-BE49-F238E27FC236}">
                          <a16:creationId xmlns:a16="http://schemas.microsoft.com/office/drawing/2014/main" id="{E63E5E41-C12F-BD00-A7E9-9571BA0B7B22}"/>
                        </a:ext>
                      </a:extLst>
                    </p:cNvPr>
                    <p:cNvSpPr/>
                    <p:nvPr/>
                  </p:nvSpPr>
                  <p:spPr>
                    <a:xfrm rot="16200000">
                      <a:off x="4837388" y="3019561"/>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3</a:t>
                      </a:r>
                    </a:p>
                  </p:txBody>
                </p:sp>
              </p:grpSp>
              <p:sp>
                <p:nvSpPr>
                  <p:cNvPr id="2653" name="Rectangle 15">
                    <a:extLst>
                      <a:ext uri="{FF2B5EF4-FFF2-40B4-BE49-F238E27FC236}">
                        <a16:creationId xmlns:a16="http://schemas.microsoft.com/office/drawing/2014/main" id="{58844D08-1816-FF9A-460C-EF1C6B1B2101}"/>
                      </a:ext>
                    </a:extLst>
                  </p:cNvPr>
                  <p:cNvSpPr/>
                  <p:nvPr/>
                </p:nvSpPr>
                <p:spPr>
                  <a:xfrm rot="16200000">
                    <a:off x="7030408" y="3584039"/>
                    <a:ext cx="180000" cy="18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8</a:t>
                    </a:r>
                  </a:p>
                </p:txBody>
              </p:sp>
            </p:grpSp>
            <p:cxnSp>
              <p:nvCxnSpPr>
                <p:cNvPr id="2528" name="Gerade Verbindung mit Pfeil 2527">
                  <a:extLst>
                    <a:ext uri="{FF2B5EF4-FFF2-40B4-BE49-F238E27FC236}">
                      <a16:creationId xmlns:a16="http://schemas.microsoft.com/office/drawing/2014/main" id="{F79C4C2A-25FE-D2A4-82C6-FCB85260B93F}"/>
                    </a:ext>
                  </a:extLst>
                </p:cNvPr>
                <p:cNvCxnSpPr>
                  <a:cxnSpLocks/>
                  <a:stCxn id="2657" idx="4"/>
                  <a:endCxn id="2638" idx="0"/>
                </p:cNvCxnSpPr>
                <p:nvPr/>
              </p:nvCxnSpPr>
              <p:spPr>
                <a:xfrm flipH="1">
                  <a:off x="8357901" y="3482163"/>
                  <a:ext cx="141407"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29" name="Gerade Verbindung mit Pfeil 2528">
                  <a:extLst>
                    <a:ext uri="{FF2B5EF4-FFF2-40B4-BE49-F238E27FC236}">
                      <a16:creationId xmlns:a16="http://schemas.microsoft.com/office/drawing/2014/main" id="{635BCEAA-245C-0AA5-1701-25F4E463B75B}"/>
                    </a:ext>
                  </a:extLst>
                </p:cNvPr>
                <p:cNvCxnSpPr>
                  <a:cxnSpLocks/>
                  <a:stCxn id="2657" idx="4"/>
                  <a:endCxn id="2639" idx="0"/>
                </p:cNvCxnSpPr>
                <p:nvPr/>
              </p:nvCxnSpPr>
              <p:spPr>
                <a:xfrm flipH="1">
                  <a:off x="7775998" y="3482163"/>
                  <a:ext cx="723310"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0" name="Gerade Verbindung mit Pfeil 2529">
                  <a:extLst>
                    <a:ext uri="{FF2B5EF4-FFF2-40B4-BE49-F238E27FC236}">
                      <a16:creationId xmlns:a16="http://schemas.microsoft.com/office/drawing/2014/main" id="{12C490D2-7221-95ED-C078-6B21FA89B8B6}"/>
                    </a:ext>
                  </a:extLst>
                </p:cNvPr>
                <p:cNvCxnSpPr>
                  <a:cxnSpLocks/>
                  <a:stCxn id="2657" idx="4"/>
                  <a:endCxn id="2640" idx="0"/>
                </p:cNvCxnSpPr>
                <p:nvPr/>
              </p:nvCxnSpPr>
              <p:spPr>
                <a:xfrm flipH="1">
                  <a:off x="7194096" y="3482163"/>
                  <a:ext cx="1305212"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1" name="Gerade Verbindung mit Pfeil 2530">
                  <a:extLst>
                    <a:ext uri="{FF2B5EF4-FFF2-40B4-BE49-F238E27FC236}">
                      <a16:creationId xmlns:a16="http://schemas.microsoft.com/office/drawing/2014/main" id="{DAC62CBA-FA8A-B70D-066E-E87E658A06CC}"/>
                    </a:ext>
                  </a:extLst>
                </p:cNvPr>
                <p:cNvCxnSpPr>
                  <a:cxnSpLocks/>
                  <a:stCxn id="2655" idx="4"/>
                  <a:endCxn id="2638" idx="0"/>
                </p:cNvCxnSpPr>
                <p:nvPr/>
              </p:nvCxnSpPr>
              <p:spPr>
                <a:xfrm>
                  <a:off x="8028169" y="3482163"/>
                  <a:ext cx="329732"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2" name="Gerade Verbindung mit Pfeil 2531">
                  <a:extLst>
                    <a:ext uri="{FF2B5EF4-FFF2-40B4-BE49-F238E27FC236}">
                      <a16:creationId xmlns:a16="http://schemas.microsoft.com/office/drawing/2014/main" id="{910D605D-4A6F-D4C6-AFBA-CB56235BCC95}"/>
                    </a:ext>
                  </a:extLst>
                </p:cNvPr>
                <p:cNvCxnSpPr>
                  <a:cxnSpLocks/>
                  <a:stCxn id="2655" idx="4"/>
                  <a:endCxn id="2639" idx="0"/>
                </p:cNvCxnSpPr>
                <p:nvPr/>
              </p:nvCxnSpPr>
              <p:spPr>
                <a:xfrm flipH="1">
                  <a:off x="7775998" y="3482163"/>
                  <a:ext cx="252171"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3" name="Gerade Verbindung mit Pfeil 2532">
                  <a:extLst>
                    <a:ext uri="{FF2B5EF4-FFF2-40B4-BE49-F238E27FC236}">
                      <a16:creationId xmlns:a16="http://schemas.microsoft.com/office/drawing/2014/main" id="{B718B37D-069C-709C-96B6-E17002335970}"/>
                    </a:ext>
                  </a:extLst>
                </p:cNvPr>
                <p:cNvCxnSpPr>
                  <a:cxnSpLocks/>
                  <a:stCxn id="2655" idx="4"/>
                  <a:endCxn id="2640" idx="0"/>
                </p:cNvCxnSpPr>
                <p:nvPr/>
              </p:nvCxnSpPr>
              <p:spPr>
                <a:xfrm flipH="1">
                  <a:off x="7194096" y="3482163"/>
                  <a:ext cx="834073"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4" name="Gerade Verbindung mit Pfeil 2533">
                  <a:extLst>
                    <a:ext uri="{FF2B5EF4-FFF2-40B4-BE49-F238E27FC236}">
                      <a16:creationId xmlns:a16="http://schemas.microsoft.com/office/drawing/2014/main" id="{F935052C-1624-536C-0AD2-99225549D098}"/>
                    </a:ext>
                  </a:extLst>
                </p:cNvPr>
                <p:cNvCxnSpPr>
                  <a:cxnSpLocks/>
                  <a:stCxn id="2656" idx="4"/>
                  <a:endCxn id="2638" idx="0"/>
                </p:cNvCxnSpPr>
                <p:nvPr/>
              </p:nvCxnSpPr>
              <p:spPr>
                <a:xfrm>
                  <a:off x="7557753" y="3482163"/>
                  <a:ext cx="800148" cy="11594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5" name="Gerade Verbindung mit Pfeil 2534">
                  <a:extLst>
                    <a:ext uri="{FF2B5EF4-FFF2-40B4-BE49-F238E27FC236}">
                      <a16:creationId xmlns:a16="http://schemas.microsoft.com/office/drawing/2014/main" id="{57C10C94-D556-8FCA-0A6D-86E442B504F6}"/>
                    </a:ext>
                  </a:extLst>
                </p:cNvPr>
                <p:cNvCxnSpPr>
                  <a:cxnSpLocks/>
                  <a:stCxn id="2656" idx="4"/>
                  <a:endCxn id="2639" idx="0"/>
                </p:cNvCxnSpPr>
                <p:nvPr/>
              </p:nvCxnSpPr>
              <p:spPr>
                <a:xfrm>
                  <a:off x="7557753" y="3482163"/>
                  <a:ext cx="218245" cy="115937"/>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6" name="Gerade Verbindung mit Pfeil 2535">
                  <a:extLst>
                    <a:ext uri="{FF2B5EF4-FFF2-40B4-BE49-F238E27FC236}">
                      <a16:creationId xmlns:a16="http://schemas.microsoft.com/office/drawing/2014/main" id="{A97DEF47-8559-EAE7-427A-E7C4492C146C}"/>
                    </a:ext>
                  </a:extLst>
                </p:cNvPr>
                <p:cNvCxnSpPr>
                  <a:cxnSpLocks/>
                  <a:stCxn id="2656" idx="4"/>
                  <a:endCxn id="2640" idx="0"/>
                </p:cNvCxnSpPr>
                <p:nvPr/>
              </p:nvCxnSpPr>
              <p:spPr>
                <a:xfrm flipH="1">
                  <a:off x="7194096" y="3482163"/>
                  <a:ext cx="363657" cy="115956"/>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37" name="Gerade Verbindung mit Pfeil 2536">
                  <a:extLst>
                    <a:ext uri="{FF2B5EF4-FFF2-40B4-BE49-F238E27FC236}">
                      <a16:creationId xmlns:a16="http://schemas.microsoft.com/office/drawing/2014/main" id="{463B9B58-041F-E99B-0067-F126C158B5D4}"/>
                    </a:ext>
                  </a:extLst>
                </p:cNvPr>
                <p:cNvCxnSpPr>
                  <a:cxnSpLocks/>
                  <a:stCxn id="2653" idx="4"/>
                  <a:endCxn id="2638" idx="0"/>
                </p:cNvCxnSpPr>
                <p:nvPr/>
              </p:nvCxnSpPr>
              <p:spPr>
                <a:xfrm>
                  <a:off x="6993275" y="3482163"/>
                  <a:ext cx="1364626" cy="1159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8" name="Gerade Verbindung mit Pfeil 2537">
                  <a:extLst>
                    <a:ext uri="{FF2B5EF4-FFF2-40B4-BE49-F238E27FC236}">
                      <a16:creationId xmlns:a16="http://schemas.microsoft.com/office/drawing/2014/main" id="{425BF768-7C22-042B-F7AC-B11A8DE6CA82}"/>
                    </a:ext>
                  </a:extLst>
                </p:cNvPr>
                <p:cNvCxnSpPr>
                  <a:cxnSpLocks/>
                  <a:stCxn id="2653" idx="4"/>
                  <a:endCxn id="2639" idx="0"/>
                </p:cNvCxnSpPr>
                <p:nvPr/>
              </p:nvCxnSpPr>
              <p:spPr>
                <a:xfrm>
                  <a:off x="6993275" y="3482163"/>
                  <a:ext cx="782723" cy="1159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39" name="Gerade Verbindung mit Pfeil 2538">
                  <a:extLst>
                    <a:ext uri="{FF2B5EF4-FFF2-40B4-BE49-F238E27FC236}">
                      <a16:creationId xmlns:a16="http://schemas.microsoft.com/office/drawing/2014/main" id="{E28D5A51-8A14-174E-FAD5-8A2563BFF9A5}"/>
                    </a:ext>
                  </a:extLst>
                </p:cNvPr>
                <p:cNvCxnSpPr>
                  <a:cxnSpLocks/>
                  <a:stCxn id="2653" idx="4"/>
                  <a:endCxn id="2640" idx="0"/>
                </p:cNvCxnSpPr>
                <p:nvPr/>
              </p:nvCxnSpPr>
              <p:spPr>
                <a:xfrm>
                  <a:off x="6993275" y="3482163"/>
                  <a:ext cx="200821" cy="11595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0" name="Gerade Verbindung mit Pfeil 2539">
                  <a:extLst>
                    <a:ext uri="{FF2B5EF4-FFF2-40B4-BE49-F238E27FC236}">
                      <a16:creationId xmlns:a16="http://schemas.microsoft.com/office/drawing/2014/main" id="{0349FDED-5160-97A5-199F-9618CB93C5CD}"/>
                    </a:ext>
                  </a:extLst>
                </p:cNvPr>
                <p:cNvCxnSpPr>
                  <a:cxnSpLocks/>
                  <a:stCxn id="2606" idx="4"/>
                  <a:endCxn id="2657" idx="0"/>
                </p:cNvCxnSpPr>
                <p:nvPr/>
              </p:nvCxnSpPr>
              <p:spPr>
                <a:xfrm flipH="1">
                  <a:off x="8499308"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1" name="Gerade Verbindung mit Pfeil 2540">
                  <a:extLst>
                    <a:ext uri="{FF2B5EF4-FFF2-40B4-BE49-F238E27FC236}">
                      <a16:creationId xmlns:a16="http://schemas.microsoft.com/office/drawing/2014/main" id="{8EE0CA9B-3A8C-F877-9DA1-9C6851EC55AC}"/>
                    </a:ext>
                  </a:extLst>
                </p:cNvPr>
                <p:cNvCxnSpPr>
                  <a:cxnSpLocks/>
                  <a:stCxn id="2606" idx="4"/>
                  <a:endCxn id="2655" idx="0"/>
                </p:cNvCxnSpPr>
                <p:nvPr/>
              </p:nvCxnSpPr>
              <p:spPr>
                <a:xfrm flipH="1">
                  <a:off x="8028169" y="3228253"/>
                  <a:ext cx="60486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2" name="Gerade Verbindung mit Pfeil 2541">
                  <a:extLst>
                    <a:ext uri="{FF2B5EF4-FFF2-40B4-BE49-F238E27FC236}">
                      <a16:creationId xmlns:a16="http://schemas.microsoft.com/office/drawing/2014/main" id="{5EDD7D71-BADD-66B5-2500-A6B68507604F}"/>
                    </a:ext>
                  </a:extLst>
                </p:cNvPr>
                <p:cNvCxnSpPr>
                  <a:cxnSpLocks/>
                  <a:stCxn id="2606" idx="4"/>
                  <a:endCxn id="2656" idx="0"/>
                </p:cNvCxnSpPr>
                <p:nvPr/>
              </p:nvCxnSpPr>
              <p:spPr>
                <a:xfrm flipH="1">
                  <a:off x="7557753" y="3228253"/>
                  <a:ext cx="1075285" cy="73910"/>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43" name="Gerade Verbindung mit Pfeil 2542">
                  <a:extLst>
                    <a:ext uri="{FF2B5EF4-FFF2-40B4-BE49-F238E27FC236}">
                      <a16:creationId xmlns:a16="http://schemas.microsoft.com/office/drawing/2014/main" id="{5387CAC3-EDBA-26EC-03CD-313DC9F116A1}"/>
                    </a:ext>
                  </a:extLst>
                </p:cNvPr>
                <p:cNvCxnSpPr>
                  <a:cxnSpLocks/>
                  <a:stCxn id="2606" idx="4"/>
                  <a:endCxn id="2653" idx="0"/>
                </p:cNvCxnSpPr>
                <p:nvPr/>
              </p:nvCxnSpPr>
              <p:spPr>
                <a:xfrm flipH="1">
                  <a:off x="6993275" y="3228253"/>
                  <a:ext cx="1639763"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4" name="Gerade Verbindung mit Pfeil 2543">
                  <a:extLst>
                    <a:ext uri="{FF2B5EF4-FFF2-40B4-BE49-F238E27FC236}">
                      <a16:creationId xmlns:a16="http://schemas.microsoft.com/office/drawing/2014/main" id="{00BB2DC1-155D-B871-53E8-7BAC7FF13E57}"/>
                    </a:ext>
                  </a:extLst>
                </p:cNvPr>
                <p:cNvCxnSpPr>
                  <a:cxnSpLocks/>
                  <a:stCxn id="2604" idx="4"/>
                  <a:endCxn id="2657" idx="0"/>
                </p:cNvCxnSpPr>
                <p:nvPr/>
              </p:nvCxnSpPr>
              <p:spPr>
                <a:xfrm>
                  <a:off x="8161899" y="3228253"/>
                  <a:ext cx="337409"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5" name="Gerade Verbindung mit Pfeil 2544">
                  <a:extLst>
                    <a:ext uri="{FF2B5EF4-FFF2-40B4-BE49-F238E27FC236}">
                      <a16:creationId xmlns:a16="http://schemas.microsoft.com/office/drawing/2014/main" id="{2AC7A520-47CA-1057-EB4F-2BA2A53C8B7F}"/>
                    </a:ext>
                  </a:extLst>
                </p:cNvPr>
                <p:cNvCxnSpPr>
                  <a:cxnSpLocks/>
                  <a:stCxn id="2604" idx="4"/>
                  <a:endCxn id="2655" idx="0"/>
                </p:cNvCxnSpPr>
                <p:nvPr/>
              </p:nvCxnSpPr>
              <p:spPr>
                <a:xfrm flipH="1">
                  <a:off x="8028169" y="3228253"/>
                  <a:ext cx="133730"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6" name="Gerade Verbindung mit Pfeil 2545">
                  <a:extLst>
                    <a:ext uri="{FF2B5EF4-FFF2-40B4-BE49-F238E27FC236}">
                      <a16:creationId xmlns:a16="http://schemas.microsoft.com/office/drawing/2014/main" id="{30B35179-2822-3DC2-0678-D403AEBE5C30}"/>
                    </a:ext>
                  </a:extLst>
                </p:cNvPr>
                <p:cNvCxnSpPr>
                  <a:cxnSpLocks/>
                  <a:stCxn id="2604" idx="4"/>
                  <a:endCxn id="2656" idx="0"/>
                </p:cNvCxnSpPr>
                <p:nvPr/>
              </p:nvCxnSpPr>
              <p:spPr>
                <a:xfrm flipH="1">
                  <a:off x="7557753" y="3228253"/>
                  <a:ext cx="604146"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47" name="Gerade Verbindung mit Pfeil 2546">
                  <a:extLst>
                    <a:ext uri="{FF2B5EF4-FFF2-40B4-BE49-F238E27FC236}">
                      <a16:creationId xmlns:a16="http://schemas.microsoft.com/office/drawing/2014/main" id="{755BFBE2-5D3A-6847-FB34-7DEB24705764}"/>
                    </a:ext>
                  </a:extLst>
                </p:cNvPr>
                <p:cNvCxnSpPr>
                  <a:cxnSpLocks/>
                  <a:stCxn id="2604" idx="4"/>
                  <a:endCxn id="2653" idx="0"/>
                </p:cNvCxnSpPr>
                <p:nvPr/>
              </p:nvCxnSpPr>
              <p:spPr>
                <a:xfrm flipH="1">
                  <a:off x="6993275" y="3228253"/>
                  <a:ext cx="1168624"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8" name="Gerade Verbindung mit Pfeil 2547">
                  <a:extLst>
                    <a:ext uri="{FF2B5EF4-FFF2-40B4-BE49-F238E27FC236}">
                      <a16:creationId xmlns:a16="http://schemas.microsoft.com/office/drawing/2014/main" id="{CE74B5E7-599F-29A7-6B9B-608BD2B97A76}"/>
                    </a:ext>
                  </a:extLst>
                </p:cNvPr>
                <p:cNvCxnSpPr>
                  <a:cxnSpLocks/>
                  <a:stCxn id="2605" idx="4"/>
                  <a:endCxn id="2657" idx="0"/>
                </p:cNvCxnSpPr>
                <p:nvPr/>
              </p:nvCxnSpPr>
              <p:spPr>
                <a:xfrm>
                  <a:off x="7691483" y="3228253"/>
                  <a:ext cx="807825"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49" name="Gerade Verbindung mit Pfeil 2548">
                  <a:extLst>
                    <a:ext uri="{FF2B5EF4-FFF2-40B4-BE49-F238E27FC236}">
                      <a16:creationId xmlns:a16="http://schemas.microsoft.com/office/drawing/2014/main" id="{0F114433-35A1-6AE1-7EBD-E98DA1FBBC8E}"/>
                    </a:ext>
                  </a:extLst>
                </p:cNvPr>
                <p:cNvCxnSpPr>
                  <a:cxnSpLocks/>
                  <a:stCxn id="2605" idx="4"/>
                  <a:endCxn id="2655" idx="0"/>
                </p:cNvCxnSpPr>
                <p:nvPr/>
              </p:nvCxnSpPr>
              <p:spPr>
                <a:xfrm>
                  <a:off x="7691483" y="3228253"/>
                  <a:ext cx="336686"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0" name="Gerade Verbindung mit Pfeil 2549">
                  <a:extLst>
                    <a:ext uri="{FF2B5EF4-FFF2-40B4-BE49-F238E27FC236}">
                      <a16:creationId xmlns:a16="http://schemas.microsoft.com/office/drawing/2014/main" id="{A0879AA4-16F2-3C6F-AAA0-616DEC9A0EBB}"/>
                    </a:ext>
                  </a:extLst>
                </p:cNvPr>
                <p:cNvCxnSpPr>
                  <a:cxnSpLocks/>
                  <a:stCxn id="2605" idx="4"/>
                  <a:endCxn id="2656" idx="0"/>
                </p:cNvCxnSpPr>
                <p:nvPr/>
              </p:nvCxnSpPr>
              <p:spPr>
                <a:xfrm flipH="1">
                  <a:off x="7557753" y="3228253"/>
                  <a:ext cx="133730" cy="73910"/>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1" name="Gerade Verbindung mit Pfeil 2550">
                  <a:extLst>
                    <a:ext uri="{FF2B5EF4-FFF2-40B4-BE49-F238E27FC236}">
                      <a16:creationId xmlns:a16="http://schemas.microsoft.com/office/drawing/2014/main" id="{EAEB18BB-BEEF-202C-B4E9-5A1D936DF73D}"/>
                    </a:ext>
                  </a:extLst>
                </p:cNvPr>
                <p:cNvCxnSpPr>
                  <a:cxnSpLocks/>
                  <a:stCxn id="2605" idx="4"/>
                  <a:endCxn id="2653" idx="0"/>
                </p:cNvCxnSpPr>
                <p:nvPr/>
              </p:nvCxnSpPr>
              <p:spPr>
                <a:xfrm flipH="1">
                  <a:off x="6993275" y="3228253"/>
                  <a:ext cx="698208" cy="73910"/>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2" name="Gerade Verbindung mit Pfeil 2551">
                  <a:extLst>
                    <a:ext uri="{FF2B5EF4-FFF2-40B4-BE49-F238E27FC236}">
                      <a16:creationId xmlns:a16="http://schemas.microsoft.com/office/drawing/2014/main" id="{35B8E9DE-EF9B-CF5E-5AF5-17E456A95837}"/>
                    </a:ext>
                  </a:extLst>
                </p:cNvPr>
                <p:cNvCxnSpPr>
                  <a:cxnSpLocks/>
                  <a:stCxn id="2602" idx="4"/>
                  <a:endCxn id="2657" idx="0"/>
                </p:cNvCxnSpPr>
                <p:nvPr/>
              </p:nvCxnSpPr>
              <p:spPr>
                <a:xfrm>
                  <a:off x="6845318" y="3228274"/>
                  <a:ext cx="1653990"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3" name="Gerade Verbindung mit Pfeil 2552">
                  <a:extLst>
                    <a:ext uri="{FF2B5EF4-FFF2-40B4-BE49-F238E27FC236}">
                      <a16:creationId xmlns:a16="http://schemas.microsoft.com/office/drawing/2014/main" id="{A424582F-E30D-D2AE-9A05-5F1EA29A5682}"/>
                    </a:ext>
                  </a:extLst>
                </p:cNvPr>
                <p:cNvCxnSpPr>
                  <a:cxnSpLocks/>
                  <a:stCxn id="2602" idx="4"/>
                  <a:endCxn id="2655" idx="0"/>
                </p:cNvCxnSpPr>
                <p:nvPr/>
              </p:nvCxnSpPr>
              <p:spPr>
                <a:xfrm>
                  <a:off x="6845318" y="3228274"/>
                  <a:ext cx="1182851"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4" name="Gerade Verbindung mit Pfeil 2553">
                  <a:extLst>
                    <a:ext uri="{FF2B5EF4-FFF2-40B4-BE49-F238E27FC236}">
                      <a16:creationId xmlns:a16="http://schemas.microsoft.com/office/drawing/2014/main" id="{7D2650FF-DD6B-ABC6-8E28-6999605149A5}"/>
                    </a:ext>
                  </a:extLst>
                </p:cNvPr>
                <p:cNvCxnSpPr>
                  <a:cxnSpLocks/>
                  <a:stCxn id="2602" idx="4"/>
                  <a:endCxn id="2656" idx="0"/>
                </p:cNvCxnSpPr>
                <p:nvPr/>
              </p:nvCxnSpPr>
              <p:spPr>
                <a:xfrm>
                  <a:off x="6845318" y="3228274"/>
                  <a:ext cx="712435" cy="73889"/>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55" name="Gerade Verbindung mit Pfeil 2554">
                  <a:extLst>
                    <a:ext uri="{FF2B5EF4-FFF2-40B4-BE49-F238E27FC236}">
                      <a16:creationId xmlns:a16="http://schemas.microsoft.com/office/drawing/2014/main" id="{C81B696E-ADF2-3827-EDF4-7699D3BE34C0}"/>
                    </a:ext>
                  </a:extLst>
                </p:cNvPr>
                <p:cNvCxnSpPr>
                  <a:cxnSpLocks/>
                  <a:stCxn id="2602" idx="4"/>
                  <a:endCxn id="2653" idx="0"/>
                </p:cNvCxnSpPr>
                <p:nvPr/>
              </p:nvCxnSpPr>
              <p:spPr>
                <a:xfrm>
                  <a:off x="6845318" y="3228274"/>
                  <a:ext cx="147957" cy="7388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56" name="Rectangle 21">
                  <a:extLst>
                    <a:ext uri="{FF2B5EF4-FFF2-40B4-BE49-F238E27FC236}">
                      <a16:creationId xmlns:a16="http://schemas.microsoft.com/office/drawing/2014/main" id="{0D4F717D-8BA2-42E1-32A1-C96D50FFC2C9}"/>
                    </a:ext>
                  </a:extLst>
                </p:cNvPr>
                <p:cNvSpPr/>
                <p:nvPr/>
              </p:nvSpPr>
              <p:spPr>
                <a:xfrm>
                  <a:off x="6095999" y="1083881"/>
                  <a:ext cx="2877345" cy="681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 (t-1)</a:t>
                  </a:r>
                </a:p>
                <a:p>
                  <a:pPr defTabSz="1088333">
                    <a:buClrTx/>
                    <a:defRPr/>
                  </a:pPr>
                  <a:endParaRPr lang="en-US" sz="800" kern="1200" dirty="0">
                    <a:solidFill>
                      <a:schemeClr val="tx1"/>
                    </a:solidFill>
                    <a:latin typeface="Daimler CS" pitchFamily="2" charset="0"/>
                  </a:endParaRPr>
                </a:p>
              </p:txBody>
            </p:sp>
            <p:cxnSp>
              <p:nvCxnSpPr>
                <p:cNvPr id="2557" name="Gerade Verbindung mit Pfeil 2556">
                  <a:extLst>
                    <a:ext uri="{FF2B5EF4-FFF2-40B4-BE49-F238E27FC236}">
                      <a16:creationId xmlns:a16="http://schemas.microsoft.com/office/drawing/2014/main" id="{8B0EE130-DBA2-6D1C-3B91-29282732943D}"/>
                    </a:ext>
                  </a:extLst>
                </p:cNvPr>
                <p:cNvCxnSpPr>
                  <a:cxnSpLocks/>
                  <a:stCxn id="2639" idx="4"/>
                  <a:endCxn id="2582" idx="0"/>
                </p:cNvCxnSpPr>
                <p:nvPr/>
              </p:nvCxnSpPr>
              <p:spPr>
                <a:xfrm>
                  <a:off x="7775998" y="3778100"/>
                  <a:ext cx="5859" cy="10059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8" name="Gerade Verbindung mit Pfeil 2557">
                  <a:extLst>
                    <a:ext uri="{FF2B5EF4-FFF2-40B4-BE49-F238E27FC236}">
                      <a16:creationId xmlns:a16="http://schemas.microsoft.com/office/drawing/2014/main" id="{8399F147-3B0E-77EC-6E15-DE4E5F117BE9}"/>
                    </a:ext>
                  </a:extLst>
                </p:cNvPr>
                <p:cNvCxnSpPr>
                  <a:cxnSpLocks/>
                  <a:stCxn id="2640" idx="4"/>
                  <a:endCxn id="2582" idx="0"/>
                </p:cNvCxnSpPr>
                <p:nvPr/>
              </p:nvCxnSpPr>
              <p:spPr>
                <a:xfrm>
                  <a:off x="7194096" y="3778119"/>
                  <a:ext cx="587761" cy="10057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59" name="Gerade Verbindung mit Pfeil 2558">
                  <a:extLst>
                    <a:ext uri="{FF2B5EF4-FFF2-40B4-BE49-F238E27FC236}">
                      <a16:creationId xmlns:a16="http://schemas.microsoft.com/office/drawing/2014/main" id="{44F50F86-AA2D-C4D0-0A5B-B0C3C419E6F2}"/>
                    </a:ext>
                  </a:extLst>
                </p:cNvPr>
                <p:cNvCxnSpPr>
                  <a:cxnSpLocks/>
                  <a:stCxn id="2638" idx="4"/>
                  <a:endCxn id="2582" idx="0"/>
                </p:cNvCxnSpPr>
                <p:nvPr/>
              </p:nvCxnSpPr>
              <p:spPr>
                <a:xfrm flipH="1">
                  <a:off x="7781857" y="3778110"/>
                  <a:ext cx="576044" cy="10058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0" name="Gerade Verbindung mit Pfeil 2559">
                  <a:extLst>
                    <a:ext uri="{FF2B5EF4-FFF2-40B4-BE49-F238E27FC236}">
                      <a16:creationId xmlns:a16="http://schemas.microsoft.com/office/drawing/2014/main" id="{3E31C0CD-BC99-348B-E408-C7AAFA9F3A0D}"/>
                    </a:ext>
                  </a:extLst>
                </p:cNvPr>
                <p:cNvCxnSpPr>
                  <a:cxnSpLocks/>
                  <a:stCxn id="2515" idx="2"/>
                  <a:endCxn id="2647" idx="0"/>
                </p:cNvCxnSpPr>
                <p:nvPr/>
              </p:nvCxnSpPr>
              <p:spPr>
                <a:xfrm flipH="1">
                  <a:off x="7685028" y="1715975"/>
                  <a:ext cx="92066" cy="1313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561" name="Gerade Verbindung mit Pfeil 2560">
                  <a:extLst>
                    <a:ext uri="{FF2B5EF4-FFF2-40B4-BE49-F238E27FC236}">
                      <a16:creationId xmlns:a16="http://schemas.microsoft.com/office/drawing/2014/main" id="{6EEB551B-21FF-2C3D-61F6-A07F3A22044E}"/>
                    </a:ext>
                  </a:extLst>
                </p:cNvPr>
                <p:cNvCxnSpPr>
                  <a:cxnSpLocks/>
                  <a:stCxn id="2648" idx="2"/>
                  <a:endCxn id="2633" idx="0"/>
                </p:cNvCxnSpPr>
                <p:nvPr/>
              </p:nvCxnSpPr>
              <p:spPr>
                <a:xfrm flipH="1">
                  <a:off x="8630383" y="2102302"/>
                  <a:ext cx="136" cy="1253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2" name="Gerade Verbindung mit Pfeil 2561">
                  <a:extLst>
                    <a:ext uri="{FF2B5EF4-FFF2-40B4-BE49-F238E27FC236}">
                      <a16:creationId xmlns:a16="http://schemas.microsoft.com/office/drawing/2014/main" id="{84DF5D1D-45CD-4B1F-EDF1-BACCC594DC85}"/>
                    </a:ext>
                  </a:extLst>
                </p:cNvPr>
                <p:cNvCxnSpPr>
                  <a:cxnSpLocks/>
                  <a:stCxn id="2649" idx="2"/>
                  <a:endCxn id="2631" idx="0"/>
                </p:cNvCxnSpPr>
                <p:nvPr/>
              </p:nvCxnSpPr>
              <p:spPr>
                <a:xfrm flipH="1">
                  <a:off x="8159244" y="2102301"/>
                  <a:ext cx="136" cy="12533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3" name="Gerade Verbindung mit Pfeil 2562">
                  <a:extLst>
                    <a:ext uri="{FF2B5EF4-FFF2-40B4-BE49-F238E27FC236}">
                      <a16:creationId xmlns:a16="http://schemas.microsoft.com/office/drawing/2014/main" id="{4DE83F4F-521A-D858-02C7-1C48F4F8A12D}"/>
                    </a:ext>
                  </a:extLst>
                </p:cNvPr>
                <p:cNvCxnSpPr>
                  <a:cxnSpLocks/>
                  <a:stCxn id="2650" idx="2"/>
                  <a:endCxn id="2629" idx="0"/>
                </p:cNvCxnSpPr>
                <p:nvPr/>
              </p:nvCxnSpPr>
              <p:spPr>
                <a:xfrm flipH="1">
                  <a:off x="6728362" y="2104784"/>
                  <a:ext cx="3746" cy="12285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4" name="Gerade Verbindung mit Pfeil 2563">
                  <a:extLst>
                    <a:ext uri="{FF2B5EF4-FFF2-40B4-BE49-F238E27FC236}">
                      <a16:creationId xmlns:a16="http://schemas.microsoft.com/office/drawing/2014/main" id="{F6B25BA1-42E2-02A1-9FA3-FFD3D9882DC1}"/>
                    </a:ext>
                  </a:extLst>
                </p:cNvPr>
                <p:cNvCxnSpPr>
                  <a:cxnSpLocks/>
                  <a:stCxn id="2647" idx="2"/>
                  <a:endCxn id="2632" idx="0"/>
                </p:cNvCxnSpPr>
                <p:nvPr/>
              </p:nvCxnSpPr>
              <p:spPr>
                <a:xfrm>
                  <a:off x="7685029" y="2099345"/>
                  <a:ext cx="3799" cy="12829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641" name="Gruppieren 2640">
                  <a:extLst>
                    <a:ext uri="{FF2B5EF4-FFF2-40B4-BE49-F238E27FC236}">
                      <a16:creationId xmlns:a16="http://schemas.microsoft.com/office/drawing/2014/main" id="{ED0D3042-75B5-D8F9-3AC3-FB9D1C8CA087}"/>
                    </a:ext>
                  </a:extLst>
                </p:cNvPr>
                <p:cNvGrpSpPr/>
                <p:nvPr/>
              </p:nvGrpSpPr>
              <p:grpSpPr>
                <a:xfrm rot="5400000">
                  <a:off x="7507234" y="892218"/>
                  <a:ext cx="348158" cy="2258411"/>
                  <a:chOff x="3901084" y="1898330"/>
                  <a:chExt cx="348158" cy="2258411"/>
                </a:xfrm>
              </p:grpSpPr>
              <p:grpSp>
                <p:nvGrpSpPr>
                  <p:cNvPr id="2646" name="Gruppieren 2645">
                    <a:extLst>
                      <a:ext uri="{FF2B5EF4-FFF2-40B4-BE49-F238E27FC236}">
                        <a16:creationId xmlns:a16="http://schemas.microsoft.com/office/drawing/2014/main" id="{2FF19FA4-2A2A-8E01-069D-7B89E439F0B4}"/>
                      </a:ext>
                    </a:extLst>
                  </p:cNvPr>
                  <p:cNvGrpSpPr/>
                  <p:nvPr/>
                </p:nvGrpSpPr>
                <p:grpSpPr>
                  <a:xfrm>
                    <a:off x="3904040" y="1898330"/>
                    <a:ext cx="345202" cy="2258411"/>
                    <a:chOff x="4682551" y="2696535"/>
                    <a:chExt cx="345202" cy="2258411"/>
                  </a:xfrm>
                </p:grpSpPr>
                <p:sp>
                  <p:nvSpPr>
                    <p:cNvPr id="2648" name="Rectangle 15">
                      <a:extLst>
                        <a:ext uri="{FF2B5EF4-FFF2-40B4-BE49-F238E27FC236}">
                          <a16:creationId xmlns:a16="http://schemas.microsoft.com/office/drawing/2014/main" id="{49812F21-F18A-B357-A42E-922FC5358D7F}"/>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2649" name="Rectangle 15">
                      <a:extLst>
                        <a:ext uri="{FF2B5EF4-FFF2-40B4-BE49-F238E27FC236}">
                          <a16:creationId xmlns:a16="http://schemas.microsoft.com/office/drawing/2014/main" id="{576398F0-98C0-0E95-3FDB-2DD5E98271A7}"/>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2650" name="Rectangle 15">
                      <a:extLst>
                        <a:ext uri="{FF2B5EF4-FFF2-40B4-BE49-F238E27FC236}">
                          <a16:creationId xmlns:a16="http://schemas.microsoft.com/office/drawing/2014/main" id="{9124E00E-7E68-7061-64DB-D1221FD2AB79}"/>
                        </a:ext>
                      </a:extLst>
                    </p:cNvPr>
                    <p:cNvSpPr/>
                    <p:nvPr/>
                  </p:nvSpPr>
                  <p:spPr>
                    <a:xfrm rot="16200000">
                      <a:off x="4631034" y="464894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2651" name="Rectangle 15">
                      <a:extLst>
                        <a:ext uri="{FF2B5EF4-FFF2-40B4-BE49-F238E27FC236}">
                          <a16:creationId xmlns:a16="http://schemas.microsoft.com/office/drawing/2014/main" id="{77805DA3-F721-075B-606B-2432CDFCBD65}"/>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47" name="Rectangle 15">
                    <a:extLst>
                      <a:ext uri="{FF2B5EF4-FFF2-40B4-BE49-F238E27FC236}">
                        <a16:creationId xmlns:a16="http://schemas.microsoft.com/office/drawing/2014/main" id="{6D39ED43-533A-79A7-5562-AC91C80DD31B}"/>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cxnSp>
              <p:nvCxnSpPr>
                <p:cNvPr id="2566" name="Gerade Verbindung mit Pfeil 2565">
                  <a:extLst>
                    <a:ext uri="{FF2B5EF4-FFF2-40B4-BE49-F238E27FC236}">
                      <a16:creationId xmlns:a16="http://schemas.microsoft.com/office/drawing/2014/main" id="{9A4F5294-C046-71D0-DE1E-3674A52A6649}"/>
                    </a:ext>
                  </a:extLst>
                </p:cNvPr>
                <p:cNvCxnSpPr>
                  <a:cxnSpLocks/>
                  <a:stCxn id="2615" idx="4"/>
                  <a:endCxn id="2606" idx="0"/>
                </p:cNvCxnSpPr>
                <p:nvPr/>
              </p:nvCxnSpPr>
              <p:spPr>
                <a:xfrm>
                  <a:off x="8631333"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7" name="Gerade Verbindung mit Pfeil 2566">
                  <a:extLst>
                    <a:ext uri="{FF2B5EF4-FFF2-40B4-BE49-F238E27FC236}">
                      <a16:creationId xmlns:a16="http://schemas.microsoft.com/office/drawing/2014/main" id="{349750A6-3B97-BC69-40E6-C4D676064356}"/>
                    </a:ext>
                  </a:extLst>
                </p:cNvPr>
                <p:cNvCxnSpPr>
                  <a:cxnSpLocks/>
                  <a:stCxn id="2615" idx="4"/>
                  <a:endCxn id="2604" idx="0"/>
                </p:cNvCxnSpPr>
                <p:nvPr/>
              </p:nvCxnSpPr>
              <p:spPr>
                <a:xfrm flipH="1">
                  <a:off x="8161899" y="2958042"/>
                  <a:ext cx="46943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8" name="Gerade Verbindung mit Pfeil 2567">
                  <a:extLst>
                    <a:ext uri="{FF2B5EF4-FFF2-40B4-BE49-F238E27FC236}">
                      <a16:creationId xmlns:a16="http://schemas.microsoft.com/office/drawing/2014/main" id="{8590C760-912F-C6B7-CFDC-6F19353AA579}"/>
                    </a:ext>
                  </a:extLst>
                </p:cNvPr>
                <p:cNvCxnSpPr>
                  <a:cxnSpLocks/>
                  <a:stCxn id="2615" idx="4"/>
                  <a:endCxn id="2605" idx="0"/>
                </p:cNvCxnSpPr>
                <p:nvPr/>
              </p:nvCxnSpPr>
              <p:spPr>
                <a:xfrm flipH="1">
                  <a:off x="7691483" y="2958042"/>
                  <a:ext cx="93985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69" name="Gerade Verbindung mit Pfeil 2568">
                  <a:extLst>
                    <a:ext uri="{FF2B5EF4-FFF2-40B4-BE49-F238E27FC236}">
                      <a16:creationId xmlns:a16="http://schemas.microsoft.com/office/drawing/2014/main" id="{7968B42A-ED6E-5869-EA77-B02FF57F71AA}"/>
                    </a:ext>
                  </a:extLst>
                </p:cNvPr>
                <p:cNvCxnSpPr>
                  <a:cxnSpLocks/>
                  <a:stCxn id="2615" idx="4"/>
                  <a:endCxn id="2602" idx="0"/>
                </p:cNvCxnSpPr>
                <p:nvPr/>
              </p:nvCxnSpPr>
              <p:spPr>
                <a:xfrm flipH="1">
                  <a:off x="6845318" y="2958042"/>
                  <a:ext cx="1786015"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0" name="Gerade Verbindung mit Pfeil 2569">
                  <a:extLst>
                    <a:ext uri="{FF2B5EF4-FFF2-40B4-BE49-F238E27FC236}">
                      <a16:creationId xmlns:a16="http://schemas.microsoft.com/office/drawing/2014/main" id="{D9C880DD-B7EC-16BE-386D-2F25AF71AF32}"/>
                    </a:ext>
                  </a:extLst>
                </p:cNvPr>
                <p:cNvCxnSpPr>
                  <a:cxnSpLocks/>
                  <a:stCxn id="2613" idx="4"/>
                  <a:endCxn id="2606" idx="0"/>
                </p:cNvCxnSpPr>
                <p:nvPr/>
              </p:nvCxnSpPr>
              <p:spPr>
                <a:xfrm>
                  <a:off x="8160194" y="2958042"/>
                  <a:ext cx="472844"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1" name="Gerade Verbindung mit Pfeil 2570">
                  <a:extLst>
                    <a:ext uri="{FF2B5EF4-FFF2-40B4-BE49-F238E27FC236}">
                      <a16:creationId xmlns:a16="http://schemas.microsoft.com/office/drawing/2014/main" id="{E0A50094-1127-2FA3-E805-8647CC4004BC}"/>
                    </a:ext>
                  </a:extLst>
                </p:cNvPr>
                <p:cNvCxnSpPr>
                  <a:cxnSpLocks/>
                  <a:stCxn id="2613" idx="4"/>
                  <a:endCxn id="2604" idx="0"/>
                </p:cNvCxnSpPr>
                <p:nvPr/>
              </p:nvCxnSpPr>
              <p:spPr>
                <a:xfrm>
                  <a:off x="8160194"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2" name="Gerade Verbindung mit Pfeil 2571">
                  <a:extLst>
                    <a:ext uri="{FF2B5EF4-FFF2-40B4-BE49-F238E27FC236}">
                      <a16:creationId xmlns:a16="http://schemas.microsoft.com/office/drawing/2014/main" id="{F98E6007-5615-9F74-6D34-DD033552D544}"/>
                    </a:ext>
                  </a:extLst>
                </p:cNvPr>
                <p:cNvCxnSpPr>
                  <a:cxnSpLocks/>
                  <a:stCxn id="2613" idx="4"/>
                  <a:endCxn id="2605" idx="0"/>
                </p:cNvCxnSpPr>
                <p:nvPr/>
              </p:nvCxnSpPr>
              <p:spPr>
                <a:xfrm flipH="1">
                  <a:off x="7691483" y="2958042"/>
                  <a:ext cx="46871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3" name="Gerade Verbindung mit Pfeil 2572">
                  <a:extLst>
                    <a:ext uri="{FF2B5EF4-FFF2-40B4-BE49-F238E27FC236}">
                      <a16:creationId xmlns:a16="http://schemas.microsoft.com/office/drawing/2014/main" id="{1C615404-D34A-1874-B9D0-BAAA32C7689E}"/>
                    </a:ext>
                  </a:extLst>
                </p:cNvPr>
                <p:cNvCxnSpPr>
                  <a:cxnSpLocks/>
                  <a:stCxn id="2613" idx="4"/>
                  <a:endCxn id="2602" idx="0"/>
                </p:cNvCxnSpPr>
                <p:nvPr/>
              </p:nvCxnSpPr>
              <p:spPr>
                <a:xfrm flipH="1">
                  <a:off x="6845318" y="2958042"/>
                  <a:ext cx="1314876"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4" name="Gerade Verbindung mit Pfeil 2573">
                  <a:extLst>
                    <a:ext uri="{FF2B5EF4-FFF2-40B4-BE49-F238E27FC236}">
                      <a16:creationId xmlns:a16="http://schemas.microsoft.com/office/drawing/2014/main" id="{AB8C661D-EDA4-DF45-1206-2AA4BB0D867C}"/>
                    </a:ext>
                  </a:extLst>
                </p:cNvPr>
                <p:cNvCxnSpPr>
                  <a:cxnSpLocks/>
                  <a:stCxn id="2614" idx="4"/>
                  <a:endCxn id="2606" idx="0"/>
                </p:cNvCxnSpPr>
                <p:nvPr/>
              </p:nvCxnSpPr>
              <p:spPr>
                <a:xfrm>
                  <a:off x="7689778" y="2958042"/>
                  <a:ext cx="943260"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5" name="Gerade Verbindung mit Pfeil 2574">
                  <a:extLst>
                    <a:ext uri="{FF2B5EF4-FFF2-40B4-BE49-F238E27FC236}">
                      <a16:creationId xmlns:a16="http://schemas.microsoft.com/office/drawing/2014/main" id="{C24980F0-AE1B-F354-C10A-0F5C7C898985}"/>
                    </a:ext>
                  </a:extLst>
                </p:cNvPr>
                <p:cNvCxnSpPr>
                  <a:cxnSpLocks/>
                  <a:stCxn id="2614" idx="4"/>
                  <a:endCxn id="2604" idx="0"/>
                </p:cNvCxnSpPr>
                <p:nvPr/>
              </p:nvCxnSpPr>
              <p:spPr>
                <a:xfrm>
                  <a:off x="7689778" y="2958042"/>
                  <a:ext cx="472121"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6" name="Gerade Verbindung mit Pfeil 2575">
                  <a:extLst>
                    <a:ext uri="{FF2B5EF4-FFF2-40B4-BE49-F238E27FC236}">
                      <a16:creationId xmlns:a16="http://schemas.microsoft.com/office/drawing/2014/main" id="{91AC280D-75DC-501F-C434-0EEDBD7C494B}"/>
                    </a:ext>
                  </a:extLst>
                </p:cNvPr>
                <p:cNvCxnSpPr>
                  <a:cxnSpLocks/>
                  <a:stCxn id="2614" idx="4"/>
                  <a:endCxn id="2605" idx="0"/>
                </p:cNvCxnSpPr>
                <p:nvPr/>
              </p:nvCxnSpPr>
              <p:spPr>
                <a:xfrm>
                  <a:off x="7689778" y="2958042"/>
                  <a:ext cx="1705" cy="9021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7" name="Gerade Verbindung mit Pfeil 2576">
                  <a:extLst>
                    <a:ext uri="{FF2B5EF4-FFF2-40B4-BE49-F238E27FC236}">
                      <a16:creationId xmlns:a16="http://schemas.microsoft.com/office/drawing/2014/main" id="{DFF534C5-FFED-1B04-84FB-C7C28C5CC468}"/>
                    </a:ext>
                  </a:extLst>
                </p:cNvPr>
                <p:cNvCxnSpPr>
                  <a:cxnSpLocks/>
                  <a:stCxn id="2614" idx="4"/>
                  <a:endCxn id="2602" idx="0"/>
                </p:cNvCxnSpPr>
                <p:nvPr/>
              </p:nvCxnSpPr>
              <p:spPr>
                <a:xfrm flipH="1">
                  <a:off x="6845318" y="2958042"/>
                  <a:ext cx="844460" cy="902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8" name="Gerade Verbindung mit Pfeil 2577">
                  <a:extLst>
                    <a:ext uri="{FF2B5EF4-FFF2-40B4-BE49-F238E27FC236}">
                      <a16:creationId xmlns:a16="http://schemas.microsoft.com/office/drawing/2014/main" id="{45F88683-AA2E-70A8-C5A2-0882B6A817F3}"/>
                    </a:ext>
                  </a:extLst>
                </p:cNvPr>
                <p:cNvCxnSpPr>
                  <a:cxnSpLocks/>
                  <a:stCxn id="2611" idx="4"/>
                  <a:endCxn id="2606" idx="0"/>
                </p:cNvCxnSpPr>
                <p:nvPr/>
              </p:nvCxnSpPr>
              <p:spPr>
                <a:xfrm>
                  <a:off x="6729312" y="2958041"/>
                  <a:ext cx="1903726"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79" name="Gerade Verbindung mit Pfeil 2578">
                  <a:extLst>
                    <a:ext uri="{FF2B5EF4-FFF2-40B4-BE49-F238E27FC236}">
                      <a16:creationId xmlns:a16="http://schemas.microsoft.com/office/drawing/2014/main" id="{1477F0D8-507E-2730-6F27-F117A344FBCF}"/>
                    </a:ext>
                  </a:extLst>
                </p:cNvPr>
                <p:cNvCxnSpPr>
                  <a:cxnSpLocks/>
                  <a:stCxn id="2611" idx="4"/>
                  <a:endCxn id="2604" idx="0"/>
                </p:cNvCxnSpPr>
                <p:nvPr/>
              </p:nvCxnSpPr>
              <p:spPr>
                <a:xfrm>
                  <a:off x="6729312" y="2958041"/>
                  <a:ext cx="1432587"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0" name="Gerade Verbindung mit Pfeil 2579">
                  <a:extLst>
                    <a:ext uri="{FF2B5EF4-FFF2-40B4-BE49-F238E27FC236}">
                      <a16:creationId xmlns:a16="http://schemas.microsoft.com/office/drawing/2014/main" id="{B1BFFE1F-69A1-541F-B032-0A04CCBB94B7}"/>
                    </a:ext>
                  </a:extLst>
                </p:cNvPr>
                <p:cNvCxnSpPr>
                  <a:cxnSpLocks/>
                  <a:stCxn id="2611" idx="4"/>
                  <a:endCxn id="2605" idx="0"/>
                </p:cNvCxnSpPr>
                <p:nvPr/>
              </p:nvCxnSpPr>
              <p:spPr>
                <a:xfrm>
                  <a:off x="6729312" y="2958041"/>
                  <a:ext cx="962171" cy="9021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1" name="Gerade Verbindung mit Pfeil 2580">
                  <a:extLst>
                    <a:ext uri="{FF2B5EF4-FFF2-40B4-BE49-F238E27FC236}">
                      <a16:creationId xmlns:a16="http://schemas.microsoft.com/office/drawing/2014/main" id="{A6E51397-6ED8-2DC4-6F8E-FBDAA9BA329D}"/>
                    </a:ext>
                  </a:extLst>
                </p:cNvPr>
                <p:cNvCxnSpPr>
                  <a:cxnSpLocks/>
                  <a:stCxn id="2611" idx="4"/>
                  <a:endCxn id="2602" idx="0"/>
                </p:cNvCxnSpPr>
                <p:nvPr/>
              </p:nvCxnSpPr>
              <p:spPr>
                <a:xfrm>
                  <a:off x="6729312" y="2958041"/>
                  <a:ext cx="116006" cy="9023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2582" name="Rectangle 15">
                  <a:extLst>
                    <a:ext uri="{FF2B5EF4-FFF2-40B4-BE49-F238E27FC236}">
                      <a16:creationId xmlns:a16="http://schemas.microsoft.com/office/drawing/2014/main" id="{996A4AFF-297A-8D71-F5F6-3FB7D884B1AF}"/>
                    </a:ext>
                  </a:extLst>
                </p:cNvPr>
                <p:cNvSpPr/>
                <p:nvPr/>
              </p:nvSpPr>
              <p:spPr>
                <a:xfrm>
                  <a:off x="7385857" y="387869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583" name="Rectangle 21">
                  <a:extLst>
                    <a:ext uri="{FF2B5EF4-FFF2-40B4-BE49-F238E27FC236}">
                      <a16:creationId xmlns:a16="http://schemas.microsoft.com/office/drawing/2014/main" id="{456ADB97-61D1-0766-4380-67F888F3CA6F}"/>
                    </a:ext>
                  </a:extLst>
                </p:cNvPr>
                <p:cNvSpPr/>
                <p:nvPr/>
              </p:nvSpPr>
              <p:spPr>
                <a:xfrm>
                  <a:off x="6095998" y="3958057"/>
                  <a:ext cx="2882109" cy="67052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Output </a:t>
                  </a:r>
                </a:p>
                <a:p>
                  <a:pPr defTabSz="1088333">
                    <a:buClrTx/>
                    <a:defRPr/>
                  </a:pPr>
                  <a:r>
                    <a:rPr lang="en-US" sz="800" kern="1200" dirty="0">
                      <a:solidFill>
                        <a:schemeClr val="tx1"/>
                      </a:solidFill>
                      <a:latin typeface="Daimler CS" pitchFamily="2" charset="0"/>
                    </a:rPr>
                    <a:t>Statevector with 5 Channels</a:t>
                  </a:r>
                </a:p>
                <a:p>
                  <a:pPr defTabSz="1088333">
                    <a:buClrTx/>
                    <a:defRPr/>
                  </a:pPr>
                  <a:r>
                    <a:rPr lang="en-US" sz="800" kern="1200" dirty="0">
                      <a:solidFill>
                        <a:schemeClr val="tx1"/>
                      </a:solidFill>
                      <a:latin typeface="Daimler CS" pitchFamily="2" charset="0"/>
                    </a:rPr>
                    <a:t>Prediction for timestep t</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grpSp>
              <p:nvGrpSpPr>
                <p:cNvPr id="2584" name="Gruppieren 2583">
                  <a:extLst>
                    <a:ext uri="{FF2B5EF4-FFF2-40B4-BE49-F238E27FC236}">
                      <a16:creationId xmlns:a16="http://schemas.microsoft.com/office/drawing/2014/main" id="{BE6BBBA9-80EC-E005-859D-3D9197A901D8}"/>
                    </a:ext>
                  </a:extLst>
                </p:cNvPr>
                <p:cNvGrpSpPr/>
                <p:nvPr/>
              </p:nvGrpSpPr>
              <p:grpSpPr>
                <a:xfrm>
                  <a:off x="7104096" y="3598088"/>
                  <a:ext cx="1343805" cy="180031"/>
                  <a:chOff x="7110446" y="4033063"/>
                  <a:chExt cx="1343805" cy="180031"/>
                </a:xfrm>
              </p:grpSpPr>
              <p:grpSp>
                <p:nvGrpSpPr>
                  <p:cNvPr id="2635" name="Gruppieren 2634">
                    <a:extLst>
                      <a:ext uri="{FF2B5EF4-FFF2-40B4-BE49-F238E27FC236}">
                        <a16:creationId xmlns:a16="http://schemas.microsoft.com/office/drawing/2014/main" id="{CD9FC4FD-A4D3-4CE2-17ED-415F92F8557B}"/>
                      </a:ext>
                    </a:extLst>
                  </p:cNvPr>
                  <p:cNvGrpSpPr/>
                  <p:nvPr/>
                </p:nvGrpSpPr>
                <p:grpSpPr>
                  <a:xfrm rot="5400000">
                    <a:off x="7692339" y="3451182"/>
                    <a:ext cx="180019" cy="1343805"/>
                    <a:chOff x="4838919" y="1960531"/>
                    <a:chExt cx="180019" cy="1343805"/>
                  </a:xfrm>
                  <a:solidFill>
                    <a:schemeClr val="bg1"/>
                  </a:solidFill>
                </p:grpSpPr>
                <p:sp>
                  <p:nvSpPr>
                    <p:cNvPr id="2638" name="Rectangle 15">
                      <a:extLst>
                        <a:ext uri="{FF2B5EF4-FFF2-40B4-BE49-F238E27FC236}">
                          <a16:creationId xmlns:a16="http://schemas.microsoft.com/office/drawing/2014/main" id="{132A91AA-1244-5934-4FA5-72525DC9D518}"/>
                        </a:ext>
                      </a:extLst>
                    </p:cNvPr>
                    <p:cNvSpPr/>
                    <p:nvPr/>
                  </p:nvSpPr>
                  <p:spPr>
                    <a:xfrm rot="16200000">
                      <a:off x="4838929" y="196053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9" name="Rectangle 15">
                      <a:extLst>
                        <a:ext uri="{FF2B5EF4-FFF2-40B4-BE49-F238E27FC236}">
                          <a16:creationId xmlns:a16="http://schemas.microsoft.com/office/drawing/2014/main" id="{3B7137D3-67FA-D3A2-E87B-D9FB32EC6A7B}"/>
                        </a:ext>
                      </a:extLst>
                    </p:cNvPr>
                    <p:cNvSpPr/>
                    <p:nvPr/>
                  </p:nvSpPr>
                  <p:spPr>
                    <a:xfrm rot="16200000">
                      <a:off x="4838919" y="2542434"/>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640" name="Rectangle 15">
                      <a:extLst>
                        <a:ext uri="{FF2B5EF4-FFF2-40B4-BE49-F238E27FC236}">
                          <a16:creationId xmlns:a16="http://schemas.microsoft.com/office/drawing/2014/main" id="{A5D63C3A-B7CF-A887-D947-4D8A0D8D0F41}"/>
                        </a:ext>
                      </a:extLst>
                    </p:cNvPr>
                    <p:cNvSpPr/>
                    <p:nvPr/>
                  </p:nvSpPr>
                  <p:spPr>
                    <a:xfrm rot="16200000">
                      <a:off x="4838938" y="312433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5</a:t>
                      </a:r>
                    </a:p>
                  </p:txBody>
                </p:sp>
              </p:grpSp>
              <p:sp>
                <p:nvSpPr>
                  <p:cNvPr id="2636" name="Rectangle 15">
                    <a:extLst>
                      <a:ext uri="{FF2B5EF4-FFF2-40B4-BE49-F238E27FC236}">
                        <a16:creationId xmlns:a16="http://schemas.microsoft.com/office/drawing/2014/main" id="{8630274E-21D3-D3C5-3E58-4E379C9A23DA}"/>
                      </a:ext>
                    </a:extLst>
                  </p:cNvPr>
                  <p:cNvSpPr/>
                  <p:nvPr/>
                </p:nvSpPr>
                <p:spPr>
                  <a:xfrm>
                    <a:off x="7983299"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7" name="Rectangle 15">
                    <a:extLst>
                      <a:ext uri="{FF2B5EF4-FFF2-40B4-BE49-F238E27FC236}">
                        <a16:creationId xmlns:a16="http://schemas.microsoft.com/office/drawing/2014/main" id="{F4032206-4CEB-FF14-5967-51CEA4492E4E}"/>
                      </a:ext>
                    </a:extLst>
                  </p:cNvPr>
                  <p:cNvSpPr/>
                  <p:nvPr/>
                </p:nvSpPr>
                <p:spPr>
                  <a:xfrm>
                    <a:off x="7401397" y="4033063"/>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4</a:t>
                    </a:r>
                  </a:p>
                </p:txBody>
              </p:sp>
            </p:grpSp>
            <p:cxnSp>
              <p:nvCxnSpPr>
                <p:cNvPr id="2585" name="Gerade Verbindung mit Pfeil 2584">
                  <a:extLst>
                    <a:ext uri="{FF2B5EF4-FFF2-40B4-BE49-F238E27FC236}">
                      <a16:creationId xmlns:a16="http://schemas.microsoft.com/office/drawing/2014/main" id="{9257A445-530C-9A49-344C-1A0B396CC296}"/>
                    </a:ext>
                  </a:extLst>
                </p:cNvPr>
                <p:cNvCxnSpPr>
                  <a:cxnSpLocks/>
                  <a:stCxn id="2656" idx="4"/>
                  <a:endCxn id="2637" idx="0"/>
                </p:cNvCxnSpPr>
                <p:nvPr/>
              </p:nvCxnSpPr>
              <p:spPr>
                <a:xfrm flipH="1">
                  <a:off x="7485047" y="3482163"/>
                  <a:ext cx="7270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6" name="Gerade Verbindung mit Pfeil 2585">
                  <a:extLst>
                    <a:ext uri="{FF2B5EF4-FFF2-40B4-BE49-F238E27FC236}">
                      <a16:creationId xmlns:a16="http://schemas.microsoft.com/office/drawing/2014/main" id="{E54E3F0E-E8B5-F7CF-A1D1-82FE3234F3B4}"/>
                    </a:ext>
                  </a:extLst>
                </p:cNvPr>
                <p:cNvCxnSpPr>
                  <a:cxnSpLocks/>
                  <a:stCxn id="2656" idx="4"/>
                  <a:endCxn id="2636" idx="0"/>
                </p:cNvCxnSpPr>
                <p:nvPr/>
              </p:nvCxnSpPr>
              <p:spPr>
                <a:xfrm>
                  <a:off x="7557753" y="3482163"/>
                  <a:ext cx="509196" cy="115925"/>
                </a:xfrm>
                <a:prstGeom prst="straightConnector1">
                  <a:avLst/>
                </a:prstGeom>
                <a:ln w="3175" cap="flat" cmpd="sng" algn="ctr">
                  <a:solidFill>
                    <a:schemeClr val="dk1"/>
                  </a:solidFill>
                  <a:prstDash val="dash"/>
                  <a:round/>
                  <a:headEnd type="none" w="med" len="med"/>
                  <a:tailEnd type="none" w="sm" len="sm"/>
                </a:ln>
              </p:spPr>
              <p:style>
                <a:lnRef idx="0">
                  <a:scrgbClr r="0" g="0" b="0"/>
                </a:lnRef>
                <a:fillRef idx="0">
                  <a:scrgbClr r="0" g="0" b="0"/>
                </a:fillRef>
                <a:effectRef idx="0">
                  <a:scrgbClr r="0" g="0" b="0"/>
                </a:effectRef>
                <a:fontRef idx="minor">
                  <a:schemeClr val="tx1"/>
                </a:fontRef>
              </p:style>
            </p:cxnSp>
            <p:cxnSp>
              <p:nvCxnSpPr>
                <p:cNvPr id="2587" name="Gerade Verbindung mit Pfeil 2586">
                  <a:extLst>
                    <a:ext uri="{FF2B5EF4-FFF2-40B4-BE49-F238E27FC236}">
                      <a16:creationId xmlns:a16="http://schemas.microsoft.com/office/drawing/2014/main" id="{0864A996-BBA3-846C-2BAE-D220D43D1003}"/>
                    </a:ext>
                  </a:extLst>
                </p:cNvPr>
                <p:cNvCxnSpPr>
                  <a:cxnSpLocks/>
                  <a:stCxn id="2653" idx="4"/>
                  <a:endCxn id="2637" idx="0"/>
                </p:cNvCxnSpPr>
                <p:nvPr/>
              </p:nvCxnSpPr>
              <p:spPr>
                <a:xfrm>
                  <a:off x="6993275" y="3482163"/>
                  <a:ext cx="49177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8" name="Gerade Verbindung mit Pfeil 2587">
                  <a:extLst>
                    <a:ext uri="{FF2B5EF4-FFF2-40B4-BE49-F238E27FC236}">
                      <a16:creationId xmlns:a16="http://schemas.microsoft.com/office/drawing/2014/main" id="{95EE52FF-3B5B-99E8-6291-E69A1130AF29}"/>
                    </a:ext>
                  </a:extLst>
                </p:cNvPr>
                <p:cNvCxnSpPr>
                  <a:cxnSpLocks/>
                  <a:stCxn id="2653" idx="4"/>
                  <a:endCxn id="2636" idx="0"/>
                </p:cNvCxnSpPr>
                <p:nvPr/>
              </p:nvCxnSpPr>
              <p:spPr>
                <a:xfrm>
                  <a:off x="6993275" y="3482163"/>
                  <a:ext cx="1073674"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89" name="Gerade Verbindung mit Pfeil 2588">
                  <a:extLst>
                    <a:ext uri="{FF2B5EF4-FFF2-40B4-BE49-F238E27FC236}">
                      <a16:creationId xmlns:a16="http://schemas.microsoft.com/office/drawing/2014/main" id="{D414570C-AFBC-1765-B331-057561893DE6}"/>
                    </a:ext>
                  </a:extLst>
                </p:cNvPr>
                <p:cNvCxnSpPr>
                  <a:cxnSpLocks/>
                  <a:stCxn id="2655" idx="4"/>
                  <a:endCxn id="2637" idx="0"/>
                </p:cNvCxnSpPr>
                <p:nvPr/>
              </p:nvCxnSpPr>
              <p:spPr>
                <a:xfrm flipH="1">
                  <a:off x="7485047" y="3482163"/>
                  <a:ext cx="543122"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0" name="Gerade Verbindung mit Pfeil 2589">
                  <a:extLst>
                    <a:ext uri="{FF2B5EF4-FFF2-40B4-BE49-F238E27FC236}">
                      <a16:creationId xmlns:a16="http://schemas.microsoft.com/office/drawing/2014/main" id="{D558299A-BF99-E361-AB53-E8999AF69D73}"/>
                    </a:ext>
                  </a:extLst>
                </p:cNvPr>
                <p:cNvCxnSpPr>
                  <a:cxnSpLocks/>
                  <a:stCxn id="2655" idx="4"/>
                  <a:endCxn id="2636" idx="0"/>
                </p:cNvCxnSpPr>
                <p:nvPr/>
              </p:nvCxnSpPr>
              <p:spPr>
                <a:xfrm>
                  <a:off x="8028169" y="3482163"/>
                  <a:ext cx="38780"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1" name="Gerade Verbindung mit Pfeil 2590">
                  <a:extLst>
                    <a:ext uri="{FF2B5EF4-FFF2-40B4-BE49-F238E27FC236}">
                      <a16:creationId xmlns:a16="http://schemas.microsoft.com/office/drawing/2014/main" id="{7B943CED-43A4-80A7-F138-4E093BD28AA3}"/>
                    </a:ext>
                  </a:extLst>
                </p:cNvPr>
                <p:cNvCxnSpPr>
                  <a:cxnSpLocks/>
                  <a:stCxn id="2657" idx="4"/>
                  <a:endCxn id="2637" idx="0"/>
                </p:cNvCxnSpPr>
                <p:nvPr/>
              </p:nvCxnSpPr>
              <p:spPr>
                <a:xfrm flipH="1">
                  <a:off x="7485047" y="3482163"/>
                  <a:ext cx="1014261"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2" name="Gerade Verbindung mit Pfeil 2591">
                  <a:extLst>
                    <a:ext uri="{FF2B5EF4-FFF2-40B4-BE49-F238E27FC236}">
                      <a16:creationId xmlns:a16="http://schemas.microsoft.com/office/drawing/2014/main" id="{71E6B48C-5252-976D-7F1A-00DC7434C71D}"/>
                    </a:ext>
                  </a:extLst>
                </p:cNvPr>
                <p:cNvCxnSpPr>
                  <a:cxnSpLocks/>
                  <a:stCxn id="2657" idx="4"/>
                  <a:endCxn id="2636" idx="0"/>
                </p:cNvCxnSpPr>
                <p:nvPr/>
              </p:nvCxnSpPr>
              <p:spPr>
                <a:xfrm flipH="1">
                  <a:off x="8066949" y="3482163"/>
                  <a:ext cx="432359" cy="11592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3" name="Gerade Verbindung mit Pfeil 2592">
                  <a:extLst>
                    <a:ext uri="{FF2B5EF4-FFF2-40B4-BE49-F238E27FC236}">
                      <a16:creationId xmlns:a16="http://schemas.microsoft.com/office/drawing/2014/main" id="{E25098A3-DA9A-4145-9AD4-5D4B3A2E4FFC}"/>
                    </a:ext>
                  </a:extLst>
                </p:cNvPr>
                <p:cNvCxnSpPr>
                  <a:cxnSpLocks/>
                  <a:stCxn id="2636" idx="4"/>
                  <a:endCxn id="2582" idx="0"/>
                </p:cNvCxnSpPr>
                <p:nvPr/>
              </p:nvCxnSpPr>
              <p:spPr>
                <a:xfrm flipH="1">
                  <a:off x="7781857" y="3778088"/>
                  <a:ext cx="285092"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594" name="Gerade Verbindung mit Pfeil 2593">
                  <a:extLst>
                    <a:ext uri="{FF2B5EF4-FFF2-40B4-BE49-F238E27FC236}">
                      <a16:creationId xmlns:a16="http://schemas.microsoft.com/office/drawing/2014/main" id="{F6FC1B0D-7C84-60BB-D688-4D33199FF5B7}"/>
                    </a:ext>
                  </a:extLst>
                </p:cNvPr>
                <p:cNvCxnSpPr>
                  <a:cxnSpLocks/>
                  <a:stCxn id="2637" idx="4"/>
                  <a:endCxn id="2582" idx="0"/>
                </p:cNvCxnSpPr>
                <p:nvPr/>
              </p:nvCxnSpPr>
              <p:spPr>
                <a:xfrm>
                  <a:off x="7485047" y="3778088"/>
                  <a:ext cx="296810" cy="10060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grpSp>
              <p:nvGrpSpPr>
                <p:cNvPr id="2595" name="Gruppieren 2594">
                  <a:extLst>
                    <a:ext uri="{FF2B5EF4-FFF2-40B4-BE49-F238E27FC236}">
                      <a16:creationId xmlns:a16="http://schemas.microsoft.com/office/drawing/2014/main" id="{354FA54C-F556-822E-223D-AC01D04F8085}"/>
                    </a:ext>
                  </a:extLst>
                </p:cNvPr>
                <p:cNvGrpSpPr/>
                <p:nvPr/>
              </p:nvGrpSpPr>
              <p:grpSpPr>
                <a:xfrm>
                  <a:off x="6587779" y="2215260"/>
                  <a:ext cx="2132603" cy="215444"/>
                  <a:chOff x="6587779" y="2254951"/>
                  <a:chExt cx="2132603" cy="215444"/>
                </a:xfrm>
              </p:grpSpPr>
              <p:grpSp>
                <p:nvGrpSpPr>
                  <p:cNvPr id="2626" name="Gruppieren 2625">
                    <a:extLst>
                      <a:ext uri="{FF2B5EF4-FFF2-40B4-BE49-F238E27FC236}">
                        <a16:creationId xmlns:a16="http://schemas.microsoft.com/office/drawing/2014/main" id="{2ABF9E8F-82F4-1607-1213-B593BC16BCB4}"/>
                      </a:ext>
                    </a:extLst>
                  </p:cNvPr>
                  <p:cNvGrpSpPr/>
                  <p:nvPr/>
                </p:nvGrpSpPr>
                <p:grpSpPr>
                  <a:xfrm rot="5400000">
                    <a:off x="7589372" y="1316318"/>
                    <a:ext cx="180000" cy="2082020"/>
                    <a:chOff x="7030408" y="2078006"/>
                    <a:chExt cx="180000" cy="2082020"/>
                  </a:xfrm>
                  <a:solidFill>
                    <a:schemeClr val="bg1"/>
                  </a:solidFill>
                </p:grpSpPr>
                <p:grpSp>
                  <p:nvGrpSpPr>
                    <p:cNvPr id="2628" name="Gruppieren 2627">
                      <a:extLst>
                        <a:ext uri="{FF2B5EF4-FFF2-40B4-BE49-F238E27FC236}">
                          <a16:creationId xmlns:a16="http://schemas.microsoft.com/office/drawing/2014/main" id="{F4115AFD-5492-B41B-2362-4584E2B3303C}"/>
                        </a:ext>
                      </a:extLst>
                    </p:cNvPr>
                    <p:cNvGrpSpPr/>
                    <p:nvPr/>
                  </p:nvGrpSpPr>
                  <p:grpSpPr>
                    <a:xfrm>
                      <a:off x="7030408" y="2078006"/>
                      <a:ext cx="180000" cy="1729683"/>
                      <a:chOff x="4837388" y="2078006"/>
                      <a:chExt cx="180000" cy="1729683"/>
                    </a:xfrm>
                    <a:grpFill/>
                  </p:grpSpPr>
                  <p:grpSp>
                    <p:nvGrpSpPr>
                      <p:cNvPr id="2630" name="Gruppieren 2629">
                        <a:extLst>
                          <a:ext uri="{FF2B5EF4-FFF2-40B4-BE49-F238E27FC236}">
                            <a16:creationId xmlns:a16="http://schemas.microsoft.com/office/drawing/2014/main" id="{3D37641D-6DCE-D120-330B-24FB940354BE}"/>
                          </a:ext>
                        </a:extLst>
                      </p:cNvPr>
                      <p:cNvGrpSpPr/>
                      <p:nvPr/>
                    </p:nvGrpSpPr>
                    <p:grpSpPr>
                      <a:xfrm>
                        <a:off x="4837388" y="2078006"/>
                        <a:ext cx="180000" cy="1729683"/>
                        <a:chOff x="4508491" y="2876211"/>
                        <a:chExt cx="180000" cy="1729683"/>
                      </a:xfrm>
                      <a:grpFill/>
                    </p:grpSpPr>
                    <p:sp>
                      <p:nvSpPr>
                        <p:cNvPr id="2633" name="Rectangle 15">
                          <a:extLst>
                            <a:ext uri="{FF2B5EF4-FFF2-40B4-BE49-F238E27FC236}">
                              <a16:creationId xmlns:a16="http://schemas.microsoft.com/office/drawing/2014/main" id="{27F1D762-136B-B4D8-E612-6BCBA7BD9DD6}"/>
                            </a:ext>
                          </a:extLst>
                        </p:cNvPr>
                        <p:cNvSpPr/>
                        <p:nvPr/>
                      </p:nvSpPr>
                      <p:spPr>
                        <a:xfrm rot="16200000">
                          <a:off x="4508491" y="287621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34" name="Rectangle 15">
                          <a:extLst>
                            <a:ext uri="{FF2B5EF4-FFF2-40B4-BE49-F238E27FC236}">
                              <a16:creationId xmlns:a16="http://schemas.microsoft.com/office/drawing/2014/main" id="{3EBC853A-C6FF-EDED-F46C-2F957669F18D}"/>
                            </a:ext>
                          </a:extLst>
                        </p:cNvPr>
                        <p:cNvSpPr/>
                        <p:nvPr/>
                      </p:nvSpPr>
                      <p:spPr>
                        <a:xfrm rot="10800000">
                          <a:off x="4546212" y="4007353"/>
                          <a:ext cx="126565"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31" name="Rectangle 15">
                        <a:extLst>
                          <a:ext uri="{FF2B5EF4-FFF2-40B4-BE49-F238E27FC236}">
                            <a16:creationId xmlns:a16="http://schemas.microsoft.com/office/drawing/2014/main" id="{89FD7141-41A7-DA8C-769B-BAF018F4D41A}"/>
                          </a:ext>
                        </a:extLst>
                      </p:cNvPr>
                      <p:cNvSpPr/>
                      <p:nvPr/>
                    </p:nvSpPr>
                    <p:spPr>
                      <a:xfrm rot="16200000">
                        <a:off x="4837388" y="2549145"/>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32" name="Rectangle 15">
                        <a:extLst>
                          <a:ext uri="{FF2B5EF4-FFF2-40B4-BE49-F238E27FC236}">
                            <a16:creationId xmlns:a16="http://schemas.microsoft.com/office/drawing/2014/main" id="{22F8FCF1-C115-D97C-E95E-A8772A64A526}"/>
                          </a:ext>
                        </a:extLst>
                      </p:cNvPr>
                      <p:cNvSpPr/>
                      <p:nvPr/>
                    </p:nvSpPr>
                    <p:spPr>
                      <a:xfrm rot="16200000">
                        <a:off x="4837388" y="3019561"/>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9" name="Rectangle 15">
                      <a:extLst>
                        <a:ext uri="{FF2B5EF4-FFF2-40B4-BE49-F238E27FC236}">
                          <a16:creationId xmlns:a16="http://schemas.microsoft.com/office/drawing/2014/main" id="{CEE0B167-13F7-00FF-D83D-E7EC18D2A5AF}"/>
                        </a:ext>
                      </a:extLst>
                    </p:cNvPr>
                    <p:cNvSpPr/>
                    <p:nvPr/>
                  </p:nvSpPr>
                  <p:spPr>
                    <a:xfrm rot="16200000">
                      <a:off x="7030408" y="3980026"/>
                      <a:ext cx="180000" cy="18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27" name="Textfeld 2626">
                    <a:extLst>
                      <a:ext uri="{FF2B5EF4-FFF2-40B4-BE49-F238E27FC236}">
                        <a16:creationId xmlns:a16="http://schemas.microsoft.com/office/drawing/2014/main" id="{E2783AE1-A416-276E-20BE-D92101D96F58}"/>
                      </a:ext>
                    </a:extLst>
                  </p:cNvPr>
                  <p:cNvSpPr txBox="1"/>
                  <p:nvPr/>
                </p:nvSpPr>
                <p:spPr>
                  <a:xfrm>
                    <a:off x="6587779" y="2254951"/>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6" name="Gruppieren 2595">
                  <a:extLst>
                    <a:ext uri="{FF2B5EF4-FFF2-40B4-BE49-F238E27FC236}">
                      <a16:creationId xmlns:a16="http://schemas.microsoft.com/office/drawing/2014/main" id="{1EC8A0FA-4735-580A-8671-AEE6D812CD6D}"/>
                    </a:ext>
                  </a:extLst>
                </p:cNvPr>
                <p:cNvGrpSpPr/>
                <p:nvPr/>
              </p:nvGrpSpPr>
              <p:grpSpPr>
                <a:xfrm>
                  <a:off x="6587568" y="2485377"/>
                  <a:ext cx="2133764" cy="215444"/>
                  <a:chOff x="6587568" y="2485377"/>
                  <a:chExt cx="2133764" cy="215444"/>
                </a:xfrm>
              </p:grpSpPr>
              <p:grpSp>
                <p:nvGrpSpPr>
                  <p:cNvPr id="2617" name="Gruppieren 2616">
                    <a:extLst>
                      <a:ext uri="{FF2B5EF4-FFF2-40B4-BE49-F238E27FC236}">
                        <a16:creationId xmlns:a16="http://schemas.microsoft.com/office/drawing/2014/main" id="{2671AAE4-EE63-6CC6-7FE2-B71436562310}"/>
                      </a:ext>
                    </a:extLst>
                  </p:cNvPr>
                  <p:cNvGrpSpPr/>
                  <p:nvPr/>
                </p:nvGrpSpPr>
                <p:grpSpPr>
                  <a:xfrm rot="5400000">
                    <a:off x="7590321" y="1552762"/>
                    <a:ext cx="180002" cy="2082020"/>
                    <a:chOff x="7030406" y="2078006"/>
                    <a:chExt cx="180002" cy="2082020"/>
                  </a:xfrm>
                </p:grpSpPr>
                <p:grpSp>
                  <p:nvGrpSpPr>
                    <p:cNvPr id="2619" name="Gruppieren 2618">
                      <a:extLst>
                        <a:ext uri="{FF2B5EF4-FFF2-40B4-BE49-F238E27FC236}">
                          <a16:creationId xmlns:a16="http://schemas.microsoft.com/office/drawing/2014/main" id="{176CD3D5-BBB6-E73C-FAB5-472BAE9BC0BE}"/>
                        </a:ext>
                      </a:extLst>
                    </p:cNvPr>
                    <p:cNvGrpSpPr/>
                    <p:nvPr/>
                  </p:nvGrpSpPr>
                  <p:grpSpPr>
                    <a:xfrm>
                      <a:off x="7030406" y="2078006"/>
                      <a:ext cx="180002" cy="1729685"/>
                      <a:chOff x="4837386" y="2078006"/>
                      <a:chExt cx="180002" cy="1729685"/>
                    </a:xfrm>
                  </p:grpSpPr>
                  <p:grpSp>
                    <p:nvGrpSpPr>
                      <p:cNvPr id="2621" name="Gruppieren 2620">
                        <a:extLst>
                          <a:ext uri="{FF2B5EF4-FFF2-40B4-BE49-F238E27FC236}">
                            <a16:creationId xmlns:a16="http://schemas.microsoft.com/office/drawing/2014/main" id="{F8B6D816-F24A-9DD6-0CA3-2F71CBABAA2C}"/>
                          </a:ext>
                        </a:extLst>
                      </p:cNvPr>
                      <p:cNvGrpSpPr/>
                      <p:nvPr/>
                    </p:nvGrpSpPr>
                    <p:grpSpPr>
                      <a:xfrm>
                        <a:off x="4837386" y="2078006"/>
                        <a:ext cx="180002" cy="1729685"/>
                        <a:chOff x="4508489" y="2876211"/>
                        <a:chExt cx="180002" cy="1729685"/>
                      </a:xfrm>
                    </p:grpSpPr>
                    <p:sp>
                      <p:nvSpPr>
                        <p:cNvPr id="2624" name="Rectangle 15">
                          <a:extLst>
                            <a:ext uri="{FF2B5EF4-FFF2-40B4-BE49-F238E27FC236}">
                              <a16:creationId xmlns:a16="http://schemas.microsoft.com/office/drawing/2014/main" id="{A6BD4145-2373-BDDB-0A96-564057567E66}"/>
                            </a:ext>
                          </a:extLst>
                        </p:cNvPr>
                        <p:cNvSpPr/>
                        <p:nvPr/>
                      </p:nvSpPr>
                      <p:spPr>
                        <a:xfrm rot="16200000">
                          <a:off x="4508491" y="287621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25" name="Rectangle 15">
                          <a:extLst>
                            <a:ext uri="{FF2B5EF4-FFF2-40B4-BE49-F238E27FC236}">
                              <a16:creationId xmlns:a16="http://schemas.microsoft.com/office/drawing/2014/main" id="{3C86F104-FEC4-FBE3-C56C-4F9ADACA9511}"/>
                            </a:ext>
                          </a:extLst>
                        </p:cNvPr>
                        <p:cNvSpPr/>
                        <p:nvPr/>
                      </p:nvSpPr>
                      <p:spPr>
                        <a:xfrm rot="10800000">
                          <a:off x="4508489" y="4007355"/>
                          <a:ext cx="179999"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22" name="Rectangle 15">
                        <a:extLst>
                          <a:ext uri="{FF2B5EF4-FFF2-40B4-BE49-F238E27FC236}">
                            <a16:creationId xmlns:a16="http://schemas.microsoft.com/office/drawing/2014/main" id="{2483E6E9-5CCD-6615-D76F-0B742338CF31}"/>
                          </a:ext>
                        </a:extLst>
                      </p:cNvPr>
                      <p:cNvSpPr/>
                      <p:nvPr/>
                    </p:nvSpPr>
                    <p:spPr>
                      <a:xfrm rot="16200000">
                        <a:off x="4837388" y="2549145"/>
                        <a:ext cx="180000" cy="18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23" name="Rectangle 15">
                        <a:extLst>
                          <a:ext uri="{FF2B5EF4-FFF2-40B4-BE49-F238E27FC236}">
                            <a16:creationId xmlns:a16="http://schemas.microsoft.com/office/drawing/2014/main" id="{581AD2BC-8D3D-D630-2C37-9DB8E204CACC}"/>
                          </a:ext>
                        </a:extLst>
                      </p:cNvPr>
                      <p:cNvSpPr/>
                      <p:nvPr/>
                    </p:nvSpPr>
                    <p:spPr>
                      <a:xfrm rot="16200000">
                        <a:off x="4837388" y="3019561"/>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20" name="Rectangle 15">
                      <a:extLst>
                        <a:ext uri="{FF2B5EF4-FFF2-40B4-BE49-F238E27FC236}">
                          <a16:creationId xmlns:a16="http://schemas.microsoft.com/office/drawing/2014/main" id="{82D4FA22-C316-B338-8AE4-5A0948308BBC}"/>
                        </a:ext>
                      </a:extLst>
                    </p:cNvPr>
                    <p:cNvSpPr/>
                    <p:nvPr/>
                  </p:nvSpPr>
                  <p:spPr>
                    <a:xfrm rot="16200000">
                      <a:off x="7030408" y="398002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18" name="Textfeld 2617">
                    <a:extLst>
                      <a:ext uri="{FF2B5EF4-FFF2-40B4-BE49-F238E27FC236}">
                        <a16:creationId xmlns:a16="http://schemas.microsoft.com/office/drawing/2014/main" id="{AEB1F626-FC79-CD7C-4BD9-19412AA0B01F}"/>
                      </a:ext>
                    </a:extLst>
                  </p:cNvPr>
                  <p:cNvSpPr txBox="1"/>
                  <p:nvPr/>
                </p:nvSpPr>
                <p:spPr>
                  <a:xfrm>
                    <a:off x="6587568" y="2485377"/>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7" name="Gruppieren 2596">
                  <a:extLst>
                    <a:ext uri="{FF2B5EF4-FFF2-40B4-BE49-F238E27FC236}">
                      <a16:creationId xmlns:a16="http://schemas.microsoft.com/office/drawing/2014/main" id="{119B5B1E-0AF3-4DB9-24AD-276AB060686E}"/>
                    </a:ext>
                  </a:extLst>
                </p:cNvPr>
                <p:cNvGrpSpPr/>
                <p:nvPr/>
              </p:nvGrpSpPr>
              <p:grpSpPr>
                <a:xfrm>
                  <a:off x="6581262" y="2758735"/>
                  <a:ext cx="2140070" cy="215444"/>
                  <a:chOff x="6581262" y="2984160"/>
                  <a:chExt cx="2140070" cy="215444"/>
                </a:xfrm>
              </p:grpSpPr>
              <p:grpSp>
                <p:nvGrpSpPr>
                  <p:cNvPr id="2608" name="Gruppieren 2607">
                    <a:extLst>
                      <a:ext uri="{FF2B5EF4-FFF2-40B4-BE49-F238E27FC236}">
                        <a16:creationId xmlns:a16="http://schemas.microsoft.com/office/drawing/2014/main" id="{1ACF924F-D32D-EA44-DB19-28E408C8FA79}"/>
                      </a:ext>
                    </a:extLst>
                  </p:cNvPr>
                  <p:cNvGrpSpPr/>
                  <p:nvPr/>
                </p:nvGrpSpPr>
                <p:grpSpPr>
                  <a:xfrm rot="5400000">
                    <a:off x="7590321" y="2052455"/>
                    <a:ext cx="180002" cy="2082020"/>
                    <a:chOff x="7030406" y="2078006"/>
                    <a:chExt cx="180002" cy="2082020"/>
                  </a:xfrm>
                  <a:solidFill>
                    <a:schemeClr val="bg1"/>
                  </a:solidFill>
                </p:grpSpPr>
                <p:grpSp>
                  <p:nvGrpSpPr>
                    <p:cNvPr id="2610" name="Gruppieren 2609">
                      <a:extLst>
                        <a:ext uri="{FF2B5EF4-FFF2-40B4-BE49-F238E27FC236}">
                          <a16:creationId xmlns:a16="http://schemas.microsoft.com/office/drawing/2014/main" id="{55D76E70-6368-3359-51C6-99C99F501301}"/>
                        </a:ext>
                      </a:extLst>
                    </p:cNvPr>
                    <p:cNvGrpSpPr/>
                    <p:nvPr/>
                  </p:nvGrpSpPr>
                  <p:grpSpPr>
                    <a:xfrm>
                      <a:off x="7030406" y="2078006"/>
                      <a:ext cx="180002" cy="1729685"/>
                      <a:chOff x="4837386" y="2078006"/>
                      <a:chExt cx="180002" cy="1729685"/>
                    </a:xfrm>
                    <a:grpFill/>
                  </p:grpSpPr>
                  <p:grpSp>
                    <p:nvGrpSpPr>
                      <p:cNvPr id="2612" name="Gruppieren 2611">
                        <a:extLst>
                          <a:ext uri="{FF2B5EF4-FFF2-40B4-BE49-F238E27FC236}">
                            <a16:creationId xmlns:a16="http://schemas.microsoft.com/office/drawing/2014/main" id="{E71773C5-427A-9DE6-87FE-B403A7714698}"/>
                          </a:ext>
                        </a:extLst>
                      </p:cNvPr>
                      <p:cNvGrpSpPr/>
                      <p:nvPr/>
                    </p:nvGrpSpPr>
                    <p:grpSpPr>
                      <a:xfrm>
                        <a:off x="4837386" y="2078006"/>
                        <a:ext cx="180002" cy="1729685"/>
                        <a:chOff x="4508489" y="2876211"/>
                        <a:chExt cx="180002" cy="1729685"/>
                      </a:xfrm>
                      <a:grpFill/>
                    </p:grpSpPr>
                    <p:sp>
                      <p:nvSpPr>
                        <p:cNvPr id="2615" name="Rectangle 15">
                          <a:extLst>
                            <a:ext uri="{FF2B5EF4-FFF2-40B4-BE49-F238E27FC236}">
                              <a16:creationId xmlns:a16="http://schemas.microsoft.com/office/drawing/2014/main" id="{533DFCCA-3C55-3D70-75CD-61EB5BFF34F7}"/>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16" name="Rectangle 15">
                          <a:extLst>
                            <a:ext uri="{FF2B5EF4-FFF2-40B4-BE49-F238E27FC236}">
                              <a16:creationId xmlns:a16="http://schemas.microsoft.com/office/drawing/2014/main" id="{9F191F52-04B4-67E2-C934-AED26CEEFD8C}"/>
                            </a:ext>
                          </a:extLst>
                        </p:cNvPr>
                        <p:cNvSpPr/>
                        <p:nvPr/>
                      </p:nvSpPr>
                      <p:spPr>
                        <a:xfrm rot="10800000">
                          <a:off x="4508489" y="4007355"/>
                          <a:ext cx="180001"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13" name="Rectangle 15">
                        <a:extLst>
                          <a:ext uri="{FF2B5EF4-FFF2-40B4-BE49-F238E27FC236}">
                            <a16:creationId xmlns:a16="http://schemas.microsoft.com/office/drawing/2014/main" id="{C4639A48-6754-1EBA-D075-28B9E0A9B9E5}"/>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14" name="Rectangle 15">
                        <a:extLst>
                          <a:ext uri="{FF2B5EF4-FFF2-40B4-BE49-F238E27FC236}">
                            <a16:creationId xmlns:a16="http://schemas.microsoft.com/office/drawing/2014/main" id="{0C765E23-4FC5-07CF-64BA-39DA382BDAEA}"/>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11" name="Rectangle 15">
                      <a:extLst>
                        <a:ext uri="{FF2B5EF4-FFF2-40B4-BE49-F238E27FC236}">
                          <a16:creationId xmlns:a16="http://schemas.microsoft.com/office/drawing/2014/main" id="{E51B7141-124C-07E8-B8E1-4E1616DC41C9}"/>
                        </a:ext>
                      </a:extLst>
                    </p:cNvPr>
                    <p:cNvSpPr/>
                    <p:nvPr/>
                  </p:nvSpPr>
                  <p:spPr>
                    <a:xfrm rot="16200000">
                      <a:off x="7030408" y="39800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9" name="Textfeld 2608">
                    <a:extLst>
                      <a:ext uri="{FF2B5EF4-FFF2-40B4-BE49-F238E27FC236}">
                        <a16:creationId xmlns:a16="http://schemas.microsoft.com/office/drawing/2014/main" id="{7F5F185B-D06E-0482-986B-5FE3A8E13508}"/>
                      </a:ext>
                    </a:extLst>
                  </p:cNvPr>
                  <p:cNvSpPr txBox="1"/>
                  <p:nvPr/>
                </p:nvSpPr>
                <p:spPr>
                  <a:xfrm>
                    <a:off x="6581262" y="2984160"/>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32</a:t>
                    </a:r>
                    <a:endParaRPr lang="en-GB" dirty="0"/>
                  </a:p>
                </p:txBody>
              </p:sp>
            </p:grpSp>
            <p:grpSp>
              <p:nvGrpSpPr>
                <p:cNvPr id="2598" name="Gruppieren 2597">
                  <a:extLst>
                    <a:ext uri="{FF2B5EF4-FFF2-40B4-BE49-F238E27FC236}">
                      <a16:creationId xmlns:a16="http://schemas.microsoft.com/office/drawing/2014/main" id="{B6892F1E-4F2A-9F6F-CA71-FEF04FD20182}"/>
                    </a:ext>
                  </a:extLst>
                </p:cNvPr>
                <p:cNvGrpSpPr/>
                <p:nvPr/>
              </p:nvGrpSpPr>
              <p:grpSpPr>
                <a:xfrm>
                  <a:off x="6699725" y="3037732"/>
                  <a:ext cx="2023313" cy="215444"/>
                  <a:chOff x="6699725" y="3317132"/>
                  <a:chExt cx="2023313" cy="215444"/>
                </a:xfrm>
              </p:grpSpPr>
              <p:grpSp>
                <p:nvGrpSpPr>
                  <p:cNvPr id="2599" name="Gruppieren 2598">
                    <a:extLst>
                      <a:ext uri="{FF2B5EF4-FFF2-40B4-BE49-F238E27FC236}">
                        <a16:creationId xmlns:a16="http://schemas.microsoft.com/office/drawing/2014/main" id="{0504A84E-9C10-4B92-7A16-470E1F97DDB6}"/>
                      </a:ext>
                    </a:extLst>
                  </p:cNvPr>
                  <p:cNvGrpSpPr/>
                  <p:nvPr/>
                </p:nvGrpSpPr>
                <p:grpSpPr>
                  <a:xfrm rot="5400000">
                    <a:off x="7649166" y="2433802"/>
                    <a:ext cx="180023" cy="1967720"/>
                    <a:chOff x="7030406" y="2078006"/>
                    <a:chExt cx="180023" cy="1967720"/>
                  </a:xfrm>
                  <a:solidFill>
                    <a:schemeClr val="bg1"/>
                  </a:solidFill>
                </p:grpSpPr>
                <p:grpSp>
                  <p:nvGrpSpPr>
                    <p:cNvPr id="2601" name="Gruppieren 2600">
                      <a:extLst>
                        <a:ext uri="{FF2B5EF4-FFF2-40B4-BE49-F238E27FC236}">
                          <a16:creationId xmlns:a16="http://schemas.microsoft.com/office/drawing/2014/main" id="{29D23A32-F4D9-87EC-B7EE-90CE192CB6D3}"/>
                        </a:ext>
                      </a:extLst>
                    </p:cNvPr>
                    <p:cNvGrpSpPr/>
                    <p:nvPr/>
                  </p:nvGrpSpPr>
                  <p:grpSpPr>
                    <a:xfrm>
                      <a:off x="7030406" y="2078006"/>
                      <a:ext cx="180002" cy="1729685"/>
                      <a:chOff x="4837386" y="2078006"/>
                      <a:chExt cx="180002" cy="1729685"/>
                    </a:xfrm>
                    <a:grpFill/>
                  </p:grpSpPr>
                  <p:grpSp>
                    <p:nvGrpSpPr>
                      <p:cNvPr id="2603" name="Gruppieren 2602">
                        <a:extLst>
                          <a:ext uri="{FF2B5EF4-FFF2-40B4-BE49-F238E27FC236}">
                            <a16:creationId xmlns:a16="http://schemas.microsoft.com/office/drawing/2014/main" id="{2E5DA264-56A6-7A81-CBB2-FE38EFED88A8}"/>
                          </a:ext>
                        </a:extLst>
                      </p:cNvPr>
                      <p:cNvGrpSpPr/>
                      <p:nvPr/>
                    </p:nvGrpSpPr>
                    <p:grpSpPr>
                      <a:xfrm>
                        <a:off x="4837386" y="2078006"/>
                        <a:ext cx="180002" cy="1729685"/>
                        <a:chOff x="4508489" y="2876211"/>
                        <a:chExt cx="180002" cy="1729685"/>
                      </a:xfrm>
                      <a:grpFill/>
                    </p:grpSpPr>
                    <p:sp>
                      <p:nvSpPr>
                        <p:cNvPr id="2606" name="Rectangle 15">
                          <a:extLst>
                            <a:ext uri="{FF2B5EF4-FFF2-40B4-BE49-F238E27FC236}">
                              <a16:creationId xmlns:a16="http://schemas.microsoft.com/office/drawing/2014/main" id="{97753E99-EB23-73AB-F637-60019E0E557E}"/>
                            </a:ext>
                          </a:extLst>
                        </p:cNvPr>
                        <p:cNvSpPr/>
                        <p:nvPr/>
                      </p:nvSpPr>
                      <p:spPr>
                        <a:xfrm rot="16200000">
                          <a:off x="4508491" y="287621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2607" name="Rectangle 15">
                          <a:extLst>
                            <a:ext uri="{FF2B5EF4-FFF2-40B4-BE49-F238E27FC236}">
                              <a16:creationId xmlns:a16="http://schemas.microsoft.com/office/drawing/2014/main" id="{A6A55A4E-1CBC-EBFA-5F4F-9C09CC42E15A}"/>
                            </a:ext>
                          </a:extLst>
                        </p:cNvPr>
                        <p:cNvSpPr/>
                        <p:nvPr/>
                      </p:nvSpPr>
                      <p:spPr>
                        <a:xfrm rot="10800000">
                          <a:off x="4508489" y="4007355"/>
                          <a:ext cx="180001"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604" name="Rectangle 15">
                        <a:extLst>
                          <a:ext uri="{FF2B5EF4-FFF2-40B4-BE49-F238E27FC236}">
                            <a16:creationId xmlns:a16="http://schemas.microsoft.com/office/drawing/2014/main" id="{72B31CF8-5F3B-F2B6-F82A-3025BE8320A2}"/>
                          </a:ext>
                        </a:extLst>
                      </p:cNvPr>
                      <p:cNvSpPr/>
                      <p:nvPr/>
                    </p:nvSpPr>
                    <p:spPr>
                      <a:xfrm rot="16200000">
                        <a:off x="4837388" y="2549145"/>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605" name="Rectangle 15">
                        <a:extLst>
                          <a:ext uri="{FF2B5EF4-FFF2-40B4-BE49-F238E27FC236}">
                            <a16:creationId xmlns:a16="http://schemas.microsoft.com/office/drawing/2014/main" id="{409B4107-C532-BF29-3565-A5211B689689}"/>
                          </a:ext>
                        </a:extLst>
                      </p:cNvPr>
                      <p:cNvSpPr/>
                      <p:nvPr/>
                    </p:nvSpPr>
                    <p:spPr>
                      <a:xfrm rot="16200000">
                        <a:off x="4837388" y="3019561"/>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2602" name="Rectangle 15">
                      <a:extLst>
                        <a:ext uri="{FF2B5EF4-FFF2-40B4-BE49-F238E27FC236}">
                          <a16:creationId xmlns:a16="http://schemas.microsoft.com/office/drawing/2014/main" id="{EEE87012-34DC-C2D2-16D7-239328ED5F01}"/>
                        </a:ext>
                      </a:extLst>
                    </p:cNvPr>
                    <p:cNvSpPr/>
                    <p:nvPr/>
                  </p:nvSpPr>
                  <p:spPr>
                    <a:xfrm rot="16200000">
                      <a:off x="7030429" y="3865726"/>
                      <a:ext cx="180000" cy="18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sp>
                <p:nvSpPr>
                  <p:cNvPr id="2600" name="Textfeld 2599">
                    <a:extLst>
                      <a:ext uri="{FF2B5EF4-FFF2-40B4-BE49-F238E27FC236}">
                        <a16:creationId xmlns:a16="http://schemas.microsoft.com/office/drawing/2014/main" id="{94C50C70-D943-13A2-6408-BD1D4D2CE5E2}"/>
                      </a:ext>
                    </a:extLst>
                  </p:cNvPr>
                  <p:cNvSpPr txBox="1"/>
                  <p:nvPr/>
                </p:nvSpPr>
                <p:spPr>
                  <a:xfrm>
                    <a:off x="6699725" y="3317132"/>
                    <a:ext cx="295962"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16</a:t>
                    </a:r>
                    <a:endParaRPr lang="en-GB" dirty="0"/>
                  </a:p>
                </p:txBody>
              </p:sp>
            </p:grpSp>
          </p:grpSp>
          <mc:AlternateContent xmlns:mc="http://schemas.openxmlformats.org/markup-compatibility/2006" xmlns:a14="http://schemas.microsoft.com/office/drawing/2010/main">
            <mc:Choice Requires="a14">
              <p:sp>
                <p:nvSpPr>
                  <p:cNvPr id="2504" name="Textfeld 2503">
                    <a:extLst>
                      <a:ext uri="{FF2B5EF4-FFF2-40B4-BE49-F238E27FC236}">
                        <a16:creationId xmlns:a16="http://schemas.microsoft.com/office/drawing/2014/main" id="{C6579371-366F-8145-D326-7D6D592F8675}"/>
                      </a:ext>
                    </a:extLst>
                  </p:cNvPr>
                  <p:cNvSpPr txBox="1"/>
                  <p:nvPr/>
                </p:nvSpPr>
                <p:spPr>
                  <a:xfrm>
                    <a:off x="8180793" y="3999332"/>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4" name="Textfeld 2503">
                    <a:extLst>
                      <a:ext uri="{FF2B5EF4-FFF2-40B4-BE49-F238E27FC236}">
                        <a16:creationId xmlns:a16="http://schemas.microsoft.com/office/drawing/2014/main" id="{C6579371-366F-8145-D326-7D6D592F8675}"/>
                      </a:ext>
                    </a:extLst>
                  </p:cNvPr>
                  <p:cNvSpPr txBox="1">
                    <a:spLocks noRot="1" noChangeAspect="1" noMove="1" noResize="1" noEditPoints="1" noAdjustHandles="1" noChangeArrowheads="1" noChangeShapeType="1" noTextEdit="1"/>
                  </p:cNvSpPr>
                  <p:nvPr/>
                </p:nvSpPr>
                <p:spPr>
                  <a:xfrm>
                    <a:off x="8180793" y="3999332"/>
                    <a:ext cx="513909" cy="317203"/>
                  </a:xfrm>
                  <a:prstGeom prst="rect">
                    <a:avLst/>
                  </a:prstGeom>
                  <a:blipFill>
                    <a:blip r:embed="rId9"/>
                    <a:stretch>
                      <a:fillRect/>
                    </a:stretch>
                  </a:blipFill>
                  <a:ln w="635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05" name="Textfeld 2504">
                    <a:extLst>
                      <a:ext uri="{FF2B5EF4-FFF2-40B4-BE49-F238E27FC236}">
                        <a16:creationId xmlns:a16="http://schemas.microsoft.com/office/drawing/2014/main" id="{A0780680-6804-DC7E-2222-02494C09AF53}"/>
                      </a:ext>
                    </a:extLst>
                  </p:cNvPr>
                  <p:cNvSpPr txBox="1"/>
                  <p:nvPr/>
                </p:nvSpPr>
                <p:spPr>
                  <a:xfrm>
                    <a:off x="8179352" y="1167775"/>
                    <a:ext cx="301768"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𝑇𝑐</m:t>
                              </m:r>
                            </m:e>
                            <m:sub>
                              <m:r>
                                <a:rPr lang="de-DE" b="0" i="1" dirty="0" smtClean="0">
                                  <a:latin typeface="Cambria Math" panose="02040503050406030204" pitchFamily="18" charset="0"/>
                                </a:rPr>
                                <m:t>𝑡</m:t>
                              </m:r>
                              <m:r>
                                <a:rPr lang="de-DE" b="0" i="1" dirty="0" smtClean="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505" name="Textfeld 2504">
                    <a:extLst>
                      <a:ext uri="{FF2B5EF4-FFF2-40B4-BE49-F238E27FC236}">
                        <a16:creationId xmlns:a16="http://schemas.microsoft.com/office/drawing/2014/main" id="{A0780680-6804-DC7E-2222-02494C09AF53}"/>
                      </a:ext>
                    </a:extLst>
                  </p:cNvPr>
                  <p:cNvSpPr txBox="1">
                    <a:spLocks noRot="1" noChangeAspect="1" noMove="1" noResize="1" noEditPoints="1" noAdjustHandles="1" noChangeArrowheads="1" noChangeShapeType="1" noTextEdit="1"/>
                  </p:cNvSpPr>
                  <p:nvPr/>
                </p:nvSpPr>
                <p:spPr>
                  <a:xfrm>
                    <a:off x="8179352" y="1167775"/>
                    <a:ext cx="301768" cy="317203"/>
                  </a:xfrm>
                  <a:prstGeom prst="rect">
                    <a:avLst/>
                  </a:prstGeom>
                  <a:blipFill>
                    <a:blip r:embed="rId10"/>
                    <a:stretch>
                      <a:fillRect r="-97959"/>
                    </a:stretch>
                  </a:blipFill>
                  <a:ln w="6350">
                    <a:noFill/>
                  </a:ln>
                </p:spPr>
                <p:txBody>
                  <a:bodyPr/>
                  <a:lstStyle/>
                  <a:p>
                    <a:r>
                      <a:rPr lang="en-GB">
                        <a:noFill/>
                      </a:rPr>
                      <a:t> </a:t>
                    </a:r>
                  </a:p>
                </p:txBody>
              </p:sp>
            </mc:Fallback>
          </mc:AlternateContent>
        </p:grpSp>
        <p:pic>
          <p:nvPicPr>
            <p:cNvPr id="18" name="Grafik 17" descr="Aktualisieren Silhouette">
              <a:extLst>
                <a:ext uri="{FF2B5EF4-FFF2-40B4-BE49-F238E27FC236}">
                  <a16:creationId xmlns:a16="http://schemas.microsoft.com/office/drawing/2014/main" id="{89223465-B0A6-1E55-6DC7-01D8A07F6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8300" y="1803208"/>
              <a:ext cx="144000" cy="144000"/>
            </a:xfrm>
            <a:prstGeom prst="rect">
              <a:avLst/>
            </a:prstGeom>
          </p:spPr>
        </p:pic>
        <p:pic>
          <p:nvPicPr>
            <p:cNvPr id="20" name="Grafik 19" descr="Aktualisieren Silhouette">
              <a:extLst>
                <a:ext uri="{FF2B5EF4-FFF2-40B4-BE49-F238E27FC236}">
                  <a16:creationId xmlns:a16="http://schemas.microsoft.com/office/drawing/2014/main" id="{A1A0E79C-8A55-8A21-C8AA-11A430631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6330" y="1803258"/>
              <a:ext cx="144000" cy="144000"/>
            </a:xfrm>
            <a:prstGeom prst="rect">
              <a:avLst/>
            </a:prstGeom>
          </p:spPr>
        </p:pic>
        <p:pic>
          <p:nvPicPr>
            <p:cNvPr id="21" name="Grafik 20" descr="Aktualisieren Silhouette">
              <a:extLst>
                <a:ext uri="{FF2B5EF4-FFF2-40B4-BE49-F238E27FC236}">
                  <a16:creationId xmlns:a16="http://schemas.microsoft.com/office/drawing/2014/main" id="{9374EB83-635C-4962-07AC-AB9020552D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3135" y="1802429"/>
              <a:ext cx="144000" cy="144000"/>
            </a:xfrm>
            <a:prstGeom prst="rect">
              <a:avLst/>
            </a:prstGeom>
          </p:spPr>
        </p:pic>
        <p:pic>
          <p:nvPicPr>
            <p:cNvPr id="23" name="Grafik 22" descr="Aktualisieren Silhouette">
              <a:extLst>
                <a:ext uri="{FF2B5EF4-FFF2-40B4-BE49-F238E27FC236}">
                  <a16:creationId xmlns:a16="http://schemas.microsoft.com/office/drawing/2014/main" id="{5859C4E7-E64B-FED4-F742-E5080BFCB8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8979" y="1805589"/>
              <a:ext cx="144000" cy="144000"/>
            </a:xfrm>
            <a:prstGeom prst="rect">
              <a:avLst/>
            </a:prstGeom>
          </p:spPr>
        </p:pic>
      </p:grpSp>
    </p:spTree>
    <p:extLst>
      <p:ext uri="{BB962C8B-B14F-4D97-AF65-F5344CB8AC3E}">
        <p14:creationId xmlns:p14="http://schemas.microsoft.com/office/powerpoint/2010/main" val="411429579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3145730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29" name="Rechteck 2028">
            <a:extLst>
              <a:ext uri="{FF2B5EF4-FFF2-40B4-BE49-F238E27FC236}">
                <a16:creationId xmlns:a16="http://schemas.microsoft.com/office/drawing/2014/main" id="{EB10ABFB-6A21-E4D3-DD78-23C034F310F1}"/>
              </a:ext>
            </a:extLst>
          </p:cNvPr>
          <p:cNvSpPr/>
          <p:nvPr/>
        </p:nvSpPr>
        <p:spPr>
          <a:xfrm>
            <a:off x="563034" y="297266"/>
            <a:ext cx="3743996" cy="604443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cxnSp>
        <p:nvCxnSpPr>
          <p:cNvPr id="16" name="Gerade Verbindung mit Pfeil 15">
            <a:extLst>
              <a:ext uri="{FF2B5EF4-FFF2-40B4-BE49-F238E27FC236}">
                <a16:creationId xmlns:a16="http://schemas.microsoft.com/office/drawing/2014/main" id="{FB1B1C2D-3C78-2293-7DFC-09F09A1EE702}"/>
              </a:ext>
            </a:extLst>
          </p:cNvPr>
          <p:cNvCxnSpPr>
            <a:cxnSpLocks/>
            <a:stCxn id="15" idx="4"/>
            <a:endCxn id="1457" idx="0"/>
          </p:cNvCxnSpPr>
          <p:nvPr/>
        </p:nvCxnSpPr>
        <p:spPr>
          <a:xfrm>
            <a:off x="398206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98D44EB-A4DD-18F0-C7F5-922431CBD23C}"/>
              </a:ext>
            </a:extLst>
          </p:cNvPr>
          <p:cNvCxnSpPr>
            <a:cxnSpLocks/>
            <a:stCxn id="13" idx="4"/>
            <a:endCxn id="1455" idx="0"/>
          </p:cNvCxnSpPr>
          <p:nvPr/>
        </p:nvCxnSpPr>
        <p:spPr>
          <a:xfrm>
            <a:off x="3510927"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A22ED58C-2925-7A21-DFAA-9C9A669C0E19}"/>
              </a:ext>
            </a:extLst>
          </p:cNvPr>
          <p:cNvCxnSpPr>
            <a:cxnSpLocks/>
            <a:stCxn id="11" idx="4"/>
            <a:endCxn id="1453" idx="0"/>
          </p:cNvCxnSpPr>
          <p:nvPr/>
        </p:nvCxnSpPr>
        <p:spPr>
          <a:xfrm>
            <a:off x="2080046"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36" name="Rectangle 15">
            <a:extLst>
              <a:ext uri="{FF2B5EF4-FFF2-40B4-BE49-F238E27FC236}">
                <a16:creationId xmlns:a16="http://schemas.microsoft.com/office/drawing/2014/main" id="{C9DB3EAE-C901-B25E-7D63-AC6287604659}"/>
              </a:ext>
            </a:extLst>
          </p:cNvPr>
          <p:cNvSpPr/>
          <p:nvPr/>
        </p:nvSpPr>
        <p:spPr>
          <a:xfrm>
            <a:off x="2642779" y="33536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37" name="Gerade Verbindung mit Pfeil 36">
            <a:extLst>
              <a:ext uri="{FF2B5EF4-FFF2-40B4-BE49-F238E27FC236}">
                <a16:creationId xmlns:a16="http://schemas.microsoft.com/office/drawing/2014/main" id="{0D0C8E31-2C6C-3F82-9D82-059E2808D515}"/>
              </a:ext>
            </a:extLst>
          </p:cNvPr>
          <p:cNvCxnSpPr>
            <a:cxnSpLocks/>
            <a:stCxn id="36" idx="2"/>
            <a:endCxn id="1075" idx="0"/>
          </p:cNvCxnSpPr>
          <p:nvPr/>
        </p:nvCxnSpPr>
        <p:spPr>
          <a:xfrm>
            <a:off x="3038779" y="1035786"/>
            <a:ext cx="943919" cy="18195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C04084F2-9344-EDCD-57BB-F2C2B2C0DF74}"/>
              </a:ext>
            </a:extLst>
          </p:cNvPr>
          <p:cNvCxnSpPr>
            <a:cxnSpLocks/>
            <a:stCxn id="36" idx="2"/>
            <a:endCxn id="1076" idx="0"/>
          </p:cNvCxnSpPr>
          <p:nvPr/>
        </p:nvCxnSpPr>
        <p:spPr>
          <a:xfrm>
            <a:off x="3038779" y="1035786"/>
            <a:ext cx="472780" cy="18195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0794501D-F120-21C2-6BC5-4708E4F99CF2}"/>
              </a:ext>
            </a:extLst>
          </p:cNvPr>
          <p:cNvCxnSpPr>
            <a:cxnSpLocks/>
            <a:stCxn id="36" idx="2"/>
            <a:endCxn id="1077" idx="0"/>
          </p:cNvCxnSpPr>
          <p:nvPr/>
        </p:nvCxnSpPr>
        <p:spPr>
          <a:xfrm flipH="1">
            <a:off x="2087463" y="1035786"/>
            <a:ext cx="951316" cy="1844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43" name="Gruppieren 1042">
            <a:extLst>
              <a:ext uri="{FF2B5EF4-FFF2-40B4-BE49-F238E27FC236}">
                <a16:creationId xmlns:a16="http://schemas.microsoft.com/office/drawing/2014/main" id="{FBFE2DED-8F59-AE62-2101-85F25030056A}"/>
              </a:ext>
            </a:extLst>
          </p:cNvPr>
          <p:cNvGrpSpPr/>
          <p:nvPr/>
        </p:nvGrpSpPr>
        <p:grpSpPr>
          <a:xfrm rot="5400000">
            <a:off x="2861002" y="261246"/>
            <a:ext cx="348158" cy="2255236"/>
            <a:chOff x="3901084" y="1898330"/>
            <a:chExt cx="348158" cy="2255236"/>
          </a:xfrm>
        </p:grpSpPr>
        <p:grpSp>
          <p:nvGrpSpPr>
            <p:cNvPr id="1080" name="Gruppieren 1079">
              <a:extLst>
                <a:ext uri="{FF2B5EF4-FFF2-40B4-BE49-F238E27FC236}">
                  <a16:creationId xmlns:a16="http://schemas.microsoft.com/office/drawing/2014/main" id="{E6127DAB-A349-EA37-AA19-BCE90002866C}"/>
                </a:ext>
              </a:extLst>
            </p:cNvPr>
            <p:cNvGrpSpPr/>
            <p:nvPr/>
          </p:nvGrpSpPr>
          <p:grpSpPr>
            <a:xfrm>
              <a:off x="3904040" y="1898330"/>
              <a:ext cx="345202" cy="2255236"/>
              <a:chOff x="4682551" y="2696535"/>
              <a:chExt cx="345202" cy="2255236"/>
            </a:xfrm>
          </p:grpSpPr>
          <p:sp>
            <p:nvSpPr>
              <p:cNvPr id="1075" name="Rectangle 15">
                <a:extLst>
                  <a:ext uri="{FF2B5EF4-FFF2-40B4-BE49-F238E27FC236}">
                    <a16:creationId xmlns:a16="http://schemas.microsoft.com/office/drawing/2014/main" id="{7649AA3E-A7FB-8EA1-6853-23578C46FC2A}"/>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1076" name="Rectangle 15">
                <a:extLst>
                  <a:ext uri="{FF2B5EF4-FFF2-40B4-BE49-F238E27FC236}">
                    <a16:creationId xmlns:a16="http://schemas.microsoft.com/office/drawing/2014/main" id="{25A782CD-8AF9-E68B-C1E9-94D8EC41C279}"/>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1077" name="Rectangle 15">
                <a:extLst>
                  <a:ext uri="{FF2B5EF4-FFF2-40B4-BE49-F238E27FC236}">
                    <a16:creationId xmlns:a16="http://schemas.microsoft.com/office/drawing/2014/main" id="{B1745462-A5D4-9513-76E7-4C7FCF306080}"/>
                  </a:ext>
                </a:extLst>
              </p:cNvPr>
              <p:cNvSpPr/>
              <p:nvPr/>
            </p:nvSpPr>
            <p:spPr>
              <a:xfrm rot="16200000">
                <a:off x="4631034" y="4645771"/>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32</a:t>
                </a:r>
              </a:p>
            </p:txBody>
          </p:sp>
          <p:sp>
            <p:nvSpPr>
              <p:cNvPr id="1078" name="Rectangle 15">
                <a:extLst>
                  <a:ext uri="{FF2B5EF4-FFF2-40B4-BE49-F238E27FC236}">
                    <a16:creationId xmlns:a16="http://schemas.microsoft.com/office/drawing/2014/main" id="{C8ADF28E-6998-AD8B-830D-51E6B0E6FA03}"/>
                  </a:ext>
                </a:extLst>
              </p:cNvPr>
              <p:cNvSpPr/>
              <p:nvPr/>
            </p:nvSpPr>
            <p:spPr>
              <a:xfrm rot="10800000">
                <a:off x="4786016" y="4007356"/>
                <a:ext cx="241737"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42" name="Rectangle 15">
              <a:extLst>
                <a:ext uri="{FF2B5EF4-FFF2-40B4-BE49-F238E27FC236}">
                  <a16:creationId xmlns:a16="http://schemas.microsoft.com/office/drawing/2014/main" id="{83919D64-2023-1B02-0AFB-658536E8122C}"/>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grpSp>
      <p:cxnSp>
        <p:nvCxnSpPr>
          <p:cNvPr id="1047" name="Gerade Verbindung mit Pfeil 1046">
            <a:extLst>
              <a:ext uri="{FF2B5EF4-FFF2-40B4-BE49-F238E27FC236}">
                <a16:creationId xmlns:a16="http://schemas.microsoft.com/office/drawing/2014/main" id="{B21B6F9E-DCE9-D07E-82C7-92F8B5E160B9}"/>
              </a:ext>
            </a:extLst>
          </p:cNvPr>
          <p:cNvCxnSpPr>
            <a:cxnSpLocks/>
            <a:stCxn id="14" idx="4"/>
            <a:endCxn id="1456" idx="0"/>
          </p:cNvCxnSpPr>
          <p:nvPr/>
        </p:nvCxnSpPr>
        <p:spPr>
          <a:xfrm>
            <a:off x="3040511" y="1947138"/>
            <a:ext cx="3" cy="9126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51" name="Gruppieren 1050">
            <a:extLst>
              <a:ext uri="{FF2B5EF4-FFF2-40B4-BE49-F238E27FC236}">
                <a16:creationId xmlns:a16="http://schemas.microsoft.com/office/drawing/2014/main" id="{0A5BA02E-A4C8-72D8-8EDF-0F67EC6D12EB}"/>
              </a:ext>
            </a:extLst>
          </p:cNvPr>
          <p:cNvGrpSpPr/>
          <p:nvPr/>
        </p:nvGrpSpPr>
        <p:grpSpPr>
          <a:xfrm rot="5400000">
            <a:off x="2755285" y="1591402"/>
            <a:ext cx="553442" cy="2262020"/>
            <a:chOff x="6985766" y="1898006"/>
            <a:chExt cx="553442" cy="2262020"/>
          </a:xfrm>
        </p:grpSpPr>
        <p:grpSp>
          <p:nvGrpSpPr>
            <p:cNvPr id="60" name="Gruppieren 59">
              <a:extLst>
                <a:ext uri="{FF2B5EF4-FFF2-40B4-BE49-F238E27FC236}">
                  <a16:creationId xmlns:a16="http://schemas.microsoft.com/office/drawing/2014/main" id="{951A9330-39AA-72DA-9B06-0FA79BC65EC4}"/>
                </a:ext>
              </a:extLst>
            </p:cNvPr>
            <p:cNvGrpSpPr/>
            <p:nvPr/>
          </p:nvGrpSpPr>
          <p:grpSpPr>
            <a:xfrm>
              <a:off x="6985766" y="1898006"/>
              <a:ext cx="553442" cy="1909686"/>
              <a:chOff x="4792746" y="1898006"/>
              <a:chExt cx="553442" cy="1909686"/>
            </a:xfrm>
          </p:grpSpPr>
          <p:grpSp>
            <p:nvGrpSpPr>
              <p:cNvPr id="61" name="Gruppieren 60">
                <a:extLst>
                  <a:ext uri="{FF2B5EF4-FFF2-40B4-BE49-F238E27FC236}">
                    <a16:creationId xmlns:a16="http://schemas.microsoft.com/office/drawing/2014/main" id="{E304CCC2-932E-6B13-AE40-7E9093AF8DFA}"/>
                  </a:ext>
                </a:extLst>
              </p:cNvPr>
              <p:cNvGrpSpPr/>
              <p:nvPr/>
            </p:nvGrpSpPr>
            <p:grpSpPr>
              <a:xfrm>
                <a:off x="4792746" y="1898006"/>
                <a:ext cx="553442" cy="1909686"/>
                <a:chOff x="4463849" y="2696211"/>
                <a:chExt cx="553442" cy="1909686"/>
              </a:xfrm>
            </p:grpSpPr>
            <p:sp>
              <p:nvSpPr>
                <p:cNvPr id="1024" name="Rectangle 15">
                  <a:extLst>
                    <a:ext uri="{FF2B5EF4-FFF2-40B4-BE49-F238E27FC236}">
                      <a16:creationId xmlns:a16="http://schemas.microsoft.com/office/drawing/2014/main" id="{B75348A3-9DC5-7199-AAAF-D35B45BE8D4B}"/>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25" name="Rectangle 15">
                  <a:extLst>
                    <a:ext uri="{FF2B5EF4-FFF2-40B4-BE49-F238E27FC236}">
                      <a16:creationId xmlns:a16="http://schemas.microsoft.com/office/drawing/2014/main" id="{11FB52E4-C9AA-F33A-AA06-B84E0684CA1C}"/>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62" name="Rectangle 15">
                <a:extLst>
                  <a:ext uri="{FF2B5EF4-FFF2-40B4-BE49-F238E27FC236}">
                    <a16:creationId xmlns:a16="http://schemas.microsoft.com/office/drawing/2014/main" id="{149DB197-161B-CF03-AD15-802352D79779}"/>
                  </a:ext>
                </a:extLst>
              </p:cNvPr>
              <p:cNvSpPr/>
              <p:nvPr/>
            </p:nvSpPr>
            <p:spPr>
              <a:xfrm rot="16200000">
                <a:off x="4837388" y="2369145"/>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63" name="Rectangle 15">
                <a:extLst>
                  <a:ext uri="{FF2B5EF4-FFF2-40B4-BE49-F238E27FC236}">
                    <a16:creationId xmlns:a16="http://schemas.microsoft.com/office/drawing/2014/main" id="{5F4F74E1-4EC8-B108-4FB9-8FFB3C8DA39A}"/>
                  </a:ext>
                </a:extLst>
              </p:cNvPr>
              <p:cNvSpPr/>
              <p:nvPr/>
            </p:nvSpPr>
            <p:spPr>
              <a:xfrm rot="16200000">
                <a:off x="4837388" y="283956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50" name="Rectangle 15">
              <a:extLst>
                <a:ext uri="{FF2B5EF4-FFF2-40B4-BE49-F238E27FC236}">
                  <a16:creationId xmlns:a16="http://schemas.microsoft.com/office/drawing/2014/main" id="{79852BA5-0E86-868D-F95C-F3642BB08EF8}"/>
                </a:ext>
              </a:extLst>
            </p:cNvPr>
            <p:cNvSpPr/>
            <p:nvPr/>
          </p:nvSpPr>
          <p:spPr>
            <a:xfrm rot="16200000">
              <a:off x="7030408" y="3800026"/>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1052" name="Gerade Verbindung mit Pfeil 1051">
            <a:extLst>
              <a:ext uri="{FF2B5EF4-FFF2-40B4-BE49-F238E27FC236}">
                <a16:creationId xmlns:a16="http://schemas.microsoft.com/office/drawing/2014/main" id="{6D623324-0C97-30BB-445C-F72EA7D77F64}"/>
              </a:ext>
            </a:extLst>
          </p:cNvPr>
          <p:cNvCxnSpPr>
            <a:cxnSpLocks/>
            <a:stCxn id="1457" idx="4"/>
            <a:endCxn id="1024" idx="0"/>
          </p:cNvCxnSpPr>
          <p:nvPr/>
        </p:nvCxnSpPr>
        <p:spPr>
          <a:xfrm>
            <a:off x="398206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3" name="Gerade Verbindung mit Pfeil 1052">
            <a:extLst>
              <a:ext uri="{FF2B5EF4-FFF2-40B4-BE49-F238E27FC236}">
                <a16:creationId xmlns:a16="http://schemas.microsoft.com/office/drawing/2014/main" id="{18215840-22C1-AFBC-F362-1FF982959501}"/>
              </a:ext>
            </a:extLst>
          </p:cNvPr>
          <p:cNvCxnSpPr>
            <a:cxnSpLocks/>
            <a:stCxn id="1455" idx="4"/>
            <a:endCxn id="62" idx="0"/>
          </p:cNvCxnSpPr>
          <p:nvPr/>
        </p:nvCxnSpPr>
        <p:spPr>
          <a:xfrm>
            <a:off x="3510930" y="2398407"/>
            <a:ext cx="947" cy="91926"/>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4" name="Gerade Verbindung mit Pfeil 1053">
            <a:extLst>
              <a:ext uri="{FF2B5EF4-FFF2-40B4-BE49-F238E27FC236}">
                <a16:creationId xmlns:a16="http://schemas.microsoft.com/office/drawing/2014/main" id="{914F619D-3814-B22F-AE2F-FEF4C37C1D58}"/>
              </a:ext>
            </a:extLst>
          </p:cNvPr>
          <p:cNvCxnSpPr>
            <a:cxnSpLocks/>
            <a:stCxn id="1453" idx="4"/>
            <a:endCxn id="1050" idx="0"/>
          </p:cNvCxnSpPr>
          <p:nvPr/>
        </p:nvCxnSpPr>
        <p:spPr>
          <a:xfrm>
            <a:off x="2080049"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55" name="Gerade Verbindung mit Pfeil 1054">
            <a:extLst>
              <a:ext uri="{FF2B5EF4-FFF2-40B4-BE49-F238E27FC236}">
                <a16:creationId xmlns:a16="http://schemas.microsoft.com/office/drawing/2014/main" id="{19F2CBE2-20E4-558B-B5A2-11BE5FBE5550}"/>
              </a:ext>
            </a:extLst>
          </p:cNvPr>
          <p:cNvCxnSpPr>
            <a:cxnSpLocks/>
            <a:stCxn id="1456" idx="4"/>
            <a:endCxn id="63" idx="0"/>
          </p:cNvCxnSpPr>
          <p:nvPr/>
        </p:nvCxnSpPr>
        <p:spPr>
          <a:xfrm>
            <a:off x="3040514" y="2398407"/>
            <a:ext cx="947" cy="9192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70" name="Gruppieren 1069">
            <a:extLst>
              <a:ext uri="{FF2B5EF4-FFF2-40B4-BE49-F238E27FC236}">
                <a16:creationId xmlns:a16="http://schemas.microsoft.com/office/drawing/2014/main" id="{7EC61994-1806-1832-E272-4015B1786C12}"/>
              </a:ext>
            </a:extLst>
          </p:cNvPr>
          <p:cNvGrpSpPr/>
          <p:nvPr/>
        </p:nvGrpSpPr>
        <p:grpSpPr>
          <a:xfrm rot="5400000">
            <a:off x="2755285" y="2242883"/>
            <a:ext cx="553442" cy="2262020"/>
            <a:chOff x="6985766" y="1898006"/>
            <a:chExt cx="553442" cy="2262020"/>
          </a:xfrm>
          <a:solidFill>
            <a:schemeClr val="bg1"/>
          </a:solidFill>
        </p:grpSpPr>
        <p:grpSp>
          <p:nvGrpSpPr>
            <p:cNvPr id="1071" name="Gruppieren 1070">
              <a:extLst>
                <a:ext uri="{FF2B5EF4-FFF2-40B4-BE49-F238E27FC236}">
                  <a16:creationId xmlns:a16="http://schemas.microsoft.com/office/drawing/2014/main" id="{4E88B3D4-4335-FF62-FB96-DAFFA03D0BE2}"/>
                </a:ext>
              </a:extLst>
            </p:cNvPr>
            <p:cNvGrpSpPr/>
            <p:nvPr/>
          </p:nvGrpSpPr>
          <p:grpSpPr>
            <a:xfrm>
              <a:off x="6985766" y="1898006"/>
              <a:ext cx="553442" cy="1909686"/>
              <a:chOff x="4792746" y="1898006"/>
              <a:chExt cx="553442" cy="1909686"/>
            </a:xfrm>
            <a:grpFill/>
          </p:grpSpPr>
          <p:grpSp>
            <p:nvGrpSpPr>
              <p:cNvPr id="1073" name="Gruppieren 1072">
                <a:extLst>
                  <a:ext uri="{FF2B5EF4-FFF2-40B4-BE49-F238E27FC236}">
                    <a16:creationId xmlns:a16="http://schemas.microsoft.com/office/drawing/2014/main" id="{3B8A9E1D-C8D4-6B00-3F0D-5DF7B5AA927B}"/>
                  </a:ext>
                </a:extLst>
              </p:cNvPr>
              <p:cNvGrpSpPr/>
              <p:nvPr/>
            </p:nvGrpSpPr>
            <p:grpSpPr>
              <a:xfrm>
                <a:off x="4792746" y="1898006"/>
                <a:ext cx="553442" cy="1909686"/>
                <a:chOff x="4463849" y="2696211"/>
                <a:chExt cx="553442" cy="1909686"/>
              </a:xfrm>
              <a:grpFill/>
            </p:grpSpPr>
            <p:sp>
              <p:nvSpPr>
                <p:cNvPr id="196" name="Rectangle 15">
                  <a:extLst>
                    <a:ext uri="{FF2B5EF4-FFF2-40B4-BE49-F238E27FC236}">
                      <a16:creationId xmlns:a16="http://schemas.microsoft.com/office/drawing/2014/main" id="{ED694869-A138-D32F-8F84-54865CE0D3E2}"/>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97" name="Rectangle 15">
                  <a:extLst>
                    <a:ext uri="{FF2B5EF4-FFF2-40B4-BE49-F238E27FC236}">
                      <a16:creationId xmlns:a16="http://schemas.microsoft.com/office/drawing/2014/main" id="{607A6C8C-0750-1D3F-1151-E77D796B1D0D}"/>
                    </a:ext>
                  </a:extLst>
                </p:cNvPr>
                <p:cNvSpPr/>
                <p:nvPr/>
              </p:nvSpPr>
              <p:spPr>
                <a:xfrm rot="10800000">
                  <a:off x="4463849" y="4007356"/>
                  <a:ext cx="553442" cy="598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074" name="Rectangle 15">
                <a:extLst>
                  <a:ext uri="{FF2B5EF4-FFF2-40B4-BE49-F238E27FC236}">
                    <a16:creationId xmlns:a16="http://schemas.microsoft.com/office/drawing/2014/main" id="{3CF92702-C252-8FE4-849B-0203BAEDE986}"/>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95" name="Rectangle 15">
                <a:extLst>
                  <a:ext uri="{FF2B5EF4-FFF2-40B4-BE49-F238E27FC236}">
                    <a16:creationId xmlns:a16="http://schemas.microsoft.com/office/drawing/2014/main" id="{46D9E6BF-616F-FBB6-129B-A9729E3B8C3A}"/>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072" name="Rectangle 15">
              <a:extLst>
                <a:ext uri="{FF2B5EF4-FFF2-40B4-BE49-F238E27FC236}">
                  <a16:creationId xmlns:a16="http://schemas.microsoft.com/office/drawing/2014/main" id="{EA7F45B2-7F0D-F368-14BB-9F133E8F7A92}"/>
                </a:ext>
              </a:extLst>
            </p:cNvPr>
            <p:cNvSpPr/>
            <p:nvPr/>
          </p:nvSpPr>
          <p:spPr>
            <a:xfrm rot="16200000">
              <a:off x="7030408" y="380002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00" name="Gerade Verbindung mit Pfeil 199">
            <a:extLst>
              <a:ext uri="{FF2B5EF4-FFF2-40B4-BE49-F238E27FC236}">
                <a16:creationId xmlns:a16="http://schemas.microsoft.com/office/drawing/2014/main" id="{3B7359B6-8B55-27B4-A599-FAB51052E73A}"/>
              </a:ext>
            </a:extLst>
          </p:cNvPr>
          <p:cNvCxnSpPr>
            <a:cxnSpLocks/>
            <a:stCxn id="1024" idx="4"/>
            <a:endCxn id="196" idx="0"/>
          </p:cNvCxnSpPr>
          <p:nvPr/>
        </p:nvCxnSpPr>
        <p:spPr>
          <a:xfrm>
            <a:off x="398301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52C47C15-2AFF-A937-C435-BC72BC4F2E8E}"/>
              </a:ext>
            </a:extLst>
          </p:cNvPr>
          <p:cNvCxnSpPr>
            <a:cxnSpLocks/>
            <a:stCxn id="1024" idx="4"/>
            <a:endCxn id="1074" idx="0"/>
          </p:cNvCxnSpPr>
          <p:nvPr/>
        </p:nvCxnSpPr>
        <p:spPr>
          <a:xfrm flipH="1">
            <a:off x="3511877" y="2850333"/>
            <a:ext cx="471139"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7" name="Gerade Verbindung mit Pfeil 206">
            <a:extLst>
              <a:ext uri="{FF2B5EF4-FFF2-40B4-BE49-F238E27FC236}">
                <a16:creationId xmlns:a16="http://schemas.microsoft.com/office/drawing/2014/main" id="{E2BAE156-4352-D40E-890C-AA181F0E43EF}"/>
              </a:ext>
            </a:extLst>
          </p:cNvPr>
          <p:cNvCxnSpPr>
            <a:cxnSpLocks/>
            <a:stCxn id="1024" idx="4"/>
            <a:endCxn id="195" idx="0"/>
          </p:cNvCxnSpPr>
          <p:nvPr/>
        </p:nvCxnSpPr>
        <p:spPr>
          <a:xfrm flipH="1">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08" name="Gerade Verbindung mit Pfeil 207">
            <a:extLst>
              <a:ext uri="{FF2B5EF4-FFF2-40B4-BE49-F238E27FC236}">
                <a16:creationId xmlns:a16="http://schemas.microsoft.com/office/drawing/2014/main" id="{194FEFDB-B362-5B55-3618-9E1698D205FB}"/>
              </a:ext>
            </a:extLst>
          </p:cNvPr>
          <p:cNvCxnSpPr>
            <a:cxnSpLocks/>
            <a:stCxn id="1024" idx="4"/>
            <a:endCxn id="1072" idx="0"/>
          </p:cNvCxnSpPr>
          <p:nvPr/>
        </p:nvCxnSpPr>
        <p:spPr>
          <a:xfrm flipH="1">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13" name="Gerade Verbindung mit Pfeil 212">
            <a:extLst>
              <a:ext uri="{FF2B5EF4-FFF2-40B4-BE49-F238E27FC236}">
                <a16:creationId xmlns:a16="http://schemas.microsoft.com/office/drawing/2014/main" id="{15D24D27-3A66-292A-75A8-8E580A208A5F}"/>
              </a:ext>
            </a:extLst>
          </p:cNvPr>
          <p:cNvCxnSpPr>
            <a:cxnSpLocks/>
            <a:stCxn id="62" idx="4"/>
            <a:endCxn id="196" idx="0"/>
          </p:cNvCxnSpPr>
          <p:nvPr/>
        </p:nvCxnSpPr>
        <p:spPr>
          <a:xfrm>
            <a:off x="3511877" y="2850333"/>
            <a:ext cx="471139"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4" name="Gerade Verbindung mit Pfeil 213">
            <a:extLst>
              <a:ext uri="{FF2B5EF4-FFF2-40B4-BE49-F238E27FC236}">
                <a16:creationId xmlns:a16="http://schemas.microsoft.com/office/drawing/2014/main" id="{98922855-6F16-C111-221B-377CA1B0CDE1}"/>
              </a:ext>
            </a:extLst>
          </p:cNvPr>
          <p:cNvCxnSpPr>
            <a:cxnSpLocks/>
            <a:stCxn id="62" idx="4"/>
            <a:endCxn id="1074" idx="0"/>
          </p:cNvCxnSpPr>
          <p:nvPr/>
        </p:nvCxnSpPr>
        <p:spPr>
          <a:xfrm>
            <a:off x="3511877" y="2850333"/>
            <a:ext cx="0"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5" name="Gerade Verbindung mit Pfeil 214">
            <a:extLst>
              <a:ext uri="{FF2B5EF4-FFF2-40B4-BE49-F238E27FC236}">
                <a16:creationId xmlns:a16="http://schemas.microsoft.com/office/drawing/2014/main" id="{C27D0918-4A3C-0ACD-7703-19706767C901}"/>
              </a:ext>
            </a:extLst>
          </p:cNvPr>
          <p:cNvCxnSpPr>
            <a:cxnSpLocks/>
            <a:stCxn id="62" idx="4"/>
            <a:endCxn id="195" idx="0"/>
          </p:cNvCxnSpPr>
          <p:nvPr/>
        </p:nvCxnSpPr>
        <p:spPr>
          <a:xfrm flipH="1">
            <a:off x="3041461" y="2850333"/>
            <a:ext cx="470416"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6" name="Gerade Verbindung mit Pfeil 215">
            <a:extLst>
              <a:ext uri="{FF2B5EF4-FFF2-40B4-BE49-F238E27FC236}">
                <a16:creationId xmlns:a16="http://schemas.microsoft.com/office/drawing/2014/main" id="{46043DA6-719D-7FE7-4FFB-9DF80478E74A}"/>
              </a:ext>
            </a:extLst>
          </p:cNvPr>
          <p:cNvCxnSpPr>
            <a:cxnSpLocks/>
            <a:stCxn id="62" idx="4"/>
            <a:endCxn id="1072" idx="0"/>
          </p:cNvCxnSpPr>
          <p:nvPr/>
        </p:nvCxnSpPr>
        <p:spPr>
          <a:xfrm flipH="1">
            <a:off x="2080996" y="2850333"/>
            <a:ext cx="1430881" cy="2914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5" name="Gerade Verbindung mit Pfeil 224">
            <a:extLst>
              <a:ext uri="{FF2B5EF4-FFF2-40B4-BE49-F238E27FC236}">
                <a16:creationId xmlns:a16="http://schemas.microsoft.com/office/drawing/2014/main" id="{FF274EEF-9425-BAC5-C1A0-95DF8141E8AB}"/>
              </a:ext>
            </a:extLst>
          </p:cNvPr>
          <p:cNvCxnSpPr>
            <a:cxnSpLocks/>
            <a:stCxn id="63" idx="4"/>
            <a:endCxn id="196" idx="0"/>
          </p:cNvCxnSpPr>
          <p:nvPr/>
        </p:nvCxnSpPr>
        <p:spPr>
          <a:xfrm>
            <a:off x="3041461" y="2850333"/>
            <a:ext cx="94155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6" name="Gerade Verbindung mit Pfeil 225">
            <a:extLst>
              <a:ext uri="{FF2B5EF4-FFF2-40B4-BE49-F238E27FC236}">
                <a16:creationId xmlns:a16="http://schemas.microsoft.com/office/drawing/2014/main" id="{69B9B079-A1C0-66DF-279B-D0907446DD82}"/>
              </a:ext>
            </a:extLst>
          </p:cNvPr>
          <p:cNvCxnSpPr>
            <a:cxnSpLocks/>
            <a:stCxn id="63" idx="4"/>
            <a:endCxn id="1074" idx="0"/>
          </p:cNvCxnSpPr>
          <p:nvPr/>
        </p:nvCxnSpPr>
        <p:spPr>
          <a:xfrm>
            <a:off x="3041461" y="2850333"/>
            <a:ext cx="470416"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7" name="Gerade Verbindung mit Pfeil 226">
            <a:extLst>
              <a:ext uri="{FF2B5EF4-FFF2-40B4-BE49-F238E27FC236}">
                <a16:creationId xmlns:a16="http://schemas.microsoft.com/office/drawing/2014/main" id="{092385B5-FA79-FBF3-6640-AD509C9FCFFE}"/>
              </a:ext>
            </a:extLst>
          </p:cNvPr>
          <p:cNvCxnSpPr>
            <a:cxnSpLocks/>
            <a:stCxn id="63" idx="4"/>
            <a:endCxn id="195" idx="0"/>
          </p:cNvCxnSpPr>
          <p:nvPr/>
        </p:nvCxnSpPr>
        <p:spPr>
          <a:xfrm>
            <a:off x="3041461"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28" name="Gerade Verbindung mit Pfeil 227">
            <a:extLst>
              <a:ext uri="{FF2B5EF4-FFF2-40B4-BE49-F238E27FC236}">
                <a16:creationId xmlns:a16="http://schemas.microsoft.com/office/drawing/2014/main" id="{7318F391-C117-726E-ADCF-5A19752A559A}"/>
              </a:ext>
            </a:extLst>
          </p:cNvPr>
          <p:cNvCxnSpPr>
            <a:cxnSpLocks/>
            <a:stCxn id="63" idx="4"/>
            <a:endCxn id="1072" idx="0"/>
          </p:cNvCxnSpPr>
          <p:nvPr/>
        </p:nvCxnSpPr>
        <p:spPr>
          <a:xfrm flipH="1">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7" name="Gerade Verbindung mit Pfeil 236">
            <a:extLst>
              <a:ext uri="{FF2B5EF4-FFF2-40B4-BE49-F238E27FC236}">
                <a16:creationId xmlns:a16="http://schemas.microsoft.com/office/drawing/2014/main" id="{570645CD-6369-14AD-9C6A-78AA233CCEBA}"/>
              </a:ext>
            </a:extLst>
          </p:cNvPr>
          <p:cNvCxnSpPr>
            <a:cxnSpLocks/>
            <a:stCxn id="1050" idx="4"/>
            <a:endCxn id="196" idx="0"/>
          </p:cNvCxnSpPr>
          <p:nvPr/>
        </p:nvCxnSpPr>
        <p:spPr>
          <a:xfrm>
            <a:off x="2080996" y="2850333"/>
            <a:ext cx="190202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8" name="Gerade Verbindung mit Pfeil 237">
            <a:extLst>
              <a:ext uri="{FF2B5EF4-FFF2-40B4-BE49-F238E27FC236}">
                <a16:creationId xmlns:a16="http://schemas.microsoft.com/office/drawing/2014/main" id="{52A3471E-6465-B9A1-B096-C6EF80DD8252}"/>
              </a:ext>
            </a:extLst>
          </p:cNvPr>
          <p:cNvCxnSpPr>
            <a:cxnSpLocks/>
            <a:stCxn id="1050" idx="4"/>
            <a:endCxn id="1074" idx="0"/>
          </p:cNvCxnSpPr>
          <p:nvPr/>
        </p:nvCxnSpPr>
        <p:spPr>
          <a:xfrm>
            <a:off x="2080996" y="2850333"/>
            <a:ext cx="1430881"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39" name="Gerade Verbindung mit Pfeil 238">
            <a:extLst>
              <a:ext uri="{FF2B5EF4-FFF2-40B4-BE49-F238E27FC236}">
                <a16:creationId xmlns:a16="http://schemas.microsoft.com/office/drawing/2014/main" id="{B880A90A-FAA1-A6C4-CB18-AF6B881BDE08}"/>
              </a:ext>
            </a:extLst>
          </p:cNvPr>
          <p:cNvCxnSpPr>
            <a:cxnSpLocks/>
            <a:stCxn id="1050" idx="4"/>
            <a:endCxn id="195" idx="0"/>
          </p:cNvCxnSpPr>
          <p:nvPr/>
        </p:nvCxnSpPr>
        <p:spPr>
          <a:xfrm>
            <a:off x="2080996" y="2850333"/>
            <a:ext cx="960465"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40" name="Gerade Verbindung mit Pfeil 239">
            <a:extLst>
              <a:ext uri="{FF2B5EF4-FFF2-40B4-BE49-F238E27FC236}">
                <a16:creationId xmlns:a16="http://schemas.microsoft.com/office/drawing/2014/main" id="{3BE87C11-E594-46B4-ED47-8421D072D76D}"/>
              </a:ext>
            </a:extLst>
          </p:cNvPr>
          <p:cNvCxnSpPr>
            <a:cxnSpLocks/>
            <a:stCxn id="1050" idx="4"/>
            <a:endCxn id="1072" idx="0"/>
          </p:cNvCxnSpPr>
          <p:nvPr/>
        </p:nvCxnSpPr>
        <p:spPr>
          <a:xfrm>
            <a:off x="2080996" y="2850333"/>
            <a:ext cx="0" cy="2914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251" name="Gruppieren 250">
            <a:extLst>
              <a:ext uri="{FF2B5EF4-FFF2-40B4-BE49-F238E27FC236}">
                <a16:creationId xmlns:a16="http://schemas.microsoft.com/office/drawing/2014/main" id="{9D474E6A-ECAF-50AC-52FA-CCB82E37DE44}"/>
              </a:ext>
            </a:extLst>
          </p:cNvPr>
          <p:cNvGrpSpPr/>
          <p:nvPr/>
        </p:nvGrpSpPr>
        <p:grpSpPr>
          <a:xfrm rot="5400000">
            <a:off x="2840550" y="3445762"/>
            <a:ext cx="360004" cy="2017468"/>
            <a:chOff x="7030408" y="1898006"/>
            <a:chExt cx="360004" cy="2017468"/>
          </a:xfrm>
        </p:grpSpPr>
        <p:grpSp>
          <p:nvGrpSpPr>
            <p:cNvPr id="252" name="Gruppieren 251">
              <a:extLst>
                <a:ext uri="{FF2B5EF4-FFF2-40B4-BE49-F238E27FC236}">
                  <a16:creationId xmlns:a16="http://schemas.microsoft.com/office/drawing/2014/main" id="{DF791CC0-831D-23FE-496E-3497380A78A5}"/>
                </a:ext>
              </a:extLst>
            </p:cNvPr>
            <p:cNvGrpSpPr/>
            <p:nvPr/>
          </p:nvGrpSpPr>
          <p:grpSpPr>
            <a:xfrm>
              <a:off x="7030408" y="1898006"/>
              <a:ext cx="360004" cy="1639822"/>
              <a:chOff x="4837388" y="1898006"/>
              <a:chExt cx="360004" cy="1639822"/>
            </a:xfrm>
          </p:grpSpPr>
          <p:grpSp>
            <p:nvGrpSpPr>
              <p:cNvPr id="254" name="Gruppieren 253">
                <a:extLst>
                  <a:ext uri="{FF2B5EF4-FFF2-40B4-BE49-F238E27FC236}">
                    <a16:creationId xmlns:a16="http://schemas.microsoft.com/office/drawing/2014/main" id="{899C7382-166E-BB26-F680-97E160497ACD}"/>
                  </a:ext>
                </a:extLst>
              </p:cNvPr>
              <p:cNvGrpSpPr/>
              <p:nvPr/>
            </p:nvGrpSpPr>
            <p:grpSpPr>
              <a:xfrm>
                <a:off x="4837388" y="1898006"/>
                <a:ext cx="360004" cy="1639822"/>
                <a:chOff x="4508491" y="2696211"/>
                <a:chExt cx="360004" cy="1639822"/>
              </a:xfrm>
            </p:grpSpPr>
            <p:sp>
              <p:nvSpPr>
                <p:cNvPr id="1089" name="Rectangle 15">
                  <a:extLst>
                    <a:ext uri="{FF2B5EF4-FFF2-40B4-BE49-F238E27FC236}">
                      <a16:creationId xmlns:a16="http://schemas.microsoft.com/office/drawing/2014/main" id="{EAEA07BE-C163-B8E9-DDC2-845CABC51FE2}"/>
                    </a:ext>
                  </a:extLst>
                </p:cNvPr>
                <p:cNvSpPr/>
                <p:nvPr/>
              </p:nvSpPr>
              <p:spPr>
                <a:xfrm rot="16200000">
                  <a:off x="4508491" y="2696211"/>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090" name="Rectangle 15">
                  <a:extLst>
                    <a:ext uri="{FF2B5EF4-FFF2-40B4-BE49-F238E27FC236}">
                      <a16:creationId xmlns:a16="http://schemas.microsoft.com/office/drawing/2014/main" id="{0B304691-E9E4-90F8-4557-688ACF6E195F}"/>
                    </a:ext>
                  </a:extLst>
                </p:cNvPr>
                <p:cNvSpPr/>
                <p:nvPr/>
              </p:nvSpPr>
              <p:spPr>
                <a:xfrm rot="10800000">
                  <a:off x="4508495" y="4015491"/>
                  <a:ext cx="360000" cy="32054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255" name="Rectangle 15">
                <a:extLst>
                  <a:ext uri="{FF2B5EF4-FFF2-40B4-BE49-F238E27FC236}">
                    <a16:creationId xmlns:a16="http://schemas.microsoft.com/office/drawing/2014/main" id="{7F03310E-7865-F5D4-987E-156EA527A098}"/>
                  </a:ext>
                </a:extLst>
              </p:cNvPr>
              <p:cNvSpPr/>
              <p:nvPr/>
            </p:nvSpPr>
            <p:spPr>
              <a:xfrm rot="16200000">
                <a:off x="4837388" y="2369145"/>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2</a:t>
                </a:r>
                <a:endParaRPr lang="en-US" sz="800" kern="1200" dirty="0">
                  <a:solidFill>
                    <a:schemeClr val="tx1"/>
                  </a:solidFill>
                  <a:latin typeface="Daimler CS" pitchFamily="2" charset="0"/>
                </a:endParaRPr>
              </a:p>
            </p:txBody>
          </p:sp>
          <p:sp>
            <p:nvSpPr>
              <p:cNvPr id="1088" name="Rectangle 15">
                <a:extLst>
                  <a:ext uri="{FF2B5EF4-FFF2-40B4-BE49-F238E27FC236}">
                    <a16:creationId xmlns:a16="http://schemas.microsoft.com/office/drawing/2014/main" id="{EDAF520C-C9B5-FA6D-AB2A-00F8BC097E5C}"/>
                  </a:ext>
                </a:extLst>
              </p:cNvPr>
              <p:cNvSpPr/>
              <p:nvPr/>
            </p:nvSpPr>
            <p:spPr>
              <a:xfrm rot="16200000">
                <a:off x="4837388" y="2839561"/>
                <a:ext cx="360000" cy="360000"/>
              </a:xfrm>
              <a:prstGeom prst="ellipse">
                <a:avLst/>
              </a:prstGeom>
              <a:solidFill>
                <a:schemeClr val="bg1">
                  <a:alpha val="50000"/>
                </a:schemeClr>
              </a:solidFill>
              <a:ln w="3175">
                <a:solidFill>
                  <a:srgbClr val="C00000"/>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a:solidFill>
                      <a:schemeClr val="tx1"/>
                    </a:solidFill>
                    <a:latin typeface="Daimler CS" pitchFamily="2" charset="0"/>
                  </a:rPr>
                  <a:t>3</a:t>
                </a:r>
                <a:endParaRPr lang="en-US" sz="800" kern="1200" dirty="0">
                  <a:solidFill>
                    <a:schemeClr val="tx1"/>
                  </a:solidFill>
                  <a:latin typeface="Daimler CS" pitchFamily="2" charset="0"/>
                </a:endParaRPr>
              </a:p>
            </p:txBody>
          </p:sp>
        </p:grpSp>
        <p:sp>
          <p:nvSpPr>
            <p:cNvPr id="253" name="Rectangle 15">
              <a:extLst>
                <a:ext uri="{FF2B5EF4-FFF2-40B4-BE49-F238E27FC236}">
                  <a16:creationId xmlns:a16="http://schemas.microsoft.com/office/drawing/2014/main" id="{CF3507AA-F58D-6960-D898-77D219E4874A}"/>
                </a:ext>
              </a:extLst>
            </p:cNvPr>
            <p:cNvSpPr/>
            <p:nvPr/>
          </p:nvSpPr>
          <p:spPr>
            <a:xfrm rot="16200000">
              <a:off x="7030408" y="3555474"/>
              <a:ext cx="360000" cy="360000"/>
            </a:xfrm>
            <a:prstGeom prst="ellipse">
              <a:avLst/>
            </a:prstGeom>
            <a:solidFill>
              <a:schemeClr val="bg1">
                <a:alpha val="50000"/>
              </a:schemeClr>
            </a:solidFill>
            <a:ln w="3175">
              <a:solidFill>
                <a:schemeClr val="accent1"/>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092" name="Gerade Verbindung mit Pfeil 1091">
            <a:extLst>
              <a:ext uri="{FF2B5EF4-FFF2-40B4-BE49-F238E27FC236}">
                <a16:creationId xmlns:a16="http://schemas.microsoft.com/office/drawing/2014/main" id="{69A24706-9319-A4C4-7598-C31787AA42B3}"/>
              </a:ext>
            </a:extLst>
          </p:cNvPr>
          <p:cNvCxnSpPr>
            <a:cxnSpLocks/>
            <a:stCxn id="1133" idx="4"/>
            <a:endCxn id="1089" idx="0"/>
          </p:cNvCxnSpPr>
          <p:nvPr/>
        </p:nvCxnSpPr>
        <p:spPr>
          <a:xfrm>
            <a:off x="3849285"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3" name="Gerade Verbindung mit Pfeil 1092">
            <a:extLst>
              <a:ext uri="{FF2B5EF4-FFF2-40B4-BE49-F238E27FC236}">
                <a16:creationId xmlns:a16="http://schemas.microsoft.com/office/drawing/2014/main" id="{1B14B728-3E01-7EF6-F970-A654DB8F6C88}"/>
              </a:ext>
            </a:extLst>
          </p:cNvPr>
          <p:cNvCxnSpPr>
            <a:cxnSpLocks/>
            <a:stCxn id="1131" idx="4"/>
            <a:endCxn id="255" idx="0"/>
          </p:cNvCxnSpPr>
          <p:nvPr/>
        </p:nvCxnSpPr>
        <p:spPr>
          <a:xfrm>
            <a:off x="3378146"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4" name="Gerade Verbindung mit Pfeil 1093">
            <a:extLst>
              <a:ext uri="{FF2B5EF4-FFF2-40B4-BE49-F238E27FC236}">
                <a16:creationId xmlns:a16="http://schemas.microsoft.com/office/drawing/2014/main" id="{456548B5-2BDE-D5E6-5C54-C2654C27A0C8}"/>
              </a:ext>
            </a:extLst>
          </p:cNvPr>
          <p:cNvCxnSpPr>
            <a:cxnSpLocks/>
            <a:stCxn id="1129" idx="4"/>
            <a:endCxn id="253" idx="0"/>
          </p:cNvCxnSpPr>
          <p:nvPr/>
        </p:nvCxnSpPr>
        <p:spPr>
          <a:xfrm flipH="1">
            <a:off x="2191817" y="4179351"/>
            <a:ext cx="5384" cy="9514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095" name="Gerade Verbindung mit Pfeil 1094">
            <a:extLst>
              <a:ext uri="{FF2B5EF4-FFF2-40B4-BE49-F238E27FC236}">
                <a16:creationId xmlns:a16="http://schemas.microsoft.com/office/drawing/2014/main" id="{2909C4BB-C4F6-AC1B-C52B-43732FED9A5D}"/>
              </a:ext>
            </a:extLst>
          </p:cNvPr>
          <p:cNvCxnSpPr>
            <a:cxnSpLocks/>
            <a:stCxn id="1132" idx="4"/>
            <a:endCxn id="1088" idx="0"/>
          </p:cNvCxnSpPr>
          <p:nvPr/>
        </p:nvCxnSpPr>
        <p:spPr>
          <a:xfrm>
            <a:off x="2907730" y="4179351"/>
            <a:ext cx="1" cy="9514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097" name="Gruppieren 1096">
            <a:extLst>
              <a:ext uri="{FF2B5EF4-FFF2-40B4-BE49-F238E27FC236}">
                <a16:creationId xmlns:a16="http://schemas.microsoft.com/office/drawing/2014/main" id="{27418E13-1AC5-9581-861E-EEEBB549563A}"/>
              </a:ext>
            </a:extLst>
          </p:cNvPr>
          <p:cNvGrpSpPr/>
          <p:nvPr/>
        </p:nvGrpSpPr>
        <p:grpSpPr>
          <a:xfrm rot="5400000">
            <a:off x="2860241" y="4442497"/>
            <a:ext cx="360000" cy="1301555"/>
            <a:chOff x="4837388" y="1898006"/>
            <a:chExt cx="360000" cy="1301555"/>
          </a:xfrm>
          <a:solidFill>
            <a:schemeClr val="bg1"/>
          </a:solidFill>
        </p:grpSpPr>
        <p:sp>
          <p:nvSpPr>
            <p:cNvPr id="1102" name="Rectangle 15">
              <a:extLst>
                <a:ext uri="{FF2B5EF4-FFF2-40B4-BE49-F238E27FC236}">
                  <a16:creationId xmlns:a16="http://schemas.microsoft.com/office/drawing/2014/main" id="{B6B3E34C-47CC-AC42-54DE-6D8F79DBD584}"/>
                </a:ext>
              </a:extLst>
            </p:cNvPr>
            <p:cNvSpPr/>
            <p:nvPr/>
          </p:nvSpPr>
          <p:spPr>
            <a:xfrm rot="16200000">
              <a:off x="4837388" y="1898006"/>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00" name="Rectangle 15">
              <a:extLst>
                <a:ext uri="{FF2B5EF4-FFF2-40B4-BE49-F238E27FC236}">
                  <a16:creationId xmlns:a16="http://schemas.microsoft.com/office/drawing/2014/main" id="{20F1D4B9-CBED-E6AA-2585-3FFA8C25B44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01" name="Rectangle 15">
              <a:extLst>
                <a:ext uri="{FF2B5EF4-FFF2-40B4-BE49-F238E27FC236}">
                  <a16:creationId xmlns:a16="http://schemas.microsoft.com/office/drawing/2014/main" id="{00AD184A-A0D5-67B9-456E-4C172021EC3B}"/>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06" name="Gerade Verbindung mit Pfeil 1105">
            <a:extLst>
              <a:ext uri="{FF2B5EF4-FFF2-40B4-BE49-F238E27FC236}">
                <a16:creationId xmlns:a16="http://schemas.microsoft.com/office/drawing/2014/main" id="{F6F98611-26D2-BBFD-6BBE-18EEFBB71196}"/>
              </a:ext>
            </a:extLst>
          </p:cNvPr>
          <p:cNvCxnSpPr>
            <a:cxnSpLocks/>
            <a:stCxn id="1089" idx="4"/>
            <a:endCxn id="1102" idx="0"/>
          </p:cNvCxnSpPr>
          <p:nvPr/>
        </p:nvCxnSpPr>
        <p:spPr>
          <a:xfrm flipH="1">
            <a:off x="3511019"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7" name="Gerade Verbindung mit Pfeil 1106">
            <a:extLst>
              <a:ext uri="{FF2B5EF4-FFF2-40B4-BE49-F238E27FC236}">
                <a16:creationId xmlns:a16="http://schemas.microsoft.com/office/drawing/2014/main" id="{42015C2B-3084-0491-65EA-62D7F16FD061}"/>
              </a:ext>
            </a:extLst>
          </p:cNvPr>
          <p:cNvCxnSpPr>
            <a:cxnSpLocks/>
            <a:stCxn id="1089" idx="4"/>
            <a:endCxn id="1100" idx="0"/>
          </p:cNvCxnSpPr>
          <p:nvPr/>
        </p:nvCxnSpPr>
        <p:spPr>
          <a:xfrm flipH="1">
            <a:off x="3039880" y="4634494"/>
            <a:ext cx="809406"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08" name="Gerade Verbindung mit Pfeil 1107">
            <a:extLst>
              <a:ext uri="{FF2B5EF4-FFF2-40B4-BE49-F238E27FC236}">
                <a16:creationId xmlns:a16="http://schemas.microsoft.com/office/drawing/2014/main" id="{6CCDB2A5-2F9C-D305-D466-FB531F778792}"/>
              </a:ext>
            </a:extLst>
          </p:cNvPr>
          <p:cNvCxnSpPr>
            <a:cxnSpLocks/>
            <a:stCxn id="1089" idx="4"/>
            <a:endCxn id="1101" idx="0"/>
          </p:cNvCxnSpPr>
          <p:nvPr/>
        </p:nvCxnSpPr>
        <p:spPr>
          <a:xfrm flipH="1">
            <a:off x="2569464" y="4634494"/>
            <a:ext cx="127982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0" name="Gerade Verbindung mit Pfeil 1109">
            <a:extLst>
              <a:ext uri="{FF2B5EF4-FFF2-40B4-BE49-F238E27FC236}">
                <a16:creationId xmlns:a16="http://schemas.microsoft.com/office/drawing/2014/main" id="{D743CD55-A979-98C0-FDDA-9BB09D37844D}"/>
              </a:ext>
            </a:extLst>
          </p:cNvPr>
          <p:cNvCxnSpPr>
            <a:cxnSpLocks/>
            <a:stCxn id="255" idx="4"/>
            <a:endCxn id="1102" idx="0"/>
          </p:cNvCxnSpPr>
          <p:nvPr/>
        </p:nvCxnSpPr>
        <p:spPr>
          <a:xfrm>
            <a:off x="3378147" y="4634494"/>
            <a:ext cx="132872"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1" name="Gerade Verbindung mit Pfeil 1110">
            <a:extLst>
              <a:ext uri="{FF2B5EF4-FFF2-40B4-BE49-F238E27FC236}">
                <a16:creationId xmlns:a16="http://schemas.microsoft.com/office/drawing/2014/main" id="{06ABFE5E-34E7-07A5-28A8-9B3AF44B3D8E}"/>
              </a:ext>
            </a:extLst>
          </p:cNvPr>
          <p:cNvCxnSpPr>
            <a:cxnSpLocks/>
            <a:stCxn id="255" idx="4"/>
            <a:endCxn id="1100" idx="0"/>
          </p:cNvCxnSpPr>
          <p:nvPr/>
        </p:nvCxnSpPr>
        <p:spPr>
          <a:xfrm flipH="1">
            <a:off x="3039880" y="4634494"/>
            <a:ext cx="338267"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2" name="Gerade Verbindung mit Pfeil 1111">
            <a:extLst>
              <a:ext uri="{FF2B5EF4-FFF2-40B4-BE49-F238E27FC236}">
                <a16:creationId xmlns:a16="http://schemas.microsoft.com/office/drawing/2014/main" id="{AF959FB2-A3B9-7523-1797-B5ABE9233F76}"/>
              </a:ext>
            </a:extLst>
          </p:cNvPr>
          <p:cNvCxnSpPr>
            <a:cxnSpLocks/>
            <a:stCxn id="255" idx="4"/>
            <a:endCxn id="1101" idx="0"/>
          </p:cNvCxnSpPr>
          <p:nvPr/>
        </p:nvCxnSpPr>
        <p:spPr>
          <a:xfrm flipH="1">
            <a:off x="2569464" y="4634494"/>
            <a:ext cx="808683" cy="27878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4" name="Gerade Verbindung mit Pfeil 1113">
            <a:extLst>
              <a:ext uri="{FF2B5EF4-FFF2-40B4-BE49-F238E27FC236}">
                <a16:creationId xmlns:a16="http://schemas.microsoft.com/office/drawing/2014/main" id="{12149517-F7E0-F045-5B75-BD3DC902B2F8}"/>
              </a:ext>
            </a:extLst>
          </p:cNvPr>
          <p:cNvCxnSpPr>
            <a:cxnSpLocks/>
            <a:stCxn id="1088" idx="4"/>
            <a:endCxn id="1102" idx="0"/>
          </p:cNvCxnSpPr>
          <p:nvPr/>
        </p:nvCxnSpPr>
        <p:spPr>
          <a:xfrm>
            <a:off x="2907731" y="4634494"/>
            <a:ext cx="603288"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5" name="Gerade Verbindung mit Pfeil 1114">
            <a:extLst>
              <a:ext uri="{FF2B5EF4-FFF2-40B4-BE49-F238E27FC236}">
                <a16:creationId xmlns:a16="http://schemas.microsoft.com/office/drawing/2014/main" id="{F70C847F-4C71-F48C-7622-4536828BFC5B}"/>
              </a:ext>
            </a:extLst>
          </p:cNvPr>
          <p:cNvCxnSpPr>
            <a:cxnSpLocks/>
            <a:stCxn id="1088" idx="4"/>
            <a:endCxn id="1100" idx="0"/>
          </p:cNvCxnSpPr>
          <p:nvPr/>
        </p:nvCxnSpPr>
        <p:spPr>
          <a:xfrm>
            <a:off x="2907731" y="4634494"/>
            <a:ext cx="132149"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6" name="Gerade Verbindung mit Pfeil 1115">
            <a:extLst>
              <a:ext uri="{FF2B5EF4-FFF2-40B4-BE49-F238E27FC236}">
                <a16:creationId xmlns:a16="http://schemas.microsoft.com/office/drawing/2014/main" id="{F6019D94-35DB-9C05-4C86-D202993915D3}"/>
              </a:ext>
            </a:extLst>
          </p:cNvPr>
          <p:cNvCxnSpPr>
            <a:cxnSpLocks/>
            <a:stCxn id="1088" idx="4"/>
            <a:endCxn id="1101" idx="0"/>
          </p:cNvCxnSpPr>
          <p:nvPr/>
        </p:nvCxnSpPr>
        <p:spPr>
          <a:xfrm flipH="1">
            <a:off x="2569464" y="4634494"/>
            <a:ext cx="338267" cy="278781"/>
          </a:xfrm>
          <a:prstGeom prst="straightConnector1">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8" name="Gerade Verbindung mit Pfeil 1117">
            <a:extLst>
              <a:ext uri="{FF2B5EF4-FFF2-40B4-BE49-F238E27FC236}">
                <a16:creationId xmlns:a16="http://schemas.microsoft.com/office/drawing/2014/main" id="{89149002-1E31-894F-E39E-C3BEAFC66CD3}"/>
              </a:ext>
            </a:extLst>
          </p:cNvPr>
          <p:cNvCxnSpPr>
            <a:cxnSpLocks/>
            <a:stCxn id="253" idx="4"/>
            <a:endCxn id="1102" idx="0"/>
          </p:cNvCxnSpPr>
          <p:nvPr/>
        </p:nvCxnSpPr>
        <p:spPr>
          <a:xfrm>
            <a:off x="2191817" y="4634493"/>
            <a:ext cx="1319202"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19" name="Gerade Verbindung mit Pfeil 1118">
            <a:extLst>
              <a:ext uri="{FF2B5EF4-FFF2-40B4-BE49-F238E27FC236}">
                <a16:creationId xmlns:a16="http://schemas.microsoft.com/office/drawing/2014/main" id="{74C9C59D-15DD-D452-D4B7-0A5EEAC97326}"/>
              </a:ext>
            </a:extLst>
          </p:cNvPr>
          <p:cNvCxnSpPr>
            <a:cxnSpLocks/>
            <a:stCxn id="253" idx="4"/>
            <a:endCxn id="1100" idx="0"/>
          </p:cNvCxnSpPr>
          <p:nvPr/>
        </p:nvCxnSpPr>
        <p:spPr>
          <a:xfrm>
            <a:off x="2191817" y="4634493"/>
            <a:ext cx="848063"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20" name="Gerade Verbindung mit Pfeil 1119">
            <a:extLst>
              <a:ext uri="{FF2B5EF4-FFF2-40B4-BE49-F238E27FC236}">
                <a16:creationId xmlns:a16="http://schemas.microsoft.com/office/drawing/2014/main" id="{3A6B0925-6D3D-D3A6-E9D2-86069A9AA877}"/>
              </a:ext>
            </a:extLst>
          </p:cNvPr>
          <p:cNvCxnSpPr>
            <a:cxnSpLocks/>
            <a:stCxn id="253" idx="4"/>
            <a:endCxn id="1101" idx="0"/>
          </p:cNvCxnSpPr>
          <p:nvPr/>
        </p:nvCxnSpPr>
        <p:spPr>
          <a:xfrm>
            <a:off x="2191817" y="4634493"/>
            <a:ext cx="377647" cy="278782"/>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27" name="Gruppieren 1126">
            <a:extLst>
              <a:ext uri="{FF2B5EF4-FFF2-40B4-BE49-F238E27FC236}">
                <a16:creationId xmlns:a16="http://schemas.microsoft.com/office/drawing/2014/main" id="{90D82486-DF3B-46F4-7944-33D13807F9C7}"/>
              </a:ext>
            </a:extLst>
          </p:cNvPr>
          <p:cNvGrpSpPr/>
          <p:nvPr/>
        </p:nvGrpSpPr>
        <p:grpSpPr>
          <a:xfrm rot="5400000">
            <a:off x="2843242" y="2993309"/>
            <a:ext cx="360003" cy="2012084"/>
            <a:chOff x="7030406" y="1898006"/>
            <a:chExt cx="360003" cy="2012084"/>
          </a:xfrm>
          <a:solidFill>
            <a:schemeClr val="bg1"/>
          </a:solidFill>
        </p:grpSpPr>
        <p:grpSp>
          <p:nvGrpSpPr>
            <p:cNvPr id="1128" name="Gruppieren 1127">
              <a:extLst>
                <a:ext uri="{FF2B5EF4-FFF2-40B4-BE49-F238E27FC236}">
                  <a16:creationId xmlns:a16="http://schemas.microsoft.com/office/drawing/2014/main" id="{41C5352A-F2A0-F4C4-A7E1-4510937D3692}"/>
                </a:ext>
              </a:extLst>
            </p:cNvPr>
            <p:cNvGrpSpPr/>
            <p:nvPr/>
          </p:nvGrpSpPr>
          <p:grpSpPr>
            <a:xfrm>
              <a:off x="7030406" y="1898006"/>
              <a:ext cx="360003" cy="1639821"/>
              <a:chOff x="4837386" y="1898006"/>
              <a:chExt cx="360003" cy="1639821"/>
            </a:xfrm>
            <a:grpFill/>
          </p:grpSpPr>
          <p:grpSp>
            <p:nvGrpSpPr>
              <p:cNvPr id="1130" name="Gruppieren 1129">
                <a:extLst>
                  <a:ext uri="{FF2B5EF4-FFF2-40B4-BE49-F238E27FC236}">
                    <a16:creationId xmlns:a16="http://schemas.microsoft.com/office/drawing/2014/main" id="{25C4D744-6FB2-4004-BF60-2C540A33DABA}"/>
                  </a:ext>
                </a:extLst>
              </p:cNvPr>
              <p:cNvGrpSpPr/>
              <p:nvPr/>
            </p:nvGrpSpPr>
            <p:grpSpPr>
              <a:xfrm>
                <a:off x="4837386" y="1898006"/>
                <a:ext cx="360003" cy="1639821"/>
                <a:chOff x="4508489" y="2696211"/>
                <a:chExt cx="360003" cy="1639821"/>
              </a:xfrm>
              <a:grpFill/>
            </p:grpSpPr>
            <p:sp>
              <p:nvSpPr>
                <p:cNvPr id="1133" name="Rectangle 15">
                  <a:extLst>
                    <a:ext uri="{FF2B5EF4-FFF2-40B4-BE49-F238E27FC236}">
                      <a16:creationId xmlns:a16="http://schemas.microsoft.com/office/drawing/2014/main" id="{D8107496-B9C7-C845-2536-5ABC0A469781}"/>
                    </a:ext>
                  </a:extLst>
                </p:cNvPr>
                <p:cNvSpPr/>
                <p:nvPr/>
              </p:nvSpPr>
              <p:spPr>
                <a:xfrm rot="16200000">
                  <a:off x="4508491" y="269621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34" name="Rectangle 15">
                  <a:extLst>
                    <a:ext uri="{FF2B5EF4-FFF2-40B4-BE49-F238E27FC236}">
                      <a16:creationId xmlns:a16="http://schemas.microsoft.com/office/drawing/2014/main" id="{4FF61F5E-14C4-EB40-400B-9158D49F4958}"/>
                    </a:ext>
                  </a:extLst>
                </p:cNvPr>
                <p:cNvSpPr/>
                <p:nvPr/>
              </p:nvSpPr>
              <p:spPr>
                <a:xfrm rot="10800000">
                  <a:off x="4508489" y="4015491"/>
                  <a:ext cx="360003" cy="320541"/>
                </a:xfrm>
                <a:prstGeom prst="rect">
                  <a:avLst/>
                </a:prstGeom>
                <a:grp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131" name="Rectangle 15">
                <a:extLst>
                  <a:ext uri="{FF2B5EF4-FFF2-40B4-BE49-F238E27FC236}">
                    <a16:creationId xmlns:a16="http://schemas.microsoft.com/office/drawing/2014/main" id="{17A971B2-5A15-D31C-8C1F-AAE473A4A680}"/>
                  </a:ext>
                </a:extLst>
              </p:cNvPr>
              <p:cNvSpPr/>
              <p:nvPr/>
            </p:nvSpPr>
            <p:spPr>
              <a:xfrm rot="16200000">
                <a:off x="4837388" y="2369145"/>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32" name="Rectangle 15">
                <a:extLst>
                  <a:ext uri="{FF2B5EF4-FFF2-40B4-BE49-F238E27FC236}">
                    <a16:creationId xmlns:a16="http://schemas.microsoft.com/office/drawing/2014/main" id="{E8D35A6F-0F98-586D-8B0E-601F69E54950}"/>
                  </a:ext>
                </a:extLst>
              </p:cNvPr>
              <p:cNvSpPr/>
              <p:nvPr/>
            </p:nvSpPr>
            <p:spPr>
              <a:xfrm rot="16200000">
                <a:off x="4837388" y="2839561"/>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29" name="Rectangle 15">
              <a:extLst>
                <a:ext uri="{FF2B5EF4-FFF2-40B4-BE49-F238E27FC236}">
                  <a16:creationId xmlns:a16="http://schemas.microsoft.com/office/drawing/2014/main" id="{C4232896-D1E6-D9C9-BDFA-CE93929B7CFA}"/>
                </a:ext>
              </a:extLst>
            </p:cNvPr>
            <p:cNvSpPr/>
            <p:nvPr/>
          </p:nvSpPr>
          <p:spPr>
            <a:xfrm rot="16200000">
              <a:off x="7030408" y="3550090"/>
              <a:ext cx="360000" cy="360000"/>
            </a:xfrm>
            <a:prstGeom prst="ellipse">
              <a:avLst/>
            </a:prstGeom>
            <a:grp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16</a:t>
              </a:r>
            </a:p>
          </p:txBody>
        </p:sp>
      </p:grpSp>
      <p:cxnSp>
        <p:nvCxnSpPr>
          <p:cNvPr id="1137" name="Gerade Verbindung mit Pfeil 1136">
            <a:extLst>
              <a:ext uri="{FF2B5EF4-FFF2-40B4-BE49-F238E27FC236}">
                <a16:creationId xmlns:a16="http://schemas.microsoft.com/office/drawing/2014/main" id="{11A2CC0A-90D6-2D55-2943-C535877DE6F7}"/>
              </a:ext>
            </a:extLst>
          </p:cNvPr>
          <p:cNvCxnSpPr>
            <a:cxnSpLocks/>
            <a:stCxn id="196" idx="4"/>
            <a:endCxn id="1133" idx="0"/>
          </p:cNvCxnSpPr>
          <p:nvPr/>
        </p:nvCxnSpPr>
        <p:spPr>
          <a:xfrm flipH="1">
            <a:off x="3849285"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8" name="Gerade Verbindung mit Pfeil 1137">
            <a:extLst>
              <a:ext uri="{FF2B5EF4-FFF2-40B4-BE49-F238E27FC236}">
                <a16:creationId xmlns:a16="http://schemas.microsoft.com/office/drawing/2014/main" id="{AC7FA12F-CBBB-01FA-763C-391AD99321CC}"/>
              </a:ext>
            </a:extLst>
          </p:cNvPr>
          <p:cNvCxnSpPr>
            <a:cxnSpLocks/>
            <a:stCxn id="196" idx="4"/>
            <a:endCxn id="1131" idx="0"/>
          </p:cNvCxnSpPr>
          <p:nvPr/>
        </p:nvCxnSpPr>
        <p:spPr>
          <a:xfrm flipH="1">
            <a:off x="3378146" y="3501814"/>
            <a:ext cx="60487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39" name="Gerade Verbindung mit Pfeil 1138">
            <a:extLst>
              <a:ext uri="{FF2B5EF4-FFF2-40B4-BE49-F238E27FC236}">
                <a16:creationId xmlns:a16="http://schemas.microsoft.com/office/drawing/2014/main" id="{D83CA6F1-041D-7D4F-3156-204DAC6BE052}"/>
              </a:ext>
            </a:extLst>
          </p:cNvPr>
          <p:cNvCxnSpPr>
            <a:cxnSpLocks/>
            <a:stCxn id="196" idx="4"/>
            <a:endCxn id="1132" idx="0"/>
          </p:cNvCxnSpPr>
          <p:nvPr/>
        </p:nvCxnSpPr>
        <p:spPr>
          <a:xfrm flipH="1">
            <a:off x="2907730" y="3501814"/>
            <a:ext cx="107528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0" name="Gerade Verbindung mit Pfeil 1139">
            <a:extLst>
              <a:ext uri="{FF2B5EF4-FFF2-40B4-BE49-F238E27FC236}">
                <a16:creationId xmlns:a16="http://schemas.microsoft.com/office/drawing/2014/main" id="{2E4DFE77-F0C8-E3C5-C069-DBD2EAD5BA55}"/>
              </a:ext>
            </a:extLst>
          </p:cNvPr>
          <p:cNvCxnSpPr>
            <a:cxnSpLocks/>
            <a:stCxn id="196" idx="4"/>
            <a:endCxn id="1129" idx="0"/>
          </p:cNvCxnSpPr>
          <p:nvPr/>
        </p:nvCxnSpPr>
        <p:spPr>
          <a:xfrm flipH="1">
            <a:off x="2197201" y="3501814"/>
            <a:ext cx="178581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1" name="Gerade Verbindung mit Pfeil 1140">
            <a:extLst>
              <a:ext uri="{FF2B5EF4-FFF2-40B4-BE49-F238E27FC236}">
                <a16:creationId xmlns:a16="http://schemas.microsoft.com/office/drawing/2014/main" id="{5740AD4D-1676-B3CF-EFA9-082DE0AD9201}"/>
              </a:ext>
            </a:extLst>
          </p:cNvPr>
          <p:cNvCxnSpPr>
            <a:cxnSpLocks/>
            <a:stCxn id="1074" idx="4"/>
            <a:endCxn id="1133" idx="0"/>
          </p:cNvCxnSpPr>
          <p:nvPr/>
        </p:nvCxnSpPr>
        <p:spPr>
          <a:xfrm>
            <a:off x="3511877" y="3501814"/>
            <a:ext cx="337408"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2" name="Gerade Verbindung mit Pfeil 1141">
            <a:extLst>
              <a:ext uri="{FF2B5EF4-FFF2-40B4-BE49-F238E27FC236}">
                <a16:creationId xmlns:a16="http://schemas.microsoft.com/office/drawing/2014/main" id="{9B0F700B-94AB-E154-523A-E9FDEF6CB5D6}"/>
              </a:ext>
            </a:extLst>
          </p:cNvPr>
          <p:cNvCxnSpPr>
            <a:cxnSpLocks/>
            <a:stCxn id="1074" idx="4"/>
            <a:endCxn id="1131" idx="0"/>
          </p:cNvCxnSpPr>
          <p:nvPr/>
        </p:nvCxnSpPr>
        <p:spPr>
          <a:xfrm flipH="1">
            <a:off x="3378146"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3" name="Gerade Verbindung mit Pfeil 1142">
            <a:extLst>
              <a:ext uri="{FF2B5EF4-FFF2-40B4-BE49-F238E27FC236}">
                <a16:creationId xmlns:a16="http://schemas.microsoft.com/office/drawing/2014/main" id="{0A3DDDA9-ED9A-F2C9-28B4-10618CAA1597}"/>
              </a:ext>
            </a:extLst>
          </p:cNvPr>
          <p:cNvCxnSpPr>
            <a:cxnSpLocks/>
            <a:stCxn id="1074" idx="4"/>
            <a:endCxn id="1132" idx="0"/>
          </p:cNvCxnSpPr>
          <p:nvPr/>
        </p:nvCxnSpPr>
        <p:spPr>
          <a:xfrm flipH="1">
            <a:off x="2907730" y="3501814"/>
            <a:ext cx="604147"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4" name="Gerade Verbindung mit Pfeil 1143">
            <a:extLst>
              <a:ext uri="{FF2B5EF4-FFF2-40B4-BE49-F238E27FC236}">
                <a16:creationId xmlns:a16="http://schemas.microsoft.com/office/drawing/2014/main" id="{4BD7FA74-FC64-73A0-7287-FC80A6A625B2}"/>
              </a:ext>
            </a:extLst>
          </p:cNvPr>
          <p:cNvCxnSpPr>
            <a:cxnSpLocks/>
            <a:stCxn id="1074" idx="4"/>
            <a:endCxn id="1129" idx="0"/>
          </p:cNvCxnSpPr>
          <p:nvPr/>
        </p:nvCxnSpPr>
        <p:spPr>
          <a:xfrm flipH="1">
            <a:off x="2197201" y="3501814"/>
            <a:ext cx="1314676"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5" name="Gerade Verbindung mit Pfeil 1144">
            <a:extLst>
              <a:ext uri="{FF2B5EF4-FFF2-40B4-BE49-F238E27FC236}">
                <a16:creationId xmlns:a16="http://schemas.microsoft.com/office/drawing/2014/main" id="{480135A2-9556-6723-08DA-1DDD87EDCCF9}"/>
              </a:ext>
            </a:extLst>
          </p:cNvPr>
          <p:cNvCxnSpPr>
            <a:cxnSpLocks/>
            <a:stCxn id="195" idx="4"/>
            <a:endCxn id="1133" idx="0"/>
          </p:cNvCxnSpPr>
          <p:nvPr/>
        </p:nvCxnSpPr>
        <p:spPr>
          <a:xfrm>
            <a:off x="3041461" y="3501814"/>
            <a:ext cx="80782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6" name="Gerade Verbindung mit Pfeil 1145">
            <a:extLst>
              <a:ext uri="{FF2B5EF4-FFF2-40B4-BE49-F238E27FC236}">
                <a16:creationId xmlns:a16="http://schemas.microsoft.com/office/drawing/2014/main" id="{4A5862F7-C328-19C4-1DE9-EE857947918A}"/>
              </a:ext>
            </a:extLst>
          </p:cNvPr>
          <p:cNvCxnSpPr>
            <a:cxnSpLocks/>
            <a:stCxn id="195" idx="4"/>
            <a:endCxn id="1131" idx="0"/>
          </p:cNvCxnSpPr>
          <p:nvPr/>
        </p:nvCxnSpPr>
        <p:spPr>
          <a:xfrm>
            <a:off x="3041461" y="3501814"/>
            <a:ext cx="33668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7" name="Gerade Verbindung mit Pfeil 1146">
            <a:extLst>
              <a:ext uri="{FF2B5EF4-FFF2-40B4-BE49-F238E27FC236}">
                <a16:creationId xmlns:a16="http://schemas.microsoft.com/office/drawing/2014/main" id="{1C4A3669-DD71-59B9-AAA0-21BD9F7087A0}"/>
              </a:ext>
            </a:extLst>
          </p:cNvPr>
          <p:cNvCxnSpPr>
            <a:cxnSpLocks/>
            <a:stCxn id="195" idx="4"/>
            <a:endCxn id="1132" idx="0"/>
          </p:cNvCxnSpPr>
          <p:nvPr/>
        </p:nvCxnSpPr>
        <p:spPr>
          <a:xfrm flipH="1">
            <a:off x="2907730" y="3501814"/>
            <a:ext cx="133731"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8" name="Gerade Verbindung mit Pfeil 1147">
            <a:extLst>
              <a:ext uri="{FF2B5EF4-FFF2-40B4-BE49-F238E27FC236}">
                <a16:creationId xmlns:a16="http://schemas.microsoft.com/office/drawing/2014/main" id="{DA7F9FB2-C750-92F4-B83A-EF58F5305FEE}"/>
              </a:ext>
            </a:extLst>
          </p:cNvPr>
          <p:cNvCxnSpPr>
            <a:cxnSpLocks/>
            <a:stCxn id="195" idx="4"/>
            <a:endCxn id="1129" idx="0"/>
          </p:cNvCxnSpPr>
          <p:nvPr/>
        </p:nvCxnSpPr>
        <p:spPr>
          <a:xfrm flipH="1">
            <a:off x="2197201" y="3501814"/>
            <a:ext cx="84426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49" name="Gerade Verbindung mit Pfeil 1148">
            <a:extLst>
              <a:ext uri="{FF2B5EF4-FFF2-40B4-BE49-F238E27FC236}">
                <a16:creationId xmlns:a16="http://schemas.microsoft.com/office/drawing/2014/main" id="{7108CACC-ADA9-8DA6-FE12-5179D119779D}"/>
              </a:ext>
            </a:extLst>
          </p:cNvPr>
          <p:cNvCxnSpPr>
            <a:cxnSpLocks/>
            <a:stCxn id="1072" idx="4"/>
            <a:endCxn id="1133" idx="0"/>
          </p:cNvCxnSpPr>
          <p:nvPr/>
        </p:nvCxnSpPr>
        <p:spPr>
          <a:xfrm>
            <a:off x="2080996" y="3501814"/>
            <a:ext cx="1768289"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0" name="Gerade Verbindung mit Pfeil 1149">
            <a:extLst>
              <a:ext uri="{FF2B5EF4-FFF2-40B4-BE49-F238E27FC236}">
                <a16:creationId xmlns:a16="http://schemas.microsoft.com/office/drawing/2014/main" id="{5DEDAF0D-2168-1909-3D4E-8CF36723C865}"/>
              </a:ext>
            </a:extLst>
          </p:cNvPr>
          <p:cNvCxnSpPr>
            <a:cxnSpLocks/>
            <a:stCxn id="1072" idx="4"/>
            <a:endCxn id="1131" idx="0"/>
          </p:cNvCxnSpPr>
          <p:nvPr/>
        </p:nvCxnSpPr>
        <p:spPr>
          <a:xfrm>
            <a:off x="2080996" y="3501814"/>
            <a:ext cx="1297150"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1" name="Gerade Verbindung mit Pfeil 1150">
            <a:extLst>
              <a:ext uri="{FF2B5EF4-FFF2-40B4-BE49-F238E27FC236}">
                <a16:creationId xmlns:a16="http://schemas.microsoft.com/office/drawing/2014/main" id="{F5950234-67C3-2E39-2607-61F4FC305A0D}"/>
              </a:ext>
            </a:extLst>
          </p:cNvPr>
          <p:cNvCxnSpPr>
            <a:cxnSpLocks/>
            <a:stCxn id="1072" idx="4"/>
            <a:endCxn id="1132" idx="0"/>
          </p:cNvCxnSpPr>
          <p:nvPr/>
        </p:nvCxnSpPr>
        <p:spPr>
          <a:xfrm>
            <a:off x="2080996" y="3501814"/>
            <a:ext cx="826734"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52" name="Gerade Verbindung mit Pfeil 1151">
            <a:extLst>
              <a:ext uri="{FF2B5EF4-FFF2-40B4-BE49-F238E27FC236}">
                <a16:creationId xmlns:a16="http://schemas.microsoft.com/office/drawing/2014/main" id="{75BCA8DB-1590-F68B-CCD1-0F6FDD3447C2}"/>
              </a:ext>
            </a:extLst>
          </p:cNvPr>
          <p:cNvCxnSpPr>
            <a:cxnSpLocks/>
            <a:stCxn id="1072" idx="4"/>
            <a:endCxn id="1129" idx="0"/>
          </p:cNvCxnSpPr>
          <p:nvPr/>
        </p:nvCxnSpPr>
        <p:spPr>
          <a:xfrm>
            <a:off x="2080996" y="3501814"/>
            <a:ext cx="116205" cy="31753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nvGrpSpPr>
          <p:cNvPr id="1187" name="Gruppieren 1186">
            <a:extLst>
              <a:ext uri="{FF2B5EF4-FFF2-40B4-BE49-F238E27FC236}">
                <a16:creationId xmlns:a16="http://schemas.microsoft.com/office/drawing/2014/main" id="{FA6E04CB-C20B-BCF1-0C13-D2C3FBEFEE41}"/>
              </a:ext>
            </a:extLst>
          </p:cNvPr>
          <p:cNvGrpSpPr/>
          <p:nvPr/>
        </p:nvGrpSpPr>
        <p:grpSpPr>
          <a:xfrm rot="5400000">
            <a:off x="2860241" y="4920458"/>
            <a:ext cx="360000" cy="1301555"/>
            <a:chOff x="4837388" y="1898006"/>
            <a:chExt cx="360000" cy="1301555"/>
          </a:xfrm>
          <a:solidFill>
            <a:schemeClr val="bg1"/>
          </a:solidFill>
        </p:grpSpPr>
        <p:sp>
          <p:nvSpPr>
            <p:cNvPr id="1191" name="Rectangle 15">
              <a:extLst>
                <a:ext uri="{FF2B5EF4-FFF2-40B4-BE49-F238E27FC236}">
                  <a16:creationId xmlns:a16="http://schemas.microsoft.com/office/drawing/2014/main" id="{BA34A7B1-CE43-A670-EB1B-B796612B016C}"/>
                </a:ext>
              </a:extLst>
            </p:cNvPr>
            <p:cNvSpPr/>
            <p:nvPr/>
          </p:nvSpPr>
          <p:spPr>
            <a:xfrm rot="16200000">
              <a:off x="4837388" y="1898006"/>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189" name="Rectangle 15">
              <a:extLst>
                <a:ext uri="{FF2B5EF4-FFF2-40B4-BE49-F238E27FC236}">
                  <a16:creationId xmlns:a16="http://schemas.microsoft.com/office/drawing/2014/main" id="{97F8FF05-A022-5E3B-2E77-0776AB82DEB6}"/>
                </a:ext>
              </a:extLst>
            </p:cNvPr>
            <p:cNvSpPr/>
            <p:nvPr/>
          </p:nvSpPr>
          <p:spPr>
            <a:xfrm rot="16200000">
              <a:off x="4837388" y="2369145"/>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190" name="Rectangle 15">
              <a:extLst>
                <a:ext uri="{FF2B5EF4-FFF2-40B4-BE49-F238E27FC236}">
                  <a16:creationId xmlns:a16="http://schemas.microsoft.com/office/drawing/2014/main" id="{95FB7C6C-A3A7-3735-A872-746693330B4E}"/>
                </a:ext>
              </a:extLst>
            </p:cNvPr>
            <p:cNvSpPr/>
            <p:nvPr/>
          </p:nvSpPr>
          <p:spPr>
            <a:xfrm rot="16200000">
              <a:off x="4837388" y="2839561"/>
              <a:ext cx="360000" cy="360000"/>
            </a:xfrm>
            <a:prstGeom prst="ellipse">
              <a:avLst/>
            </a:prstGeom>
            <a:grpFill/>
            <a:ln w="3175">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cxnSp>
        <p:nvCxnSpPr>
          <p:cNvPr id="1194" name="Gerade Verbindung mit Pfeil 1193">
            <a:extLst>
              <a:ext uri="{FF2B5EF4-FFF2-40B4-BE49-F238E27FC236}">
                <a16:creationId xmlns:a16="http://schemas.microsoft.com/office/drawing/2014/main" id="{9E9DD65E-7446-B560-9EF5-413B0DC3758F}"/>
              </a:ext>
            </a:extLst>
          </p:cNvPr>
          <p:cNvCxnSpPr>
            <a:cxnSpLocks/>
            <a:stCxn id="1102" idx="4"/>
            <a:endCxn id="1191" idx="0"/>
          </p:cNvCxnSpPr>
          <p:nvPr/>
        </p:nvCxnSpPr>
        <p:spPr>
          <a:xfrm>
            <a:off x="3511019"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5" name="Gerade Verbindung mit Pfeil 1194">
            <a:extLst>
              <a:ext uri="{FF2B5EF4-FFF2-40B4-BE49-F238E27FC236}">
                <a16:creationId xmlns:a16="http://schemas.microsoft.com/office/drawing/2014/main" id="{7C59E7E9-54CC-6DC4-C392-F2FB7AD5EE3B}"/>
              </a:ext>
            </a:extLst>
          </p:cNvPr>
          <p:cNvCxnSpPr>
            <a:cxnSpLocks/>
            <a:stCxn id="1100" idx="4"/>
            <a:endCxn id="1189" idx="0"/>
          </p:cNvCxnSpPr>
          <p:nvPr/>
        </p:nvCxnSpPr>
        <p:spPr>
          <a:xfrm>
            <a:off x="3039880"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196" name="Gerade Verbindung mit Pfeil 1195">
            <a:extLst>
              <a:ext uri="{FF2B5EF4-FFF2-40B4-BE49-F238E27FC236}">
                <a16:creationId xmlns:a16="http://schemas.microsoft.com/office/drawing/2014/main" id="{EC930AB3-E6B7-A83D-067A-2A91406ED595}"/>
              </a:ext>
            </a:extLst>
          </p:cNvPr>
          <p:cNvCxnSpPr>
            <a:cxnSpLocks/>
            <a:stCxn id="1101" idx="4"/>
            <a:endCxn id="1190" idx="0"/>
          </p:cNvCxnSpPr>
          <p:nvPr/>
        </p:nvCxnSpPr>
        <p:spPr>
          <a:xfrm>
            <a:off x="2569464" y="5273275"/>
            <a:ext cx="0" cy="11796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1207" name="Rectangle 15">
            <a:extLst>
              <a:ext uri="{FF2B5EF4-FFF2-40B4-BE49-F238E27FC236}">
                <a16:creationId xmlns:a16="http://schemas.microsoft.com/office/drawing/2014/main" id="{2036E369-5083-E2DC-244E-720F05DCB548}"/>
              </a:ext>
            </a:extLst>
          </p:cNvPr>
          <p:cNvSpPr/>
          <p:nvPr/>
        </p:nvSpPr>
        <p:spPr>
          <a:xfrm>
            <a:off x="2659198" y="5927051"/>
            <a:ext cx="792000" cy="367027"/>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p:txBody>
      </p:sp>
      <p:sp>
        <p:nvSpPr>
          <p:cNvPr id="1081" name="Rectangle 21">
            <a:extLst>
              <a:ext uri="{FF2B5EF4-FFF2-40B4-BE49-F238E27FC236}">
                <a16:creationId xmlns:a16="http://schemas.microsoft.com/office/drawing/2014/main" id="{BA19D226-A91D-4A1E-20EB-9E3C9357772D}"/>
              </a:ext>
            </a:extLst>
          </p:cNvPr>
          <p:cNvSpPr/>
          <p:nvPr/>
        </p:nvSpPr>
        <p:spPr>
          <a:xfrm>
            <a:off x="563030" y="1107397"/>
            <a:ext cx="3744000" cy="4244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LSTM Layer with</a:t>
            </a:r>
          </a:p>
          <a:p>
            <a:pPr defTabSz="1088333">
              <a:buClrTx/>
              <a:defRPr/>
            </a:pPr>
            <a:r>
              <a:rPr lang="en-US" sz="800" kern="1200" dirty="0">
                <a:solidFill>
                  <a:schemeClr val="tx1"/>
                </a:solidFill>
                <a:latin typeface="Daimler CS" pitchFamily="2" charset="0"/>
              </a:rPr>
              <a:t>32 hidden states</a:t>
            </a:r>
          </a:p>
        </p:txBody>
      </p:sp>
      <p:sp>
        <p:nvSpPr>
          <p:cNvPr id="4" name="Rectangle 21">
            <a:extLst>
              <a:ext uri="{FF2B5EF4-FFF2-40B4-BE49-F238E27FC236}">
                <a16:creationId xmlns:a16="http://schemas.microsoft.com/office/drawing/2014/main" id="{125F3C3B-F995-6B3B-EA39-7CF1673FC8B1}"/>
              </a:ext>
            </a:extLst>
          </p:cNvPr>
          <p:cNvSpPr/>
          <p:nvPr/>
        </p:nvSpPr>
        <p:spPr>
          <a:xfrm>
            <a:off x="563033" y="1997570"/>
            <a:ext cx="3744000" cy="43404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a:t>
            </a:r>
            <a:br>
              <a:rPr lang="en-US" sz="800" kern="1200" dirty="0">
                <a:solidFill>
                  <a:schemeClr val="tx1"/>
                </a:solidFill>
                <a:latin typeface="Daimler CS" pitchFamily="2" charset="0"/>
              </a:rPr>
            </a:br>
            <a:r>
              <a:rPr lang="en-US" sz="800" kern="1200" dirty="0">
                <a:solidFill>
                  <a:schemeClr val="tx1"/>
                </a:solidFill>
                <a:latin typeface="Daimler CS" pitchFamily="2" charset="0"/>
              </a:rPr>
              <a:t>Layer</a:t>
            </a:r>
          </a:p>
        </p:txBody>
      </p:sp>
      <p:sp>
        <p:nvSpPr>
          <p:cNvPr id="1085" name="Rectangle 21">
            <a:extLst>
              <a:ext uri="{FF2B5EF4-FFF2-40B4-BE49-F238E27FC236}">
                <a16:creationId xmlns:a16="http://schemas.microsoft.com/office/drawing/2014/main" id="{3ED859A5-DDBA-CD6F-C635-1B286335A2BF}"/>
              </a:ext>
            </a:extLst>
          </p:cNvPr>
          <p:cNvSpPr/>
          <p:nvPr/>
        </p:nvSpPr>
        <p:spPr>
          <a:xfrm>
            <a:off x="563030" y="297266"/>
            <a:ext cx="3744000" cy="78798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Sequence input layer</a:t>
            </a:r>
          </a:p>
          <a:p>
            <a:pPr defTabSz="1088333">
              <a:buClrTx/>
              <a:defRPr/>
            </a:pPr>
            <a:r>
              <a:rPr lang="en-US" sz="800" kern="1200" dirty="0">
                <a:solidFill>
                  <a:schemeClr val="tx1"/>
                </a:solidFill>
                <a:latin typeface="Daimler CS" pitchFamily="2" charset="0"/>
              </a:rPr>
              <a:t>Statevector with 5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a:p>
            <a:pPr defTabSz="1088333">
              <a:buClrTx/>
              <a:defRPr/>
            </a:pPr>
            <a:endParaRPr lang="en-US" sz="800" kern="1200" dirty="0">
              <a:solidFill>
                <a:schemeClr val="tx1"/>
              </a:solidFill>
              <a:latin typeface="Daimler CS" pitchFamily="2" charset="0"/>
            </a:endParaRPr>
          </a:p>
        </p:txBody>
      </p:sp>
      <p:sp>
        <p:nvSpPr>
          <p:cNvPr id="59" name="Rectangle 21">
            <a:extLst>
              <a:ext uri="{FF2B5EF4-FFF2-40B4-BE49-F238E27FC236}">
                <a16:creationId xmlns:a16="http://schemas.microsoft.com/office/drawing/2014/main" id="{55DE0FA5-07B5-A66E-DD80-87E60F8784F9}"/>
              </a:ext>
            </a:extLst>
          </p:cNvPr>
          <p:cNvSpPr/>
          <p:nvPr/>
        </p:nvSpPr>
        <p:spPr>
          <a:xfrm>
            <a:off x="563033" y="2453432"/>
            <a:ext cx="3744000" cy="43302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99" name="Rectangle 21">
            <a:extLst>
              <a:ext uri="{FF2B5EF4-FFF2-40B4-BE49-F238E27FC236}">
                <a16:creationId xmlns:a16="http://schemas.microsoft.com/office/drawing/2014/main" id="{D0DED314-1007-E93E-D0E2-EA80EE6A1D0D}"/>
              </a:ext>
            </a:extLst>
          </p:cNvPr>
          <p:cNvSpPr/>
          <p:nvPr/>
        </p:nvSpPr>
        <p:spPr>
          <a:xfrm>
            <a:off x="563033" y="2901737"/>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250" name="Rectangle 21">
            <a:extLst>
              <a:ext uri="{FF2B5EF4-FFF2-40B4-BE49-F238E27FC236}">
                <a16:creationId xmlns:a16="http://schemas.microsoft.com/office/drawing/2014/main" id="{149EE62F-D5BD-1498-73F0-17F542554F74}"/>
              </a:ext>
            </a:extLst>
          </p:cNvPr>
          <p:cNvSpPr/>
          <p:nvPr/>
        </p:nvSpPr>
        <p:spPr>
          <a:xfrm>
            <a:off x="563951" y="4242684"/>
            <a:ext cx="3744000" cy="42908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Dropout Layer</a:t>
            </a:r>
          </a:p>
        </p:txBody>
      </p:sp>
      <p:sp>
        <p:nvSpPr>
          <p:cNvPr id="1105" name="Rectangle 21">
            <a:extLst>
              <a:ext uri="{FF2B5EF4-FFF2-40B4-BE49-F238E27FC236}">
                <a16:creationId xmlns:a16="http://schemas.microsoft.com/office/drawing/2014/main" id="{3A0F7248-CA92-B3ED-569D-6D2AB277DABA}"/>
              </a:ext>
            </a:extLst>
          </p:cNvPr>
          <p:cNvSpPr/>
          <p:nvPr/>
        </p:nvSpPr>
        <p:spPr>
          <a:xfrm>
            <a:off x="563030" y="4689515"/>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36" name="Rectangle 21">
            <a:extLst>
              <a:ext uri="{FF2B5EF4-FFF2-40B4-BE49-F238E27FC236}">
                <a16:creationId xmlns:a16="http://schemas.microsoft.com/office/drawing/2014/main" id="{9F3719B0-C4E2-A0A7-F9F1-DB918BE22B7C}"/>
              </a:ext>
            </a:extLst>
          </p:cNvPr>
          <p:cNvSpPr/>
          <p:nvPr/>
        </p:nvSpPr>
        <p:spPr>
          <a:xfrm>
            <a:off x="563030" y="3569686"/>
            <a:ext cx="3744000" cy="648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193" name="Rectangle 21">
            <a:extLst>
              <a:ext uri="{FF2B5EF4-FFF2-40B4-BE49-F238E27FC236}">
                <a16:creationId xmlns:a16="http://schemas.microsoft.com/office/drawing/2014/main" id="{1E878317-9915-A9C4-699F-E679ADA60BF6}"/>
              </a:ext>
            </a:extLst>
          </p:cNvPr>
          <p:cNvSpPr/>
          <p:nvPr/>
        </p:nvSpPr>
        <p:spPr>
          <a:xfrm>
            <a:off x="563030" y="5358178"/>
            <a:ext cx="3744000" cy="4339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Regression</a:t>
            </a:r>
            <a:br>
              <a:rPr lang="en-US" sz="800" kern="1200" dirty="0">
                <a:solidFill>
                  <a:schemeClr val="tx1"/>
                </a:solidFill>
                <a:latin typeface="Daimler CS" pitchFamily="2" charset="0"/>
              </a:rPr>
            </a:br>
            <a:r>
              <a:rPr lang="en-US" sz="800" kern="1200" dirty="0">
                <a:solidFill>
                  <a:schemeClr val="tx1"/>
                </a:solidFill>
                <a:latin typeface="Daimler CS" pitchFamily="2" charset="0"/>
              </a:rPr>
              <a:t>Output Layer</a:t>
            </a:r>
          </a:p>
        </p:txBody>
      </p:sp>
      <p:sp>
        <p:nvSpPr>
          <p:cNvPr id="1208" name="Rectangle 21">
            <a:extLst>
              <a:ext uri="{FF2B5EF4-FFF2-40B4-BE49-F238E27FC236}">
                <a16:creationId xmlns:a16="http://schemas.microsoft.com/office/drawing/2014/main" id="{8EDB40A3-847D-E9F2-0F41-B7C381A9704E}"/>
              </a:ext>
            </a:extLst>
          </p:cNvPr>
          <p:cNvSpPr/>
          <p:nvPr/>
        </p:nvSpPr>
        <p:spPr>
          <a:xfrm>
            <a:off x="563030" y="5818284"/>
            <a:ext cx="3744000" cy="52341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Statevector with 3 Channels </a:t>
            </a:r>
            <a:br>
              <a:rPr lang="en-US" sz="800" kern="1200" dirty="0">
                <a:solidFill>
                  <a:schemeClr val="tx1"/>
                </a:solidFill>
                <a:latin typeface="Daimler CS" pitchFamily="2" charset="0"/>
              </a:rPr>
            </a:br>
            <a:r>
              <a:rPr lang="en-US" sz="800" kern="1200" dirty="0">
                <a:solidFill>
                  <a:schemeClr val="tx1"/>
                </a:solidFill>
                <a:latin typeface="Daimler CS" pitchFamily="2" charset="0"/>
              </a:rPr>
              <a:t>per timestep</a:t>
            </a:r>
          </a:p>
        </p:txBody>
      </p:sp>
      <p:cxnSp>
        <p:nvCxnSpPr>
          <p:cNvPr id="1210" name="Gerade Verbindung mit Pfeil 1209">
            <a:extLst>
              <a:ext uri="{FF2B5EF4-FFF2-40B4-BE49-F238E27FC236}">
                <a16:creationId xmlns:a16="http://schemas.microsoft.com/office/drawing/2014/main" id="{70DEE5BA-F141-76F5-B530-F4F0B7DCE161}"/>
              </a:ext>
            </a:extLst>
          </p:cNvPr>
          <p:cNvCxnSpPr>
            <a:cxnSpLocks/>
            <a:stCxn id="1189" idx="4"/>
            <a:endCxn id="1207" idx="0"/>
          </p:cNvCxnSpPr>
          <p:nvPr/>
        </p:nvCxnSpPr>
        <p:spPr>
          <a:xfrm>
            <a:off x="3039880" y="5751236"/>
            <a:ext cx="15318"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3" name="Gerade Verbindung mit Pfeil 1212">
            <a:extLst>
              <a:ext uri="{FF2B5EF4-FFF2-40B4-BE49-F238E27FC236}">
                <a16:creationId xmlns:a16="http://schemas.microsoft.com/office/drawing/2014/main" id="{C031E3E2-8C58-B808-9C5A-99FA32E8A195}"/>
              </a:ext>
            </a:extLst>
          </p:cNvPr>
          <p:cNvCxnSpPr>
            <a:cxnSpLocks/>
            <a:stCxn id="1190" idx="4"/>
            <a:endCxn id="1207" idx="0"/>
          </p:cNvCxnSpPr>
          <p:nvPr/>
        </p:nvCxnSpPr>
        <p:spPr>
          <a:xfrm>
            <a:off x="2569464" y="5751236"/>
            <a:ext cx="485734"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216" name="Gerade Verbindung mit Pfeil 1215">
            <a:extLst>
              <a:ext uri="{FF2B5EF4-FFF2-40B4-BE49-F238E27FC236}">
                <a16:creationId xmlns:a16="http://schemas.microsoft.com/office/drawing/2014/main" id="{EDB06C20-751A-FE0A-36DA-9DEC78B48A3D}"/>
              </a:ext>
            </a:extLst>
          </p:cNvPr>
          <p:cNvCxnSpPr>
            <a:cxnSpLocks/>
            <a:stCxn id="1191" idx="4"/>
            <a:endCxn id="1207" idx="0"/>
          </p:cNvCxnSpPr>
          <p:nvPr/>
        </p:nvCxnSpPr>
        <p:spPr>
          <a:xfrm flipH="1">
            <a:off x="3055198" y="5751236"/>
            <a:ext cx="455821" cy="17581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1366" name="Gerade Verbindung mit Pfeil 1365">
            <a:extLst>
              <a:ext uri="{FF2B5EF4-FFF2-40B4-BE49-F238E27FC236}">
                <a16:creationId xmlns:a16="http://schemas.microsoft.com/office/drawing/2014/main" id="{752AEACF-ADB8-B915-FE93-643F530BB950}"/>
              </a:ext>
            </a:extLst>
          </p:cNvPr>
          <p:cNvCxnSpPr>
            <a:cxnSpLocks/>
            <a:stCxn id="36" idx="2"/>
            <a:endCxn id="1042" idx="0"/>
          </p:cNvCxnSpPr>
          <p:nvPr/>
        </p:nvCxnSpPr>
        <p:spPr>
          <a:xfrm flipH="1">
            <a:off x="3037208" y="1035786"/>
            <a:ext cx="1571" cy="17899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1449" name="Grafik 1448">
            <a:extLst>
              <a:ext uri="{FF2B5EF4-FFF2-40B4-BE49-F238E27FC236}">
                <a16:creationId xmlns:a16="http://schemas.microsoft.com/office/drawing/2014/main" id="{F626AC2C-6011-D962-6321-26B8828B7B42}"/>
              </a:ext>
            </a:extLst>
          </p:cNvPr>
          <p:cNvPicPr>
            <a:picLocks noChangeAspect="1"/>
          </p:cNvPicPr>
          <p:nvPr/>
        </p:nvPicPr>
        <p:blipFill rotWithShape="1">
          <a:blip r:embed="rId5"/>
          <a:srcRect l="3207" r="2284" b="5859"/>
          <a:stretch/>
        </p:blipFill>
        <p:spPr>
          <a:xfrm>
            <a:off x="1403741" y="5387373"/>
            <a:ext cx="890270" cy="352517"/>
          </a:xfrm>
          <a:prstGeom prst="rect">
            <a:avLst/>
          </a:prstGeom>
          <a:ln w="3175">
            <a:noFill/>
          </a:ln>
        </p:spPr>
      </p:pic>
      <p:pic>
        <p:nvPicPr>
          <p:cNvPr id="1450" name="Grafik 1449">
            <a:extLst>
              <a:ext uri="{FF2B5EF4-FFF2-40B4-BE49-F238E27FC236}">
                <a16:creationId xmlns:a16="http://schemas.microsoft.com/office/drawing/2014/main" id="{15C314CB-E289-A278-6F70-382FA9144845}"/>
              </a:ext>
            </a:extLst>
          </p:cNvPr>
          <p:cNvPicPr>
            <a:picLocks noChangeAspect="1"/>
          </p:cNvPicPr>
          <p:nvPr/>
        </p:nvPicPr>
        <p:blipFill rotWithShape="1">
          <a:blip r:embed="rId6"/>
          <a:srcRect l="1229" t="875" r="764"/>
          <a:stretch/>
        </p:blipFill>
        <p:spPr>
          <a:xfrm>
            <a:off x="1039021" y="2055323"/>
            <a:ext cx="784386" cy="318536"/>
          </a:xfrm>
          <a:prstGeom prst="rect">
            <a:avLst/>
          </a:prstGeom>
          <a:ln w="3175">
            <a:solidFill>
              <a:schemeClr val="bg1"/>
            </a:solidFill>
          </a:ln>
        </p:spPr>
      </p:pic>
      <p:grpSp>
        <p:nvGrpSpPr>
          <p:cNvPr id="1451" name="Gruppieren 1450">
            <a:extLst>
              <a:ext uri="{FF2B5EF4-FFF2-40B4-BE49-F238E27FC236}">
                <a16:creationId xmlns:a16="http://schemas.microsoft.com/office/drawing/2014/main" id="{881C2586-2D5A-576C-DD33-89368BC77700}"/>
              </a:ext>
            </a:extLst>
          </p:cNvPr>
          <p:cNvGrpSpPr/>
          <p:nvPr/>
        </p:nvGrpSpPr>
        <p:grpSpPr>
          <a:xfrm rot="5400000">
            <a:off x="2754338" y="1139476"/>
            <a:ext cx="553442" cy="2262020"/>
            <a:chOff x="6985766" y="1898006"/>
            <a:chExt cx="553442" cy="2262020"/>
          </a:xfrm>
        </p:grpSpPr>
        <p:grpSp>
          <p:nvGrpSpPr>
            <p:cNvPr id="1452" name="Gruppieren 1451">
              <a:extLst>
                <a:ext uri="{FF2B5EF4-FFF2-40B4-BE49-F238E27FC236}">
                  <a16:creationId xmlns:a16="http://schemas.microsoft.com/office/drawing/2014/main" id="{5396F2B0-E5F0-3402-D854-5353C56EDCC0}"/>
                </a:ext>
              </a:extLst>
            </p:cNvPr>
            <p:cNvGrpSpPr/>
            <p:nvPr/>
          </p:nvGrpSpPr>
          <p:grpSpPr>
            <a:xfrm>
              <a:off x="6985766" y="1898006"/>
              <a:ext cx="553442" cy="1909686"/>
              <a:chOff x="4792746" y="1898006"/>
              <a:chExt cx="553442" cy="1909686"/>
            </a:xfrm>
          </p:grpSpPr>
          <p:grpSp>
            <p:nvGrpSpPr>
              <p:cNvPr id="1454" name="Gruppieren 1453">
                <a:extLst>
                  <a:ext uri="{FF2B5EF4-FFF2-40B4-BE49-F238E27FC236}">
                    <a16:creationId xmlns:a16="http://schemas.microsoft.com/office/drawing/2014/main" id="{70E5B2E6-B987-8996-D29A-470F70D84EC7}"/>
                  </a:ext>
                </a:extLst>
              </p:cNvPr>
              <p:cNvGrpSpPr/>
              <p:nvPr/>
            </p:nvGrpSpPr>
            <p:grpSpPr>
              <a:xfrm>
                <a:off x="4792746" y="1898006"/>
                <a:ext cx="553442" cy="1909686"/>
                <a:chOff x="4463849" y="2696211"/>
                <a:chExt cx="553442" cy="1909686"/>
              </a:xfrm>
            </p:grpSpPr>
            <p:sp>
              <p:nvSpPr>
                <p:cNvPr id="1457" name="Rectangle 15">
                  <a:extLst>
                    <a:ext uri="{FF2B5EF4-FFF2-40B4-BE49-F238E27FC236}">
                      <a16:creationId xmlns:a16="http://schemas.microsoft.com/office/drawing/2014/main" id="{2AC63DBA-887D-809B-725F-471A239092EF}"/>
                    </a:ext>
                  </a:extLst>
                </p:cNvPr>
                <p:cNvSpPr/>
                <p:nvPr/>
              </p:nvSpPr>
              <p:spPr>
                <a:xfrm rot="16200000">
                  <a:off x="4508491" y="269621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58" name="Rectangle 15">
                  <a:extLst>
                    <a:ext uri="{FF2B5EF4-FFF2-40B4-BE49-F238E27FC236}">
                      <a16:creationId xmlns:a16="http://schemas.microsoft.com/office/drawing/2014/main" id="{CC763DE2-95DA-B368-4553-1EF5590DD883}"/>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455" name="Rectangle 15">
                <a:extLst>
                  <a:ext uri="{FF2B5EF4-FFF2-40B4-BE49-F238E27FC236}">
                    <a16:creationId xmlns:a16="http://schemas.microsoft.com/office/drawing/2014/main" id="{A3AA2101-249B-FF1A-7DB0-B80E2448483D}"/>
                  </a:ext>
                </a:extLst>
              </p:cNvPr>
              <p:cNvSpPr/>
              <p:nvPr/>
            </p:nvSpPr>
            <p:spPr>
              <a:xfrm rot="16200000">
                <a:off x="4837388" y="2369145"/>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56" name="Rectangle 15">
                <a:extLst>
                  <a:ext uri="{FF2B5EF4-FFF2-40B4-BE49-F238E27FC236}">
                    <a16:creationId xmlns:a16="http://schemas.microsoft.com/office/drawing/2014/main" id="{8F381783-866E-967E-1507-3B20089FC17A}"/>
                  </a:ext>
                </a:extLst>
              </p:cNvPr>
              <p:cNvSpPr/>
              <p:nvPr/>
            </p:nvSpPr>
            <p:spPr>
              <a:xfrm rot="16200000">
                <a:off x="4837388" y="2839561"/>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453" name="Rectangle 15">
              <a:extLst>
                <a:ext uri="{FF2B5EF4-FFF2-40B4-BE49-F238E27FC236}">
                  <a16:creationId xmlns:a16="http://schemas.microsoft.com/office/drawing/2014/main" id="{79818207-93EA-7D34-1BEF-E164E8C5ECB2}"/>
                </a:ext>
              </a:extLst>
            </p:cNvPr>
            <p:cNvSpPr/>
            <p:nvPr/>
          </p:nvSpPr>
          <p:spPr>
            <a:xfrm rot="16200000">
              <a:off x="7030408" y="3800026"/>
              <a:ext cx="360000" cy="360000"/>
            </a:xfrm>
            <a:prstGeom prst="ellipse">
              <a:avLst/>
            </a:prstGeom>
            <a:solidFill>
              <a:schemeClr val="bg1"/>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cxnSp>
        <p:nvCxnSpPr>
          <p:cNvPr id="2" name="Gerade Verbindung mit Pfeil 1">
            <a:extLst>
              <a:ext uri="{FF2B5EF4-FFF2-40B4-BE49-F238E27FC236}">
                <a16:creationId xmlns:a16="http://schemas.microsoft.com/office/drawing/2014/main" id="{397E784A-E32C-0D03-1145-151C9F00B214}"/>
              </a:ext>
            </a:extLst>
          </p:cNvPr>
          <p:cNvCxnSpPr>
            <a:cxnSpLocks/>
            <a:stCxn id="1075" idx="2"/>
            <a:endCxn id="15" idx="0"/>
          </p:cNvCxnSpPr>
          <p:nvPr/>
        </p:nvCxnSpPr>
        <p:spPr>
          <a:xfrm flipH="1">
            <a:off x="3982066" y="1469742"/>
            <a:ext cx="633" cy="11739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 name="Gerade Verbindung mit Pfeil 2">
            <a:extLst>
              <a:ext uri="{FF2B5EF4-FFF2-40B4-BE49-F238E27FC236}">
                <a16:creationId xmlns:a16="http://schemas.microsoft.com/office/drawing/2014/main" id="{9C95EE50-DE13-D266-AB71-D8EBD6C89045}"/>
              </a:ext>
            </a:extLst>
          </p:cNvPr>
          <p:cNvCxnSpPr>
            <a:cxnSpLocks/>
            <a:stCxn id="1076" idx="2"/>
            <a:endCxn id="13" idx="0"/>
          </p:cNvCxnSpPr>
          <p:nvPr/>
        </p:nvCxnSpPr>
        <p:spPr>
          <a:xfrm flipH="1">
            <a:off x="3510927" y="1469741"/>
            <a:ext cx="633" cy="11739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 name="Gerade Verbindung mit Pfeil 4">
            <a:extLst>
              <a:ext uri="{FF2B5EF4-FFF2-40B4-BE49-F238E27FC236}">
                <a16:creationId xmlns:a16="http://schemas.microsoft.com/office/drawing/2014/main" id="{DE962792-4D4B-15BF-A879-5C8D356D81DA}"/>
              </a:ext>
            </a:extLst>
          </p:cNvPr>
          <p:cNvCxnSpPr>
            <a:cxnSpLocks/>
            <a:stCxn id="1077" idx="2"/>
            <a:endCxn id="11" idx="0"/>
          </p:cNvCxnSpPr>
          <p:nvPr/>
        </p:nvCxnSpPr>
        <p:spPr>
          <a:xfrm flipH="1">
            <a:off x="2080046" y="1472224"/>
            <a:ext cx="7417" cy="114914"/>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 name="Gerade Verbindung mit Pfeil 5">
            <a:extLst>
              <a:ext uri="{FF2B5EF4-FFF2-40B4-BE49-F238E27FC236}">
                <a16:creationId xmlns:a16="http://schemas.microsoft.com/office/drawing/2014/main" id="{230C7EA1-6718-B04E-FCFD-FA33985B5AF4}"/>
              </a:ext>
            </a:extLst>
          </p:cNvPr>
          <p:cNvCxnSpPr>
            <a:cxnSpLocks/>
            <a:stCxn id="1042" idx="2"/>
            <a:endCxn id="14" idx="0"/>
          </p:cNvCxnSpPr>
          <p:nvPr/>
        </p:nvCxnSpPr>
        <p:spPr>
          <a:xfrm>
            <a:off x="3037209" y="1466785"/>
            <a:ext cx="3302" cy="12035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 name="Rectangle 21">
            <a:extLst>
              <a:ext uri="{FF2B5EF4-FFF2-40B4-BE49-F238E27FC236}">
                <a16:creationId xmlns:a16="http://schemas.microsoft.com/office/drawing/2014/main" id="{B66BA500-7F30-CDFC-DFA5-F2F5BE1D55A6}"/>
              </a:ext>
            </a:extLst>
          </p:cNvPr>
          <p:cNvSpPr/>
          <p:nvPr/>
        </p:nvSpPr>
        <p:spPr>
          <a:xfrm>
            <a:off x="563030" y="1552651"/>
            <a:ext cx="3744000" cy="42148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 Normalization Layer</a:t>
            </a:r>
          </a:p>
        </p:txBody>
      </p:sp>
      <p:grpSp>
        <p:nvGrpSpPr>
          <p:cNvPr id="9" name="Gruppieren 8">
            <a:extLst>
              <a:ext uri="{FF2B5EF4-FFF2-40B4-BE49-F238E27FC236}">
                <a16:creationId xmlns:a16="http://schemas.microsoft.com/office/drawing/2014/main" id="{730C96DD-CB89-2F22-422E-EADBBE756004}"/>
              </a:ext>
            </a:extLst>
          </p:cNvPr>
          <p:cNvGrpSpPr/>
          <p:nvPr/>
        </p:nvGrpSpPr>
        <p:grpSpPr>
          <a:xfrm rot="5400000">
            <a:off x="2754335" y="688207"/>
            <a:ext cx="553442" cy="2262020"/>
            <a:chOff x="6985766" y="1898006"/>
            <a:chExt cx="553442" cy="2262020"/>
          </a:xfrm>
          <a:solidFill>
            <a:schemeClr val="bg1"/>
          </a:solidFill>
        </p:grpSpPr>
        <p:grpSp>
          <p:nvGrpSpPr>
            <p:cNvPr id="10" name="Gruppieren 9">
              <a:extLst>
                <a:ext uri="{FF2B5EF4-FFF2-40B4-BE49-F238E27FC236}">
                  <a16:creationId xmlns:a16="http://schemas.microsoft.com/office/drawing/2014/main" id="{2FD89DFD-701A-24AB-6B13-9A76D1ABE4C6}"/>
                </a:ext>
              </a:extLst>
            </p:cNvPr>
            <p:cNvGrpSpPr/>
            <p:nvPr/>
          </p:nvGrpSpPr>
          <p:grpSpPr>
            <a:xfrm>
              <a:off x="6985766" y="1898006"/>
              <a:ext cx="553442" cy="1909686"/>
              <a:chOff x="4792746" y="1898006"/>
              <a:chExt cx="553442" cy="1909686"/>
            </a:xfrm>
            <a:grpFill/>
          </p:grpSpPr>
          <p:grpSp>
            <p:nvGrpSpPr>
              <p:cNvPr id="12" name="Gruppieren 11">
                <a:extLst>
                  <a:ext uri="{FF2B5EF4-FFF2-40B4-BE49-F238E27FC236}">
                    <a16:creationId xmlns:a16="http://schemas.microsoft.com/office/drawing/2014/main" id="{9F330D8D-86C5-5BAB-2AC9-11224D3CCB9F}"/>
                  </a:ext>
                </a:extLst>
              </p:cNvPr>
              <p:cNvGrpSpPr/>
              <p:nvPr/>
            </p:nvGrpSpPr>
            <p:grpSpPr>
              <a:xfrm>
                <a:off x="4792746" y="1898006"/>
                <a:ext cx="553442" cy="1909686"/>
                <a:chOff x="4463849" y="2696211"/>
                <a:chExt cx="553442" cy="1909686"/>
              </a:xfrm>
              <a:grpFill/>
            </p:grpSpPr>
            <p:sp>
              <p:nvSpPr>
                <p:cNvPr id="15" name="Rectangle 15">
                  <a:extLst>
                    <a:ext uri="{FF2B5EF4-FFF2-40B4-BE49-F238E27FC236}">
                      <a16:creationId xmlns:a16="http://schemas.microsoft.com/office/drawing/2014/main" id="{E874C3FD-5B86-11DB-3C6F-3D1807C147E6}"/>
                    </a:ext>
                  </a:extLst>
                </p:cNvPr>
                <p:cNvSpPr/>
                <p:nvPr/>
              </p:nvSpPr>
              <p:spPr>
                <a:xfrm rot="16200000">
                  <a:off x="4508491" y="269621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7" name="Rectangle 15">
                  <a:extLst>
                    <a:ext uri="{FF2B5EF4-FFF2-40B4-BE49-F238E27FC236}">
                      <a16:creationId xmlns:a16="http://schemas.microsoft.com/office/drawing/2014/main" id="{D35D2114-B268-DC37-9A53-D296E903A75D}"/>
                    </a:ext>
                  </a:extLst>
                </p:cNvPr>
                <p:cNvSpPr/>
                <p:nvPr/>
              </p:nvSpPr>
              <p:spPr>
                <a:xfrm rot="10800000">
                  <a:off x="4463849" y="4007356"/>
                  <a:ext cx="553442" cy="59854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13" name="Rectangle 15">
                <a:extLst>
                  <a:ext uri="{FF2B5EF4-FFF2-40B4-BE49-F238E27FC236}">
                    <a16:creationId xmlns:a16="http://schemas.microsoft.com/office/drawing/2014/main" id="{777D2172-022A-6650-8E7E-2F930615D618}"/>
                  </a:ext>
                </a:extLst>
              </p:cNvPr>
              <p:cNvSpPr/>
              <p:nvPr/>
            </p:nvSpPr>
            <p:spPr>
              <a:xfrm rot="16200000">
                <a:off x="4837388" y="2369145"/>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 name="Rectangle 15">
                <a:extLst>
                  <a:ext uri="{FF2B5EF4-FFF2-40B4-BE49-F238E27FC236}">
                    <a16:creationId xmlns:a16="http://schemas.microsoft.com/office/drawing/2014/main" id="{28002C09-C3F4-F9A0-D3D1-74D011C31DAC}"/>
                  </a:ext>
                </a:extLst>
              </p:cNvPr>
              <p:cNvSpPr/>
              <p:nvPr/>
            </p:nvSpPr>
            <p:spPr>
              <a:xfrm rot="16200000">
                <a:off x="4837388" y="2839561"/>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grpSp>
        <p:sp>
          <p:nvSpPr>
            <p:cNvPr id="11" name="Rectangle 15">
              <a:extLst>
                <a:ext uri="{FF2B5EF4-FFF2-40B4-BE49-F238E27FC236}">
                  <a16:creationId xmlns:a16="http://schemas.microsoft.com/office/drawing/2014/main" id="{ECA1983A-06F4-81E6-9916-610081DC6D25}"/>
                </a:ext>
              </a:extLst>
            </p:cNvPr>
            <p:cNvSpPr/>
            <p:nvPr/>
          </p:nvSpPr>
          <p:spPr>
            <a:xfrm rot="16200000">
              <a:off x="7030408" y="3800026"/>
              <a:ext cx="360000" cy="360000"/>
            </a:xfrm>
            <a:prstGeom prst="ellipse">
              <a:avLst/>
            </a:prstGeom>
            <a:grp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32</a:t>
              </a:r>
            </a:p>
          </p:txBody>
        </p:sp>
      </p:grpSp>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SANT</a:t>
            </a:r>
            <a:endParaRPr lang="de-DE" sz="1100" dirty="0">
              <a:solidFill>
                <a:schemeClr val="accent1"/>
              </a:solidFill>
              <a:latin typeface="Daimler CS" pitchFamily="2" charset="0"/>
            </a:endParaRPr>
          </a:p>
        </p:txBody>
      </p:sp>
      <p:pic>
        <p:nvPicPr>
          <p:cNvPr id="2340" name="Grafik 2339" descr="Ein Bild, das Text, Screenshot, Schrift, Zahl enthält.&#10;&#10;Automatisch generierte Beschreibung">
            <a:extLst>
              <a:ext uri="{FF2B5EF4-FFF2-40B4-BE49-F238E27FC236}">
                <a16:creationId xmlns:a16="http://schemas.microsoft.com/office/drawing/2014/main" id="{A75EE26C-5935-C294-6F1A-BB2E9E00C7CA}"/>
              </a:ext>
            </a:extLst>
          </p:cNvPr>
          <p:cNvPicPr>
            <a:picLocks noChangeAspect="1"/>
          </p:cNvPicPr>
          <p:nvPr/>
        </p:nvPicPr>
        <p:blipFill>
          <a:blip r:embed="rId7"/>
          <a:stretch>
            <a:fillRect/>
          </a:stretch>
        </p:blipFill>
        <p:spPr>
          <a:xfrm>
            <a:off x="10199464" y="1153146"/>
            <a:ext cx="1409897" cy="4248743"/>
          </a:xfrm>
          <a:prstGeom prst="rect">
            <a:avLst/>
          </a:prstGeom>
        </p:spPr>
      </p:pic>
      <p:grpSp>
        <p:nvGrpSpPr>
          <p:cNvPr id="1177" name="Gruppieren 1176">
            <a:extLst>
              <a:ext uri="{FF2B5EF4-FFF2-40B4-BE49-F238E27FC236}">
                <a16:creationId xmlns:a16="http://schemas.microsoft.com/office/drawing/2014/main" id="{5E90C157-B9F6-DB7E-ED63-5A086641F5B5}"/>
              </a:ext>
            </a:extLst>
          </p:cNvPr>
          <p:cNvGrpSpPr/>
          <p:nvPr/>
        </p:nvGrpSpPr>
        <p:grpSpPr>
          <a:xfrm>
            <a:off x="5239355" y="962005"/>
            <a:ext cx="3695439" cy="4375510"/>
            <a:chOff x="5239355" y="962005"/>
            <a:chExt cx="3695439" cy="4375510"/>
          </a:xfrm>
        </p:grpSpPr>
        <p:grpSp>
          <p:nvGrpSpPr>
            <p:cNvPr id="1396" name="Gruppieren 1395">
              <a:extLst>
                <a:ext uri="{FF2B5EF4-FFF2-40B4-BE49-F238E27FC236}">
                  <a16:creationId xmlns:a16="http://schemas.microsoft.com/office/drawing/2014/main" id="{2C594749-FAAF-3CE1-B2DC-E53D021B147F}"/>
                </a:ext>
              </a:extLst>
            </p:cNvPr>
            <p:cNvGrpSpPr/>
            <p:nvPr/>
          </p:nvGrpSpPr>
          <p:grpSpPr>
            <a:xfrm>
              <a:off x="5239355" y="962005"/>
              <a:ext cx="3695439" cy="4375510"/>
              <a:chOff x="5239355" y="962005"/>
              <a:chExt cx="3695439" cy="4375510"/>
            </a:xfrm>
          </p:grpSpPr>
          <mc:AlternateContent xmlns:mc="http://schemas.openxmlformats.org/markup-compatibility/2006" xmlns:a14="http://schemas.microsoft.com/office/drawing/2010/main">
            <mc:Choice Requires="a14">
              <p:sp>
                <p:nvSpPr>
                  <p:cNvPr id="1352" name="Textfeld 1351">
                    <a:extLst>
                      <a:ext uri="{FF2B5EF4-FFF2-40B4-BE49-F238E27FC236}">
                        <a16:creationId xmlns:a16="http://schemas.microsoft.com/office/drawing/2014/main" id="{FF8A9202-E853-5716-C51D-D65F7FBB3085}"/>
                      </a:ext>
                    </a:extLst>
                  </p:cNvPr>
                  <p:cNvSpPr txBox="1"/>
                  <p:nvPr/>
                </p:nvSpPr>
                <p:spPr>
                  <a:xfrm>
                    <a:off x="8224736" y="4084082"/>
                    <a:ext cx="643349" cy="317203"/>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dirty="0" smtClean="0">
                                  <a:latin typeface="Cambria Math" panose="02040503050406030204" pitchFamily="18" charset="0"/>
                                </a:rPr>
                              </m:ctrlPr>
                            </m:sSubPr>
                            <m:e>
                              <m:r>
                                <a:rPr lang="de-DE" sz="1400" b="0" i="1" dirty="0" smtClean="0">
                                  <a:latin typeface="Cambria Math" panose="02040503050406030204" pitchFamily="18" charset="0"/>
                                </a:rPr>
                                <m:t>𝐴</m:t>
                              </m:r>
                            </m:e>
                            <m:sub>
                              <m:r>
                                <a:rPr lang="de-DE" sz="1400" b="0" i="1" dirty="0" smtClean="0">
                                  <a:latin typeface="Cambria Math" panose="02040503050406030204" pitchFamily="18" charset="0"/>
                                </a:rPr>
                                <m:t>𝑡</m:t>
                              </m:r>
                              <m:r>
                                <a:rPr lang="de-DE" sz="1400" b="0" i="1" dirty="0" smtClean="0">
                                  <a:latin typeface="Cambria Math" panose="02040503050406030204" pitchFamily="18" charset="0"/>
                                </a:rPr>
                                <m:t>,1:</m:t>
                              </m:r>
                              <m:r>
                                <a:rPr lang="de-DE" sz="1400" b="0" i="1" dirty="0" smtClean="0">
                                  <a:latin typeface="Cambria Math" panose="02040503050406030204" pitchFamily="18" charset="0"/>
                                </a:rPr>
                                <m:t>𝑚</m:t>
                              </m:r>
                            </m:sub>
                          </m:sSub>
                          <m:r>
                            <a:rPr lang="de-DE" sz="1400" b="0" i="1" dirty="0" smtClean="0">
                              <a:latin typeface="Cambria Math" panose="02040503050406030204" pitchFamily="18" charset="0"/>
                            </a:rPr>
                            <m:t> </m:t>
                          </m:r>
                        </m:oMath>
                      </m:oMathPara>
                    </a14:m>
                    <a:endParaRPr lang="en-GB" dirty="0"/>
                  </a:p>
                </p:txBody>
              </p:sp>
            </mc:Choice>
            <mc:Fallback xmlns="">
              <p:sp>
                <p:nvSpPr>
                  <p:cNvPr id="1352" name="Textfeld 1351">
                    <a:extLst>
                      <a:ext uri="{FF2B5EF4-FFF2-40B4-BE49-F238E27FC236}">
                        <a16:creationId xmlns:a16="http://schemas.microsoft.com/office/drawing/2014/main" id="{FF8A9202-E853-5716-C51D-D65F7FBB3085}"/>
                      </a:ext>
                    </a:extLst>
                  </p:cNvPr>
                  <p:cNvSpPr txBox="1">
                    <a:spLocks noRot="1" noChangeAspect="1" noMove="1" noResize="1" noEditPoints="1" noAdjustHandles="1" noChangeArrowheads="1" noChangeShapeType="1" noTextEdit="1"/>
                  </p:cNvSpPr>
                  <p:nvPr/>
                </p:nvSpPr>
                <p:spPr>
                  <a:xfrm>
                    <a:off x="8224736" y="4084082"/>
                    <a:ext cx="643349" cy="317203"/>
                  </a:xfrm>
                  <a:prstGeom prst="rect">
                    <a:avLst/>
                  </a:prstGeom>
                  <a:blipFill>
                    <a:blip r:embed="rId8"/>
                    <a:stretch>
                      <a:fillRect/>
                    </a:stretch>
                  </a:blipFill>
                  <a:ln w="6350">
                    <a:noFill/>
                  </a:ln>
                </p:spPr>
                <p:txBody>
                  <a:bodyPr/>
                  <a:lstStyle/>
                  <a:p>
                    <a:r>
                      <a:rPr lang="en-GB">
                        <a:noFill/>
                      </a:rPr>
                      <a:t> </a:t>
                    </a:r>
                  </a:p>
                </p:txBody>
              </p:sp>
            </mc:Fallback>
          </mc:AlternateContent>
          <p:grpSp>
            <p:nvGrpSpPr>
              <p:cNvPr id="1384" name="Gruppieren 1383">
                <a:extLst>
                  <a:ext uri="{FF2B5EF4-FFF2-40B4-BE49-F238E27FC236}">
                    <a16:creationId xmlns:a16="http://schemas.microsoft.com/office/drawing/2014/main" id="{988ABA11-A00F-8FD1-33EC-D7E4B4F0A29E}"/>
                  </a:ext>
                </a:extLst>
              </p:cNvPr>
              <p:cNvGrpSpPr/>
              <p:nvPr/>
            </p:nvGrpSpPr>
            <p:grpSpPr>
              <a:xfrm>
                <a:off x="5239355" y="962005"/>
                <a:ext cx="3695439" cy="4375510"/>
                <a:chOff x="5239355" y="962005"/>
                <a:chExt cx="3695439" cy="4375510"/>
              </a:xfrm>
            </p:grpSpPr>
            <p:grpSp>
              <p:nvGrpSpPr>
                <p:cNvPr id="1351" name="Gruppieren 1350">
                  <a:extLst>
                    <a:ext uri="{FF2B5EF4-FFF2-40B4-BE49-F238E27FC236}">
                      <a16:creationId xmlns:a16="http://schemas.microsoft.com/office/drawing/2014/main" id="{C419E3A2-6269-58E5-6B9B-E3C8EA6BFC98}"/>
                    </a:ext>
                  </a:extLst>
                </p:cNvPr>
                <p:cNvGrpSpPr/>
                <p:nvPr/>
              </p:nvGrpSpPr>
              <p:grpSpPr>
                <a:xfrm>
                  <a:off x="5239355" y="962005"/>
                  <a:ext cx="3695439" cy="4375510"/>
                  <a:chOff x="5291815" y="343936"/>
                  <a:chExt cx="3695439" cy="4375510"/>
                </a:xfrm>
              </p:grpSpPr>
              <p:grpSp>
                <p:nvGrpSpPr>
                  <p:cNvPr id="2322" name="Gruppieren 2321">
                    <a:extLst>
                      <a:ext uri="{FF2B5EF4-FFF2-40B4-BE49-F238E27FC236}">
                        <a16:creationId xmlns:a16="http://schemas.microsoft.com/office/drawing/2014/main" id="{970D6FDC-B256-2F3E-98D3-79D92DB7517D}"/>
                      </a:ext>
                    </a:extLst>
                  </p:cNvPr>
                  <p:cNvGrpSpPr/>
                  <p:nvPr/>
                </p:nvGrpSpPr>
                <p:grpSpPr>
                  <a:xfrm>
                    <a:off x="5291815" y="343936"/>
                    <a:ext cx="3695439" cy="4375510"/>
                    <a:chOff x="5291815" y="343936"/>
                    <a:chExt cx="3695439" cy="4375510"/>
                  </a:xfrm>
                </p:grpSpPr>
                <p:grpSp>
                  <p:nvGrpSpPr>
                    <p:cNvPr id="1442" name="Gruppieren 1441">
                      <a:extLst>
                        <a:ext uri="{FF2B5EF4-FFF2-40B4-BE49-F238E27FC236}">
                          <a16:creationId xmlns:a16="http://schemas.microsoft.com/office/drawing/2014/main" id="{6E25D5F6-C468-8E75-E385-431CED1A2F6B}"/>
                        </a:ext>
                      </a:extLst>
                    </p:cNvPr>
                    <p:cNvGrpSpPr/>
                    <p:nvPr/>
                  </p:nvGrpSpPr>
                  <p:grpSpPr>
                    <a:xfrm>
                      <a:off x="5291815" y="343936"/>
                      <a:ext cx="3695439" cy="4375510"/>
                      <a:chOff x="5291815" y="343936"/>
                      <a:chExt cx="3695439" cy="4375510"/>
                    </a:xfrm>
                  </p:grpSpPr>
                  <p:grpSp>
                    <p:nvGrpSpPr>
                      <p:cNvPr id="1437" name="Gruppieren 1436">
                        <a:extLst>
                          <a:ext uri="{FF2B5EF4-FFF2-40B4-BE49-F238E27FC236}">
                            <a16:creationId xmlns:a16="http://schemas.microsoft.com/office/drawing/2014/main" id="{96433B72-2DCD-7C07-DDA9-EC0C7E91D043}"/>
                          </a:ext>
                        </a:extLst>
                      </p:cNvPr>
                      <p:cNvGrpSpPr/>
                      <p:nvPr/>
                    </p:nvGrpSpPr>
                    <p:grpSpPr>
                      <a:xfrm>
                        <a:off x="5291815" y="343936"/>
                        <a:ext cx="3695439" cy="4375510"/>
                        <a:chOff x="5291815" y="343936"/>
                        <a:chExt cx="3695439" cy="4375510"/>
                      </a:xfrm>
                    </p:grpSpPr>
                    <p:grpSp>
                      <p:nvGrpSpPr>
                        <p:cNvPr id="1436" name="Gruppieren 1435">
                          <a:extLst>
                            <a:ext uri="{FF2B5EF4-FFF2-40B4-BE49-F238E27FC236}">
                              <a16:creationId xmlns:a16="http://schemas.microsoft.com/office/drawing/2014/main" id="{09B7A999-56C9-1F07-E1C1-C5CC91573856}"/>
                            </a:ext>
                          </a:extLst>
                        </p:cNvPr>
                        <p:cNvGrpSpPr/>
                        <p:nvPr/>
                      </p:nvGrpSpPr>
                      <p:grpSpPr>
                        <a:xfrm>
                          <a:off x="5291815" y="343936"/>
                          <a:ext cx="3695439" cy="4375510"/>
                          <a:chOff x="5291815" y="343936"/>
                          <a:chExt cx="3695439" cy="4375510"/>
                        </a:xfrm>
                      </p:grpSpPr>
                      <p:grpSp>
                        <p:nvGrpSpPr>
                          <p:cNvPr id="1418" name="Gruppieren 1417">
                            <a:extLst>
                              <a:ext uri="{FF2B5EF4-FFF2-40B4-BE49-F238E27FC236}">
                                <a16:creationId xmlns:a16="http://schemas.microsoft.com/office/drawing/2014/main" id="{CB2EA5C6-CE31-27C3-076F-ACA7A7BFE770}"/>
                              </a:ext>
                            </a:extLst>
                          </p:cNvPr>
                          <p:cNvGrpSpPr/>
                          <p:nvPr/>
                        </p:nvGrpSpPr>
                        <p:grpSpPr>
                          <a:xfrm>
                            <a:off x="5291815" y="343936"/>
                            <a:ext cx="3695439" cy="4375510"/>
                            <a:chOff x="5291815" y="343936"/>
                            <a:chExt cx="3695439" cy="4375510"/>
                          </a:xfrm>
                        </p:grpSpPr>
                        <p:grpSp>
                          <p:nvGrpSpPr>
                            <p:cNvPr id="1347" name="Gruppieren 1346">
                              <a:extLst>
                                <a:ext uri="{FF2B5EF4-FFF2-40B4-BE49-F238E27FC236}">
                                  <a16:creationId xmlns:a16="http://schemas.microsoft.com/office/drawing/2014/main" id="{06ECEB2F-27F4-2C6D-6721-0C64A3B99F70}"/>
                                </a:ext>
                              </a:extLst>
                            </p:cNvPr>
                            <p:cNvGrpSpPr/>
                            <p:nvPr/>
                          </p:nvGrpSpPr>
                          <p:grpSpPr>
                            <a:xfrm>
                              <a:off x="5291815" y="343936"/>
                              <a:ext cx="3695439" cy="4375510"/>
                              <a:chOff x="5291815" y="343936"/>
                              <a:chExt cx="3695439" cy="4375510"/>
                            </a:xfrm>
                          </p:grpSpPr>
                          <p:grpSp>
                            <p:nvGrpSpPr>
                              <p:cNvPr id="2499" name="Gruppieren 2498">
                                <a:extLst>
                                  <a:ext uri="{FF2B5EF4-FFF2-40B4-BE49-F238E27FC236}">
                                    <a16:creationId xmlns:a16="http://schemas.microsoft.com/office/drawing/2014/main" id="{955222EA-CC48-0837-1218-45311C22510B}"/>
                                  </a:ext>
                                </a:extLst>
                              </p:cNvPr>
                              <p:cNvGrpSpPr/>
                              <p:nvPr/>
                            </p:nvGrpSpPr>
                            <p:grpSpPr>
                              <a:xfrm>
                                <a:off x="5291815" y="343936"/>
                                <a:ext cx="3695439" cy="4375510"/>
                                <a:chOff x="5291815" y="343936"/>
                                <a:chExt cx="3695439" cy="4375510"/>
                              </a:xfrm>
                            </p:grpSpPr>
                            <p:grpSp>
                              <p:nvGrpSpPr>
                                <p:cNvPr id="2183" name="Gruppieren 2182">
                                  <a:extLst>
                                    <a:ext uri="{FF2B5EF4-FFF2-40B4-BE49-F238E27FC236}">
                                      <a16:creationId xmlns:a16="http://schemas.microsoft.com/office/drawing/2014/main" id="{9FD8099F-2596-6F86-4FF1-C21EF74EB189}"/>
                                    </a:ext>
                                  </a:extLst>
                                </p:cNvPr>
                                <p:cNvGrpSpPr/>
                                <p:nvPr/>
                              </p:nvGrpSpPr>
                              <p:grpSpPr>
                                <a:xfrm>
                                  <a:off x="5291815" y="343936"/>
                                  <a:ext cx="3695439" cy="4375510"/>
                                  <a:chOff x="5291815" y="343936"/>
                                  <a:chExt cx="3695439" cy="4375510"/>
                                </a:xfrm>
                              </p:grpSpPr>
                              <p:sp>
                                <p:nvSpPr>
                                  <p:cNvPr id="18" name="Rechteck 17">
                                    <a:extLst>
                                      <a:ext uri="{FF2B5EF4-FFF2-40B4-BE49-F238E27FC236}">
                                        <a16:creationId xmlns:a16="http://schemas.microsoft.com/office/drawing/2014/main" id="{31EF5CDD-FF3D-42EC-639D-BEE68101E676}"/>
                                      </a:ext>
                                    </a:extLst>
                                  </p:cNvPr>
                                  <p:cNvSpPr/>
                                  <p:nvPr/>
                                </p:nvSpPr>
                                <p:spPr>
                                  <a:xfrm>
                                    <a:off x="5291819" y="343936"/>
                                    <a:ext cx="3695435" cy="4375510"/>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181" name="Rectangle 15">
                                    <a:extLst>
                                      <a:ext uri="{FF2B5EF4-FFF2-40B4-BE49-F238E27FC236}">
                                        <a16:creationId xmlns:a16="http://schemas.microsoft.com/office/drawing/2014/main" id="{5D7F2CE4-D64E-91FB-0618-4B818C21FD20}"/>
                                      </a:ext>
                                    </a:extLst>
                                  </p:cNvPr>
                                  <p:cNvSpPr/>
                                  <p:nvPr/>
                                </p:nvSpPr>
                                <p:spPr>
                                  <a:xfrm rot="5400000">
                                    <a:off x="6091723" y="975060"/>
                                    <a:ext cx="2095620" cy="3695435"/>
                                  </a:xfrm>
                                  <a:prstGeom prst="rect">
                                    <a:avLst/>
                                  </a:prstGeom>
                                  <a:solidFill>
                                    <a:srgbClr val="28A0C5"/>
                                  </a:solidFill>
                                  <a:ln w="6350">
                                    <a:solidFill>
                                      <a:srgbClr val="1171BE"/>
                                    </a:solidFill>
                                  </a:ln>
                                </p:spPr>
                                <p:style>
                                  <a:lnRef idx="0">
                                    <a:scrgbClr r="0" g="0" b="0"/>
                                  </a:lnRef>
                                  <a:fillRef idx="0">
                                    <a:scrgbClr r="0" g="0" b="0"/>
                                  </a:fillRef>
                                  <a:effectRef idx="0">
                                    <a:scrgbClr r="0" g="0" b="0"/>
                                  </a:effectRef>
                                  <a:fontRef idx="minor">
                                    <a:schemeClr val="lt1"/>
                                  </a:fontRef>
                                </p:style>
                                <p:txBody>
                                  <a:bodyPr vert="vert270" lIns="71963" tIns="71963" rIns="71963" bIns="71963" rtlCol="0" anchor="ctr"/>
                                  <a:lstStyle/>
                                  <a:p>
                                    <a:pPr algn="ctr" defTabSz="1088333">
                                      <a:buClrTx/>
                                      <a:defRPr/>
                                    </a:pPr>
                                    <a:endParaRPr lang="en-US" sz="1800" kern="1200" dirty="0">
                                      <a:solidFill>
                                        <a:prstClr val="white"/>
                                      </a:solidFill>
                                      <a:latin typeface="Daimler CS" pitchFamily="2" charset="0"/>
                                    </a:endParaRPr>
                                  </a:p>
                                </p:txBody>
                              </p:sp>
                              <p:sp>
                                <p:nvSpPr>
                                  <p:cNvPr id="1422" name="Rectangle 21">
                                    <a:extLst>
                                      <a:ext uri="{FF2B5EF4-FFF2-40B4-BE49-F238E27FC236}">
                                        <a16:creationId xmlns:a16="http://schemas.microsoft.com/office/drawing/2014/main" id="{9ABC6B7A-D31C-D002-61E5-76F80E4F82CB}"/>
                                      </a:ext>
                                    </a:extLst>
                                  </p:cNvPr>
                                  <p:cNvSpPr/>
                                  <p:nvPr/>
                                </p:nvSpPr>
                                <p:spPr>
                                  <a:xfrm>
                                    <a:off x="5302658" y="1787586"/>
                                    <a:ext cx="3669661"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 with</a:t>
                                    </a:r>
                                  </a:p>
                                  <a:p>
                                    <a:pPr defTabSz="1088333">
                                      <a:buClrTx/>
                                      <a:defRPr/>
                                    </a:pPr>
                                    <a:r>
                                      <a:rPr lang="en-US" sz="800" kern="1200" dirty="0">
                                        <a:solidFill>
                                          <a:schemeClr val="tx1"/>
                                        </a:solidFill>
                                        <a:latin typeface="Daimler CS" pitchFamily="2" charset="0"/>
                                      </a:rPr>
                                      <a:t>128 hidden states</a:t>
                                    </a:r>
                                  </a:p>
                                </p:txBody>
                              </p:sp>
                              <p:sp>
                                <p:nvSpPr>
                                  <p:cNvPr id="24" name="Rectangle 15">
                                    <a:extLst>
                                      <a:ext uri="{FF2B5EF4-FFF2-40B4-BE49-F238E27FC236}">
                                        <a16:creationId xmlns:a16="http://schemas.microsoft.com/office/drawing/2014/main" id="{9BDE2388-9113-1E47-7BDD-D50FF3EF5287}"/>
                                      </a:ext>
                                    </a:extLst>
                                  </p:cNvPr>
                                  <p:cNvSpPr/>
                                  <p:nvPr/>
                                </p:nvSpPr>
                                <p:spPr>
                                  <a:xfrm>
                                    <a:off x="7532578" y="5563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cxnSp>
                                <p:nvCxnSpPr>
                                  <p:cNvPr id="25" name="Gerade Verbindung mit Pfeil 24">
                                    <a:extLst>
                                      <a:ext uri="{FF2B5EF4-FFF2-40B4-BE49-F238E27FC236}">
                                        <a16:creationId xmlns:a16="http://schemas.microsoft.com/office/drawing/2014/main" id="{2EE85471-C115-77E0-A55D-D186780BFA8E}"/>
                                      </a:ext>
                                    </a:extLst>
                                  </p:cNvPr>
                                  <p:cNvCxnSpPr>
                                    <a:cxnSpLocks/>
                                    <a:stCxn id="1353" idx="1"/>
                                    <a:endCxn id="31" idx="0"/>
                                  </p:cNvCxnSpPr>
                                  <p:nvPr/>
                                </p:nvCxnSpPr>
                                <p:spPr>
                                  <a:xfrm>
                                    <a:off x="7646328" y="1688629"/>
                                    <a:ext cx="984191" cy="161673"/>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FAF8C66B-07C1-1C42-E020-55A580ADDC01}"/>
                                      </a:ext>
                                    </a:extLst>
                                  </p:cNvPr>
                                  <p:cNvCxnSpPr>
                                    <a:cxnSpLocks/>
                                    <a:stCxn id="1353" idx="1"/>
                                    <a:endCxn id="32" idx="0"/>
                                  </p:cNvCxnSpPr>
                                  <p:nvPr/>
                                </p:nvCxnSpPr>
                                <p:spPr>
                                  <a:xfrm>
                                    <a:off x="7646328" y="1688629"/>
                                    <a:ext cx="513052" cy="161672"/>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105206F-FDAE-6DD6-D6DB-559DC418903F}"/>
                                      </a:ext>
                                    </a:extLst>
                                  </p:cNvPr>
                                  <p:cNvCxnSpPr>
                                    <a:cxnSpLocks/>
                                    <a:stCxn id="1353" idx="1"/>
                                    <a:endCxn id="33" idx="0"/>
                                  </p:cNvCxnSpPr>
                                  <p:nvPr/>
                                </p:nvCxnSpPr>
                                <p:spPr>
                                  <a:xfrm flipH="1">
                                    <a:off x="6789265" y="1688629"/>
                                    <a:ext cx="857063" cy="164169"/>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cxnSp>
                                <p:nvCxnSpPr>
                                  <p:cNvPr id="1435" name="Gerade Verbindung mit Pfeil 1434">
                                    <a:extLst>
                                      <a:ext uri="{FF2B5EF4-FFF2-40B4-BE49-F238E27FC236}">
                                        <a16:creationId xmlns:a16="http://schemas.microsoft.com/office/drawing/2014/main" id="{68204145-E1EA-49A6-AE00-A509246BB666}"/>
                                      </a:ext>
                                    </a:extLst>
                                  </p:cNvPr>
                                  <p:cNvCxnSpPr>
                                    <a:cxnSpLocks/>
                                    <a:stCxn id="1353" idx="1"/>
                                    <a:endCxn id="30" idx="0"/>
                                  </p:cNvCxnSpPr>
                                  <p:nvPr/>
                                </p:nvCxnSpPr>
                                <p:spPr>
                                  <a:xfrm>
                                    <a:off x="7646328" y="1688629"/>
                                    <a:ext cx="38701" cy="158716"/>
                                  </a:xfrm>
                                  <a:prstGeom prst="straightConnector1">
                                    <a:avLst/>
                                  </a:prstGeom>
                                  <a:ln w="3175" cap="flat">
                                    <a:tailEnd type="triangle" w="sm" len="sm"/>
                                  </a:ln>
                                </p:spPr>
                                <p:style>
                                  <a:lnRef idx="1">
                                    <a:schemeClr val="dk1"/>
                                  </a:lnRef>
                                  <a:fillRef idx="0">
                                    <a:schemeClr val="dk1"/>
                                  </a:fillRef>
                                  <a:effectRef idx="0">
                                    <a:schemeClr val="dk1"/>
                                  </a:effectRef>
                                  <a:fontRef idx="minor">
                                    <a:schemeClr val="tx1"/>
                                  </a:fontRef>
                                </p:style>
                              </p:cxnSp>
                              <p:grpSp>
                                <p:nvGrpSpPr>
                                  <p:cNvPr id="1039" name="Gruppieren 1038">
                                    <a:extLst>
                                      <a:ext uri="{FF2B5EF4-FFF2-40B4-BE49-F238E27FC236}">
                                        <a16:creationId xmlns:a16="http://schemas.microsoft.com/office/drawing/2014/main" id="{FC56A57C-C7A6-2E5F-9726-D8BE9B1D785F}"/>
                                      </a:ext>
                                    </a:extLst>
                                  </p:cNvPr>
                                  <p:cNvGrpSpPr/>
                                  <p:nvPr/>
                                </p:nvGrpSpPr>
                                <p:grpSpPr>
                                  <a:xfrm>
                                    <a:off x="6609264" y="1807055"/>
                                    <a:ext cx="2311281" cy="388455"/>
                                    <a:chOff x="6566976" y="1174496"/>
                                    <a:chExt cx="2311281" cy="388455"/>
                                  </a:xfrm>
                                </p:grpSpPr>
                                <p:grpSp>
                                  <p:nvGrpSpPr>
                                    <p:cNvPr id="28" name="Gruppieren 27">
                                      <a:extLst>
                                        <a:ext uri="{FF2B5EF4-FFF2-40B4-BE49-F238E27FC236}">
                                          <a16:creationId xmlns:a16="http://schemas.microsoft.com/office/drawing/2014/main" id="{7EBF7E26-EC8D-B0E2-3066-4EAABDEC4FFB}"/>
                                        </a:ext>
                                      </a:extLst>
                                    </p:cNvPr>
                                    <p:cNvGrpSpPr/>
                                    <p:nvPr/>
                                  </p:nvGrpSpPr>
                                  <p:grpSpPr>
                                    <a:xfrm rot="5400000">
                                      <a:off x="7493528" y="288241"/>
                                      <a:ext cx="348158" cy="2201261"/>
                                      <a:chOff x="3901084" y="1898330"/>
                                      <a:chExt cx="348158" cy="2201261"/>
                                    </a:xfrm>
                                  </p:grpSpPr>
                                  <p:grpSp>
                                    <p:nvGrpSpPr>
                                      <p:cNvPr id="29" name="Gruppieren 28">
                                        <a:extLst>
                                          <a:ext uri="{FF2B5EF4-FFF2-40B4-BE49-F238E27FC236}">
                                            <a16:creationId xmlns:a16="http://schemas.microsoft.com/office/drawing/2014/main" id="{A89E340A-A69F-6559-66DC-C5C7A06A3874}"/>
                                          </a:ext>
                                        </a:extLst>
                                      </p:cNvPr>
                                      <p:cNvGrpSpPr/>
                                      <p:nvPr/>
                                    </p:nvGrpSpPr>
                                    <p:grpSpPr>
                                      <a:xfrm>
                                        <a:off x="3904040" y="1898330"/>
                                        <a:ext cx="345202" cy="2201261"/>
                                        <a:chOff x="4682551" y="2696535"/>
                                        <a:chExt cx="345202" cy="2201261"/>
                                      </a:xfrm>
                                    </p:grpSpPr>
                                    <p:sp>
                                      <p:nvSpPr>
                                        <p:cNvPr id="31" name="Rectangle 15">
                                          <a:extLst>
                                            <a:ext uri="{FF2B5EF4-FFF2-40B4-BE49-F238E27FC236}">
                                              <a16:creationId xmlns:a16="http://schemas.microsoft.com/office/drawing/2014/main" id="{C87BCF4A-E651-41FD-CE64-F9C99F908B63}"/>
                                            </a:ext>
                                          </a:extLst>
                                        </p:cNvPr>
                                        <p:cNvSpPr/>
                                        <p:nvPr/>
                                      </p:nvSpPr>
                                      <p:spPr>
                                        <a:xfrm rot="16200000">
                                          <a:off x="4628552" y="2750535"/>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a:t>
                                          </a:r>
                                        </a:p>
                                      </p:txBody>
                                    </p:sp>
                                    <p:sp>
                                      <p:nvSpPr>
                                        <p:cNvPr id="32" name="Rectangle 15">
                                          <a:extLst>
                                            <a:ext uri="{FF2B5EF4-FFF2-40B4-BE49-F238E27FC236}">
                                              <a16:creationId xmlns:a16="http://schemas.microsoft.com/office/drawing/2014/main" id="{8C73A106-6DB4-43DF-C850-6BD9EC5FBBFF}"/>
                                            </a:ext>
                                          </a:extLst>
                                        </p:cNvPr>
                                        <p:cNvSpPr/>
                                        <p:nvPr/>
                                      </p:nvSpPr>
                                      <p:spPr>
                                        <a:xfrm rot="16200000">
                                          <a:off x="4628551" y="3221674"/>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2</a:t>
                                          </a:r>
                                        </a:p>
                                      </p:txBody>
                                    </p:sp>
                                    <p:sp>
                                      <p:nvSpPr>
                                        <p:cNvPr id="33" name="Rectangle 15">
                                          <a:extLst>
                                            <a:ext uri="{FF2B5EF4-FFF2-40B4-BE49-F238E27FC236}">
                                              <a16:creationId xmlns:a16="http://schemas.microsoft.com/office/drawing/2014/main" id="{0736FE81-EA5F-1EF0-C478-6D272730CC77}"/>
                                            </a:ext>
                                          </a:extLst>
                                        </p:cNvPr>
                                        <p:cNvSpPr/>
                                        <p:nvPr/>
                                      </p:nvSpPr>
                                      <p:spPr>
                                        <a:xfrm rot="16200000">
                                          <a:off x="4631041" y="4591796"/>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128</a:t>
                                          </a:r>
                                        </a:p>
                                      </p:txBody>
                                    </p:sp>
                                    <p:sp>
                                      <p:nvSpPr>
                                        <p:cNvPr id="34" name="Rectangle 15">
                                          <a:extLst>
                                            <a:ext uri="{FF2B5EF4-FFF2-40B4-BE49-F238E27FC236}">
                                              <a16:creationId xmlns:a16="http://schemas.microsoft.com/office/drawing/2014/main" id="{98A88A87-7FE9-024F-939F-95C3CC4316EE}"/>
                                            </a:ext>
                                          </a:extLst>
                                        </p:cNvPr>
                                        <p:cNvSpPr/>
                                        <p:nvPr/>
                                      </p:nvSpPr>
                                      <p:spPr>
                                        <a:xfrm rot="10800000">
                                          <a:off x="4786016" y="4042230"/>
                                          <a:ext cx="241737" cy="470011"/>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grpSp>
                                  <p:sp>
                                    <p:nvSpPr>
                                      <p:cNvPr id="30" name="Rectangle 15">
                                        <a:extLst>
                                          <a:ext uri="{FF2B5EF4-FFF2-40B4-BE49-F238E27FC236}">
                                            <a16:creationId xmlns:a16="http://schemas.microsoft.com/office/drawing/2014/main" id="{F10C23B3-B3A8-3CE7-1985-6231EA94B6CA}"/>
                                          </a:ext>
                                        </a:extLst>
                                      </p:cNvPr>
                                      <p:cNvSpPr/>
                                      <p:nvPr/>
                                    </p:nvSpPr>
                                    <p:spPr>
                                      <a:xfrm rot="16200000">
                                        <a:off x="3847084" y="2897820"/>
                                        <a:ext cx="360000" cy="252000"/>
                                      </a:xfrm>
                                      <a:prstGeom prst="rect">
                                        <a:avLst/>
                                      </a:prstGeom>
                                      <a:solidFill>
                                        <a:schemeClr val="bg1">
                                          <a:alpha val="50000"/>
                                        </a:schemeClr>
                                      </a:solidFill>
                                      <a:ln w="3175">
                                        <a:solidFill>
                                          <a:srgbClr val="1171BE"/>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Cell 3</a:t>
                                        </a:r>
                                      </a:p>
                                    </p:txBody>
                                  </p:sp>
                                </p:grpSp>
                                <p:pic>
                                  <p:nvPicPr>
                                    <p:cNvPr id="1031" name="Grafik 1030" descr="Aktualisieren Silhouette">
                                      <a:extLst>
                                        <a:ext uri="{FF2B5EF4-FFF2-40B4-BE49-F238E27FC236}">
                                          <a16:creationId xmlns:a16="http://schemas.microsoft.com/office/drawing/2014/main" id="{42708BA6-0668-4744-BF21-2D17B411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4257" y="1175275"/>
                                      <a:ext cx="144000" cy="144000"/>
                                    </a:xfrm>
                                    <a:prstGeom prst="rect">
                                      <a:avLst/>
                                    </a:prstGeom>
                                  </p:spPr>
                                </p:pic>
                                <p:pic>
                                  <p:nvPicPr>
                                    <p:cNvPr id="1034" name="Grafik 1033" descr="Aktualisieren Silhouette">
                                      <a:extLst>
                                        <a:ext uri="{FF2B5EF4-FFF2-40B4-BE49-F238E27FC236}">
                                          <a16:creationId xmlns:a16="http://schemas.microsoft.com/office/drawing/2014/main" id="{1CEB12F6-6B21-565A-9A72-35CF7D74B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62287" y="1175325"/>
                                      <a:ext cx="144000" cy="144000"/>
                                    </a:xfrm>
                                    <a:prstGeom prst="rect">
                                      <a:avLst/>
                                    </a:prstGeom>
                                  </p:spPr>
                                </p:pic>
                                <p:pic>
                                  <p:nvPicPr>
                                    <p:cNvPr id="1035" name="Grafik 1034" descr="Aktualisieren Silhouette">
                                      <a:extLst>
                                        <a:ext uri="{FF2B5EF4-FFF2-40B4-BE49-F238E27FC236}">
                                          <a16:creationId xmlns:a16="http://schemas.microsoft.com/office/drawing/2014/main" id="{9A3D9480-5C6D-BF0A-C19F-FE51D04137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9092" y="1174496"/>
                                      <a:ext cx="144000" cy="144000"/>
                                    </a:xfrm>
                                    <a:prstGeom prst="rect">
                                      <a:avLst/>
                                    </a:prstGeom>
                                  </p:spPr>
                                </p:pic>
                                <p:pic>
                                  <p:nvPicPr>
                                    <p:cNvPr id="1038" name="Grafik 1037" descr="Aktualisieren Silhouette">
                                      <a:extLst>
                                        <a:ext uri="{FF2B5EF4-FFF2-40B4-BE49-F238E27FC236}">
                                          <a16:creationId xmlns:a16="http://schemas.microsoft.com/office/drawing/2014/main" id="{9AAFD64C-C52C-40BF-4F07-1F4A23C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2086" y="1177656"/>
                                      <a:ext cx="144000" cy="144000"/>
                                    </a:xfrm>
                                    <a:prstGeom prst="rect">
                                      <a:avLst/>
                                    </a:prstGeom>
                                  </p:spPr>
                                </p:pic>
                              </p:grpSp>
                            </p:grpSp>
                            <mc:AlternateContent xmlns:mc="http://schemas.openxmlformats.org/markup-compatibility/2006" xmlns:a14="http://schemas.microsoft.com/office/drawing/2010/main">
                              <mc:Choice Requires="a14">
                                <p:sp>
                                  <p:nvSpPr>
                                    <p:cNvPr id="2341" name="Textfeld 2340">
                                      <a:extLst>
                                        <a:ext uri="{FF2B5EF4-FFF2-40B4-BE49-F238E27FC236}">
                                          <a16:creationId xmlns:a16="http://schemas.microsoft.com/office/drawing/2014/main" id="{3109036E-4467-5A60-21C7-4C8A4BE23D06}"/>
                                        </a:ext>
                                      </a:extLst>
                                    </p:cNvPr>
                                    <p:cNvSpPr txBox="1"/>
                                    <p:nvPr/>
                                  </p:nvSpPr>
                                  <p:spPr>
                                    <a:xfrm>
                                      <a:off x="6594813" y="36990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341" name="Textfeld 2340">
                                      <a:extLst>
                                        <a:ext uri="{FF2B5EF4-FFF2-40B4-BE49-F238E27FC236}">
                                          <a16:creationId xmlns:a16="http://schemas.microsoft.com/office/drawing/2014/main" id="{3109036E-4467-5A60-21C7-4C8A4BE23D06}"/>
                                        </a:ext>
                                      </a:extLst>
                                    </p:cNvPr>
                                    <p:cNvSpPr txBox="1">
                                      <a:spLocks noRot="1" noChangeAspect="1" noMove="1" noResize="1" noEditPoints="1" noAdjustHandles="1" noChangeArrowheads="1" noChangeShapeType="1" noTextEdit="1"/>
                                    </p:cNvSpPr>
                                    <p:nvPr/>
                                  </p:nvSpPr>
                                  <p:spPr>
                                    <a:xfrm>
                                      <a:off x="6594813" y="369909"/>
                                      <a:ext cx="513909" cy="317203"/>
                                    </a:xfrm>
                                    <a:prstGeom prst="rect">
                                      <a:avLst/>
                                    </a:prstGeom>
                                    <a:blipFill>
                                      <a:blip r:embed="rId11"/>
                                      <a:stretch>
                                        <a:fillRect/>
                                      </a:stretch>
                                    </a:blipFill>
                                    <a:ln w="6350">
                                      <a:noFill/>
                                    </a:ln>
                                  </p:spPr>
                                  <p:txBody>
                                    <a:bodyPr/>
                                    <a:lstStyle/>
                                    <a:p>
                                      <a:r>
                                        <a:rPr lang="en-GB">
                                          <a:noFill/>
                                        </a:rPr>
                                        <a:t> </a:t>
                                      </a:r>
                                    </a:p>
                                  </p:txBody>
                                </p:sp>
                              </mc:Fallback>
                            </mc:AlternateContent>
                          </p:grpSp>
                          <p:sp>
                            <p:nvSpPr>
                              <p:cNvPr id="35" name="Rectangle 15">
                                <a:extLst>
                                  <a:ext uri="{FF2B5EF4-FFF2-40B4-BE49-F238E27FC236}">
                                    <a16:creationId xmlns:a16="http://schemas.microsoft.com/office/drawing/2014/main" id="{44B54720-F8FE-D383-A546-AE7A260BAE0E}"/>
                                  </a:ext>
                                </a:extLst>
                              </p:cNvPr>
                              <p:cNvSpPr/>
                              <p:nvPr/>
                            </p:nvSpPr>
                            <p:spPr>
                              <a:xfrm>
                                <a:off x="7307152" y="66560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1346" name="Rectangle 15">
                                <a:extLst>
                                  <a:ext uri="{FF2B5EF4-FFF2-40B4-BE49-F238E27FC236}">
                                    <a16:creationId xmlns:a16="http://schemas.microsoft.com/office/drawing/2014/main" id="{33907676-C716-47D1-5F47-F81DF3F1A219}"/>
                                  </a:ext>
                                </a:extLst>
                              </p:cNvPr>
                              <p:cNvSpPr/>
                              <p:nvPr/>
                            </p:nvSpPr>
                            <p:spPr>
                              <a:xfrm>
                                <a:off x="7164827" y="70969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grpSp>
                        <p:sp>
                          <p:nvSpPr>
                            <p:cNvPr id="1358" name="Geschweifte Klammer rechts 1357">
                              <a:extLst>
                                <a:ext uri="{FF2B5EF4-FFF2-40B4-BE49-F238E27FC236}">
                                  <a16:creationId xmlns:a16="http://schemas.microsoft.com/office/drawing/2014/main" id="{8D1A194D-2A2A-0338-F86F-2557569132A8}"/>
                                </a:ext>
                              </a:extLst>
                            </p:cNvPr>
                            <p:cNvSpPr/>
                            <p:nvPr/>
                          </p:nvSpPr>
                          <p:spPr>
                            <a:xfrm rot="14647693">
                              <a:off x="7232000" y="249877"/>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70" name="Textfeld 1369">
                                  <a:extLst>
                                    <a:ext uri="{FF2B5EF4-FFF2-40B4-BE49-F238E27FC236}">
                                      <a16:creationId xmlns:a16="http://schemas.microsoft.com/office/drawing/2014/main" id="{2E3C5C0C-9EFE-637F-1A96-D6A3744D77E9}"/>
                                    </a:ext>
                                  </a:extLst>
                                </p:cNvPr>
                                <p:cNvSpPr txBox="1"/>
                                <p:nvPr/>
                              </p:nvSpPr>
                              <p:spPr>
                                <a:xfrm>
                                  <a:off x="7011407" y="343936"/>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1370" name="Textfeld 1369">
                                  <a:extLst>
                                    <a:ext uri="{FF2B5EF4-FFF2-40B4-BE49-F238E27FC236}">
                                      <a16:creationId xmlns:a16="http://schemas.microsoft.com/office/drawing/2014/main" id="{2E3C5C0C-9EFE-637F-1A96-D6A3744D77E9}"/>
                                    </a:ext>
                                  </a:extLst>
                                </p:cNvPr>
                                <p:cNvSpPr txBox="1">
                                  <a:spLocks noRot="1" noChangeAspect="1" noMove="1" noResize="1" noEditPoints="1" noAdjustHandles="1" noChangeArrowheads="1" noChangeShapeType="1" noTextEdit="1"/>
                                </p:cNvSpPr>
                                <p:nvPr/>
                              </p:nvSpPr>
                              <p:spPr>
                                <a:xfrm>
                                  <a:off x="7011407" y="343936"/>
                                  <a:ext cx="393177" cy="253916"/>
                                </a:xfrm>
                                <a:prstGeom prst="rect">
                                  <a:avLst/>
                                </a:prstGeom>
                                <a:blipFill>
                                  <a:blip r:embed="rId12"/>
                                  <a:stretch>
                                    <a:fillRect/>
                                  </a:stretch>
                                </a:blipFill>
                              </p:spPr>
                              <p:txBody>
                                <a:bodyPr/>
                                <a:lstStyle/>
                                <a:p>
                                  <a:r>
                                    <a:rPr lang="en-GB">
                                      <a:noFill/>
                                    </a:rPr>
                                    <a:t> </a:t>
                                  </a:r>
                                </a:p>
                              </p:txBody>
                            </p:sp>
                          </mc:Fallback>
                        </mc:AlternateContent>
                        <p:sp>
                          <p:nvSpPr>
                            <p:cNvPr id="1391" name="Rectangle 15">
                              <a:extLst>
                                <a:ext uri="{FF2B5EF4-FFF2-40B4-BE49-F238E27FC236}">
                                  <a16:creationId xmlns:a16="http://schemas.microsoft.com/office/drawing/2014/main" id="{20352B3A-BACF-ADAE-B319-41842EFFB77B}"/>
                                </a:ext>
                              </a:extLst>
                            </p:cNvPr>
                            <p:cNvSpPr/>
                            <p:nvPr/>
                          </p:nvSpPr>
                          <p:spPr>
                            <a:xfrm>
                              <a:off x="6178090" y="757257"/>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p:sp>
                        <p:nvSpPr>
                          <p:cNvPr id="1431" name="Rectangle 15">
                            <a:extLst>
                              <a:ext uri="{FF2B5EF4-FFF2-40B4-BE49-F238E27FC236}">
                                <a16:creationId xmlns:a16="http://schemas.microsoft.com/office/drawing/2014/main" id="{E621383F-017F-3825-9F67-7BDB344D1CF8}"/>
                              </a:ext>
                            </a:extLst>
                          </p:cNvPr>
                          <p:cNvSpPr/>
                          <p:nvPr/>
                        </p:nvSpPr>
                        <p:spPr>
                          <a:xfrm>
                            <a:off x="7022492" y="76005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grpSp>
                    <mc:AlternateContent xmlns:mc="http://schemas.openxmlformats.org/markup-compatibility/2006" xmlns:a14="http://schemas.microsoft.com/office/drawing/2010/main">
                      <mc:Choice Requires="a14">
                        <p:sp>
                          <p:nvSpPr>
                            <p:cNvPr id="1430" name="Textfeld 1429">
                              <a:extLst>
                                <a:ext uri="{FF2B5EF4-FFF2-40B4-BE49-F238E27FC236}">
                                  <a16:creationId xmlns:a16="http://schemas.microsoft.com/office/drawing/2014/main" id="{CFDD1F97-79DE-18AC-6599-E76E96FD779B}"/>
                                </a:ext>
                              </a:extLst>
                            </p:cNvPr>
                            <p:cNvSpPr txBox="1"/>
                            <p:nvPr/>
                          </p:nvSpPr>
                          <p:spPr>
                            <a:xfrm rot="19749349">
                              <a:off x="7311198" y="505051"/>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1430" name="Textfeld 1429">
                              <a:extLst>
                                <a:ext uri="{FF2B5EF4-FFF2-40B4-BE49-F238E27FC236}">
                                  <a16:creationId xmlns:a16="http://schemas.microsoft.com/office/drawing/2014/main" id="{CFDD1F97-79DE-18AC-6599-E76E96FD779B}"/>
                                </a:ext>
                              </a:extLst>
                            </p:cNvPr>
                            <p:cNvSpPr txBox="1">
                              <a:spLocks noRot="1" noChangeAspect="1" noMove="1" noResize="1" noEditPoints="1" noAdjustHandles="1" noChangeArrowheads="1" noChangeShapeType="1" noTextEdit="1"/>
                            </p:cNvSpPr>
                            <p:nvPr/>
                          </p:nvSpPr>
                          <p:spPr>
                            <a:xfrm rot="19749349">
                              <a:off x="7311198" y="505051"/>
                              <a:ext cx="563830" cy="253916"/>
                            </a:xfrm>
                            <a:prstGeom prst="rect">
                              <a:avLst/>
                            </a:prstGeom>
                            <a:blipFill>
                              <a:blip r:embed="rId13"/>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41" name="Textfeld 1440">
                            <a:extLst>
                              <a:ext uri="{FF2B5EF4-FFF2-40B4-BE49-F238E27FC236}">
                                <a16:creationId xmlns:a16="http://schemas.microsoft.com/office/drawing/2014/main" id="{0406229D-F54C-BF0D-B200-6061DFD935F1}"/>
                              </a:ext>
                            </a:extLst>
                          </p:cNvPr>
                          <p:cNvSpPr txBox="1"/>
                          <p:nvPr/>
                        </p:nvSpPr>
                        <p:spPr>
                          <a:xfrm>
                            <a:off x="5611779" y="840828"/>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smtClean="0">
                                          <a:latin typeface="Cambria Math" panose="02040503050406030204" pitchFamily="18" charset="0"/>
                                        </a:rPr>
                                        <m:t>,</m:t>
                                      </m:r>
                                      <m:r>
                                        <a:rPr lang="de-DE" smtClean="0">
                                          <a:latin typeface="Cambria Math" panose="02040503050406030204" pitchFamily="18" charset="0"/>
                                        </a:rPr>
                                        <m:t>𝑚</m:t>
                                      </m:r>
                                    </m:sub>
                                  </m:sSub>
                                </m:oMath>
                              </m:oMathPara>
                            </a14:m>
                            <a:endParaRPr lang="de-DE" dirty="0"/>
                          </a:p>
                        </p:txBody>
                      </p:sp>
                    </mc:Choice>
                    <mc:Fallback xmlns="">
                      <p:sp>
                        <p:nvSpPr>
                          <p:cNvPr id="1441" name="Textfeld 1440">
                            <a:extLst>
                              <a:ext uri="{FF2B5EF4-FFF2-40B4-BE49-F238E27FC236}">
                                <a16:creationId xmlns:a16="http://schemas.microsoft.com/office/drawing/2014/main" id="{0406229D-F54C-BF0D-B200-6061DFD935F1}"/>
                              </a:ext>
                            </a:extLst>
                          </p:cNvPr>
                          <p:cNvSpPr txBox="1">
                            <a:spLocks noRot="1" noChangeAspect="1" noMove="1" noResize="1" noEditPoints="1" noAdjustHandles="1" noChangeArrowheads="1" noChangeShapeType="1" noTextEdit="1"/>
                          </p:cNvSpPr>
                          <p:nvPr/>
                        </p:nvSpPr>
                        <p:spPr>
                          <a:xfrm>
                            <a:off x="5611779" y="840828"/>
                            <a:ext cx="513909" cy="317203"/>
                          </a:xfrm>
                          <a:prstGeom prst="rect">
                            <a:avLst/>
                          </a:prstGeom>
                          <a:blipFill>
                            <a:blip r:embed="rId14"/>
                            <a:stretch>
                              <a:fillRect/>
                            </a:stretch>
                          </a:blipFill>
                          <a:ln w="6350">
                            <a:noFill/>
                          </a:ln>
                        </p:spPr>
                        <p:txBody>
                          <a:bodyPr/>
                          <a:lstStyle/>
                          <a:p>
                            <a:r>
                              <a:rPr lang="en-GB">
                                <a:noFill/>
                              </a:rPr>
                              <a:t> </a:t>
                            </a:r>
                          </a:p>
                        </p:txBody>
                      </p:sp>
                    </mc:Fallback>
                  </mc:AlternateContent>
                </p:grpSp>
                <p:sp>
                  <p:nvSpPr>
                    <p:cNvPr id="2319" name="Rectangle 15">
                      <a:extLst>
                        <a:ext uri="{FF2B5EF4-FFF2-40B4-BE49-F238E27FC236}">
                          <a16:creationId xmlns:a16="http://schemas.microsoft.com/office/drawing/2014/main" id="{A66F7E84-BDF7-F567-F22A-7B9D2861F457}"/>
                        </a:ext>
                      </a:extLst>
                    </p:cNvPr>
                    <p:cNvSpPr/>
                    <p:nvPr/>
                  </p:nvSpPr>
                  <p:spPr>
                    <a:xfrm>
                      <a:off x="5611779" y="452562"/>
                      <a:ext cx="3018604"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grpSp>
              <p:sp>
                <p:nvSpPr>
                  <p:cNvPr id="2335" name="Rectangle 21">
                    <a:extLst>
                      <a:ext uri="{FF2B5EF4-FFF2-40B4-BE49-F238E27FC236}">
                        <a16:creationId xmlns:a16="http://schemas.microsoft.com/office/drawing/2014/main" id="{7BE5E29D-248C-C425-C14E-DC773A74E4FF}"/>
                      </a:ext>
                    </a:extLst>
                  </p:cNvPr>
                  <p:cNvSpPr/>
                  <p:nvPr/>
                </p:nvSpPr>
                <p:spPr>
                  <a:xfrm>
                    <a:off x="5338308" y="4049785"/>
                    <a:ext cx="3582237" cy="61859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800" kern="1200" dirty="0">
                        <a:solidFill>
                          <a:schemeClr val="tx1"/>
                        </a:solidFill>
                        <a:latin typeface="Daimler CS" pitchFamily="2" charset="0"/>
                      </a:rPr>
                      <a:t>one-hot with 18 classes</a:t>
                    </a:r>
                  </a:p>
                  <a:p>
                    <a:pPr defTabSz="180000">
                      <a:buClrTx/>
                      <a:defRPr/>
                    </a:pPr>
                    <a:r>
                      <a:rPr lang="en-US" sz="800" kern="1200" dirty="0">
                        <a:solidFill>
                          <a:schemeClr val="tx1"/>
                        </a:solidFill>
                        <a:latin typeface="Daimler CS" pitchFamily="2" charset="0"/>
                      </a:rPr>
                      <a:t>Class 1 to 16 possible track assignment</a:t>
                    </a:r>
                  </a:p>
                  <a:p>
                    <a:pPr defTabSz="180000">
                      <a:buClrTx/>
                      <a:defRPr/>
                    </a:pPr>
                    <a:r>
                      <a:rPr lang="en-US" sz="800" kern="1200" dirty="0">
                        <a:solidFill>
                          <a:schemeClr val="tx1"/>
                        </a:solidFill>
                        <a:latin typeface="Daimler CS" pitchFamily="2" charset="0"/>
                      </a:rPr>
                      <a:t>Class 17 no track assignment (new sensor object)</a:t>
                    </a:r>
                  </a:p>
                  <a:p>
                    <a:pPr defTabSz="180000">
                      <a:buClrTx/>
                      <a:defRPr/>
                    </a:pPr>
                    <a:r>
                      <a:rPr lang="en-US" sz="800" kern="1200" dirty="0">
                        <a:solidFill>
                          <a:schemeClr val="tx1"/>
                        </a:solidFill>
                        <a:latin typeface="Daimler CS" pitchFamily="2" charset="0"/>
                      </a:rPr>
                      <a:t>Class 18 no sensor object  </a:t>
                    </a:r>
                  </a:p>
                </p:txBody>
              </p:sp>
            </p:grpSp>
            <p:sp>
              <p:nvSpPr>
                <p:cNvPr id="1353" name="Geschweifte Klammer rechts 1352">
                  <a:extLst>
                    <a:ext uri="{FF2B5EF4-FFF2-40B4-BE49-F238E27FC236}">
                      <a16:creationId xmlns:a16="http://schemas.microsoft.com/office/drawing/2014/main" id="{2CECB723-EB60-80F2-70C5-63EC9F251A9F}"/>
                    </a:ext>
                  </a:extLst>
                </p:cNvPr>
                <p:cNvSpPr/>
                <p:nvPr/>
              </p:nvSpPr>
              <p:spPr>
                <a:xfrm rot="5400000">
                  <a:off x="6941777" y="642637"/>
                  <a:ext cx="265906" cy="3062215"/>
                </a:xfrm>
                <a:prstGeom prst="rightBrace">
                  <a:avLst>
                    <a:gd name="adj1" fmla="val 71859"/>
                    <a:gd name="adj2" fmla="val 33047"/>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pic>
            <p:nvPicPr>
              <p:cNvPr id="1390" name="Grafik 1389" descr="Aktualisieren Silhouette">
                <a:extLst>
                  <a:ext uri="{FF2B5EF4-FFF2-40B4-BE49-F238E27FC236}">
                    <a16:creationId xmlns:a16="http://schemas.microsoft.com/office/drawing/2014/main" id="{D4A75084-E8D0-1371-2BC9-1DD1EA8E43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8288620" y="2624538"/>
                <a:ext cx="144000" cy="144000"/>
              </a:xfrm>
              <a:prstGeom prst="rect">
                <a:avLst/>
              </a:prstGeom>
            </p:spPr>
          </p:pic>
          <p:pic>
            <p:nvPicPr>
              <p:cNvPr id="1392" name="Grafik 1391" descr="Aktualisieren Silhouette">
                <a:extLst>
                  <a:ext uri="{FF2B5EF4-FFF2-40B4-BE49-F238E27FC236}">
                    <a16:creationId xmlns:a16="http://schemas.microsoft.com/office/drawing/2014/main" id="{8CF6D216-43FD-959F-EADB-5AEC734767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816650" y="2624588"/>
                <a:ext cx="144000" cy="144000"/>
              </a:xfrm>
              <a:prstGeom prst="rect">
                <a:avLst/>
              </a:prstGeom>
            </p:spPr>
          </p:pic>
          <p:pic>
            <p:nvPicPr>
              <p:cNvPr id="1393" name="Grafik 1392" descr="Aktualisieren Silhouette">
                <a:extLst>
                  <a:ext uri="{FF2B5EF4-FFF2-40B4-BE49-F238E27FC236}">
                    <a16:creationId xmlns:a16="http://schemas.microsoft.com/office/drawing/2014/main" id="{5432BD43-9170-B6FA-E638-EADD8DB83C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343455" y="2623759"/>
                <a:ext cx="144000" cy="144000"/>
              </a:xfrm>
              <a:prstGeom prst="rect">
                <a:avLst/>
              </a:prstGeom>
            </p:spPr>
          </p:pic>
          <p:pic>
            <p:nvPicPr>
              <p:cNvPr id="1394" name="Grafik 1393" descr="Aktualisieren Silhouette">
                <a:extLst>
                  <a:ext uri="{FF2B5EF4-FFF2-40B4-BE49-F238E27FC236}">
                    <a16:creationId xmlns:a16="http://schemas.microsoft.com/office/drawing/2014/main" id="{DE51F97A-F2C9-0EC3-9304-D2379367F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446449" y="2626919"/>
                <a:ext cx="144000" cy="144000"/>
              </a:xfrm>
              <a:prstGeom prst="rect">
                <a:avLst/>
              </a:prstGeom>
            </p:spPr>
          </p:pic>
        </p:grpSp>
        <p:grpSp>
          <p:nvGrpSpPr>
            <p:cNvPr id="2310" name="Gruppieren 2309">
              <a:extLst>
                <a:ext uri="{FF2B5EF4-FFF2-40B4-BE49-F238E27FC236}">
                  <a16:creationId xmlns:a16="http://schemas.microsoft.com/office/drawing/2014/main" id="{6203C29A-2406-549D-51C7-2EEC11C8F589}"/>
                </a:ext>
              </a:extLst>
            </p:cNvPr>
            <p:cNvGrpSpPr/>
            <p:nvPr/>
          </p:nvGrpSpPr>
          <p:grpSpPr>
            <a:xfrm>
              <a:off x="5248585" y="2771271"/>
              <a:ext cx="3672000" cy="1697840"/>
              <a:chOff x="5238697" y="4842943"/>
              <a:chExt cx="3672000" cy="1697840"/>
            </a:xfrm>
          </p:grpSpPr>
          <p:sp>
            <p:nvSpPr>
              <p:cNvPr id="1397" name="Rectangle 21">
                <a:extLst>
                  <a:ext uri="{FF2B5EF4-FFF2-40B4-BE49-F238E27FC236}">
                    <a16:creationId xmlns:a16="http://schemas.microsoft.com/office/drawing/2014/main" id="{D7BB04B0-C609-17DF-0849-7CFE063DBBA6}"/>
                  </a:ext>
                </a:extLst>
              </p:cNvPr>
              <p:cNvSpPr/>
              <p:nvPr/>
            </p:nvSpPr>
            <p:spPr>
              <a:xfrm>
                <a:off x="5238697" y="5116666"/>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 with Dropout</a:t>
                </a:r>
              </a:p>
            </p:txBody>
          </p:sp>
          <p:sp>
            <p:nvSpPr>
              <p:cNvPr id="1398" name="Rectangle 21">
                <a:extLst>
                  <a:ext uri="{FF2B5EF4-FFF2-40B4-BE49-F238E27FC236}">
                    <a16:creationId xmlns:a16="http://schemas.microsoft.com/office/drawing/2014/main" id="{E39D0A4B-7AE2-7089-3D31-4C480A42368A}"/>
                  </a:ext>
                </a:extLst>
              </p:cNvPr>
              <p:cNvSpPr/>
              <p:nvPr/>
            </p:nvSpPr>
            <p:spPr>
              <a:xfrm>
                <a:off x="5238697" y="5681564"/>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399" name="Rectangle 21">
                <a:extLst>
                  <a:ext uri="{FF2B5EF4-FFF2-40B4-BE49-F238E27FC236}">
                    <a16:creationId xmlns:a16="http://schemas.microsoft.com/office/drawing/2014/main" id="{99AB1F82-3FEE-F8F2-D7C8-CE85980EDE57}"/>
                  </a:ext>
                </a:extLst>
              </p:cNvPr>
              <p:cNvSpPr/>
              <p:nvPr/>
            </p:nvSpPr>
            <p:spPr>
              <a:xfrm>
                <a:off x="5238697" y="484294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sp>
            <p:nvSpPr>
              <p:cNvPr id="1400" name="Rectangle 21">
                <a:extLst>
                  <a:ext uri="{FF2B5EF4-FFF2-40B4-BE49-F238E27FC236}">
                    <a16:creationId xmlns:a16="http://schemas.microsoft.com/office/drawing/2014/main" id="{36659156-E527-C2D3-2BD5-43ECE168A686}"/>
                  </a:ext>
                </a:extLst>
              </p:cNvPr>
              <p:cNvSpPr/>
              <p:nvPr/>
            </p:nvSpPr>
            <p:spPr>
              <a:xfrm>
                <a:off x="5238697" y="5969250"/>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01" name="Rectangle 15">
                <a:extLst>
                  <a:ext uri="{FF2B5EF4-FFF2-40B4-BE49-F238E27FC236}">
                    <a16:creationId xmlns:a16="http://schemas.microsoft.com/office/drawing/2014/main" id="{2E668A91-0357-9CED-2A77-41E9BF8F1B83}"/>
                  </a:ext>
                </a:extLst>
              </p:cNvPr>
              <p:cNvSpPr/>
              <p:nvPr/>
            </p:nvSpPr>
            <p:spPr>
              <a:xfrm>
                <a:off x="837998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02" name="Rectangle 15">
                <a:extLst>
                  <a:ext uri="{FF2B5EF4-FFF2-40B4-BE49-F238E27FC236}">
                    <a16:creationId xmlns:a16="http://schemas.microsoft.com/office/drawing/2014/main" id="{0F4DAC9B-4E77-CCC6-C216-D03CAC247511}"/>
                  </a:ext>
                </a:extLst>
              </p:cNvPr>
              <p:cNvSpPr/>
              <p:nvPr/>
            </p:nvSpPr>
            <p:spPr>
              <a:xfrm rot="16200000">
                <a:off x="7179647" y="4859875"/>
                <a:ext cx="126565" cy="302002"/>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3" name="Rectangle 15">
                <a:extLst>
                  <a:ext uri="{FF2B5EF4-FFF2-40B4-BE49-F238E27FC236}">
                    <a16:creationId xmlns:a16="http://schemas.microsoft.com/office/drawing/2014/main" id="{F6A9625D-7AFA-CAB3-CCE9-704FABE8C7EC}"/>
                  </a:ext>
                </a:extLst>
              </p:cNvPr>
              <p:cNvSpPr/>
              <p:nvPr/>
            </p:nvSpPr>
            <p:spPr>
              <a:xfrm>
                <a:off x="8007274"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04" name="Rectangle 15">
                <a:extLst>
                  <a:ext uri="{FF2B5EF4-FFF2-40B4-BE49-F238E27FC236}">
                    <a16:creationId xmlns:a16="http://schemas.microsoft.com/office/drawing/2014/main" id="{87F43E72-B737-909D-26BB-9C8AEFEBC185}"/>
                  </a:ext>
                </a:extLst>
              </p:cNvPr>
              <p:cNvSpPr/>
              <p:nvPr/>
            </p:nvSpPr>
            <p:spPr>
              <a:xfrm>
                <a:off x="7625758" y="4920877"/>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05" name="Textfeld 1404">
                <a:extLst>
                  <a:ext uri="{FF2B5EF4-FFF2-40B4-BE49-F238E27FC236}">
                    <a16:creationId xmlns:a16="http://schemas.microsoft.com/office/drawing/2014/main" id="{B5EC8958-9CEF-293D-4217-F2536B50B889}"/>
                  </a:ext>
                </a:extLst>
              </p:cNvPr>
              <p:cNvSpPr txBox="1"/>
              <p:nvPr/>
            </p:nvSpPr>
            <p:spPr>
              <a:xfrm>
                <a:off x="6609542" y="4903155"/>
                <a:ext cx="359041"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06" name="Rectangle 15">
                <a:extLst>
                  <a:ext uri="{FF2B5EF4-FFF2-40B4-BE49-F238E27FC236}">
                    <a16:creationId xmlns:a16="http://schemas.microsoft.com/office/drawing/2014/main" id="{3F7A7EFC-E7E1-62F8-22E7-8769D4A259BC}"/>
                  </a:ext>
                </a:extLst>
              </p:cNvPr>
              <p:cNvSpPr/>
              <p:nvPr/>
            </p:nvSpPr>
            <p:spPr>
              <a:xfrm>
                <a:off x="8379988"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1</a:t>
                </a:r>
              </a:p>
            </p:txBody>
          </p:sp>
          <p:sp>
            <p:nvSpPr>
              <p:cNvPr id="1407" name="Rectangle 15">
                <a:extLst>
                  <a:ext uri="{FF2B5EF4-FFF2-40B4-BE49-F238E27FC236}">
                    <a16:creationId xmlns:a16="http://schemas.microsoft.com/office/drawing/2014/main" id="{6498A3EC-2D48-C7EC-F2F8-44D28D2DDA9F}"/>
                  </a:ext>
                </a:extLst>
              </p:cNvPr>
              <p:cNvSpPr/>
              <p:nvPr/>
            </p:nvSpPr>
            <p:spPr>
              <a:xfrm rot="16200000">
                <a:off x="7152930" y="5119202"/>
                <a:ext cx="179999" cy="319106"/>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08" name="Rectangle 15">
                <a:extLst>
                  <a:ext uri="{FF2B5EF4-FFF2-40B4-BE49-F238E27FC236}">
                    <a16:creationId xmlns:a16="http://schemas.microsoft.com/office/drawing/2014/main" id="{112BDAA8-D5E8-DDD1-D828-2160EF97D841}"/>
                  </a:ext>
                </a:extLst>
              </p:cNvPr>
              <p:cNvSpPr/>
              <p:nvPr/>
            </p:nvSpPr>
            <p:spPr>
              <a:xfrm>
                <a:off x="8007274" y="5188756"/>
                <a:ext cx="180000" cy="180000"/>
              </a:xfrm>
              <a:prstGeom prst="ellipse">
                <a:avLst/>
              </a:prstGeom>
              <a:solidFill>
                <a:schemeClr val="bg1"/>
              </a:solidFill>
              <a:ln w="3175">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pPr>
                <a:r>
                  <a:rPr lang="en-US" sz="800" kern="1200" dirty="0">
                    <a:solidFill>
                      <a:schemeClr val="tx1"/>
                    </a:solidFill>
                    <a:latin typeface="Daimler CS" pitchFamily="2" charset="0"/>
                  </a:rPr>
                  <a:t>2</a:t>
                </a:r>
              </a:p>
            </p:txBody>
          </p:sp>
          <p:sp>
            <p:nvSpPr>
              <p:cNvPr id="1409" name="Rectangle 15">
                <a:extLst>
                  <a:ext uri="{FF2B5EF4-FFF2-40B4-BE49-F238E27FC236}">
                    <a16:creationId xmlns:a16="http://schemas.microsoft.com/office/drawing/2014/main" id="{C4868CD8-CEBB-CA0A-40B8-CD83FB0E71F7}"/>
                  </a:ext>
                </a:extLst>
              </p:cNvPr>
              <p:cNvSpPr/>
              <p:nvPr/>
            </p:nvSpPr>
            <p:spPr>
              <a:xfrm>
                <a:off x="7625758" y="5188756"/>
                <a:ext cx="180000" cy="180000"/>
              </a:xfrm>
              <a:prstGeom prst="ellipse">
                <a:avLst/>
              </a:prstGeom>
              <a:solidFill>
                <a:schemeClr val="bg1">
                  <a:alpha val="50000"/>
                </a:schemeClr>
              </a:solidFill>
              <a:ln w="3175">
                <a:solidFill>
                  <a:schemeClr val="accent3"/>
                </a:solidFill>
              </a:ln>
            </p:spPr>
            <p:style>
              <a:lnRef idx="0">
                <a:scrgbClr r="0" g="0" b="0"/>
              </a:lnRef>
              <a:fillRef idx="0">
                <a:scrgbClr r="0" g="0" b="0"/>
              </a:fillRef>
              <a:effectRef idx="0">
                <a:scrgbClr r="0" g="0" b="0"/>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0" name="Textfeld 1409">
                <a:extLst>
                  <a:ext uri="{FF2B5EF4-FFF2-40B4-BE49-F238E27FC236}">
                    <a16:creationId xmlns:a16="http://schemas.microsoft.com/office/drawing/2014/main" id="{4543F3BF-5C53-291B-E360-99BA737BD610}"/>
                  </a:ext>
                </a:extLst>
              </p:cNvPr>
              <p:cNvSpPr txBox="1"/>
              <p:nvPr/>
            </p:nvSpPr>
            <p:spPr>
              <a:xfrm>
                <a:off x="6609331" y="5173272"/>
                <a:ext cx="394023"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128</a:t>
                </a:r>
                <a:endParaRPr lang="en-GB" dirty="0"/>
              </a:p>
            </p:txBody>
          </p:sp>
          <p:sp>
            <p:nvSpPr>
              <p:cNvPr id="1411" name="Rectangle 15">
                <a:extLst>
                  <a:ext uri="{FF2B5EF4-FFF2-40B4-BE49-F238E27FC236}">
                    <a16:creationId xmlns:a16="http://schemas.microsoft.com/office/drawing/2014/main" id="{8AEC0385-7E4E-3E22-C918-4D0330DEAA78}"/>
                  </a:ext>
                </a:extLst>
              </p:cNvPr>
              <p:cNvSpPr/>
              <p:nvPr/>
            </p:nvSpPr>
            <p:spPr>
              <a:xfrm>
                <a:off x="827153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2" name="Rectangle 15">
                <a:extLst>
                  <a:ext uri="{FF2B5EF4-FFF2-40B4-BE49-F238E27FC236}">
                    <a16:creationId xmlns:a16="http://schemas.microsoft.com/office/drawing/2014/main" id="{31070D80-602E-12B3-2758-573BEE26AA6A}"/>
                  </a:ext>
                </a:extLst>
              </p:cNvPr>
              <p:cNvSpPr/>
              <p:nvPr/>
            </p:nvSpPr>
            <p:spPr>
              <a:xfrm rot="16200000">
                <a:off x="7173062" y="5705984"/>
                <a:ext cx="180001" cy="280444"/>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3" name="Rectangle 15">
                <a:extLst>
                  <a:ext uri="{FF2B5EF4-FFF2-40B4-BE49-F238E27FC236}">
                    <a16:creationId xmlns:a16="http://schemas.microsoft.com/office/drawing/2014/main" id="{6F21EA90-D62B-52FE-055C-DB301D528F1B}"/>
                  </a:ext>
                </a:extLst>
              </p:cNvPr>
              <p:cNvSpPr/>
              <p:nvPr/>
            </p:nvSpPr>
            <p:spPr>
              <a:xfrm>
                <a:off x="7898820"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14" name="Rectangle 15">
                <a:extLst>
                  <a:ext uri="{FF2B5EF4-FFF2-40B4-BE49-F238E27FC236}">
                    <a16:creationId xmlns:a16="http://schemas.microsoft.com/office/drawing/2014/main" id="{B1B4AD4A-3D9E-9DA8-D5AF-38D2155670FB}"/>
                  </a:ext>
                </a:extLst>
              </p:cNvPr>
              <p:cNvSpPr/>
              <p:nvPr/>
            </p:nvSpPr>
            <p:spPr>
              <a:xfrm>
                <a:off x="7517304" y="5756206"/>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15" name="Textfeld 1414">
                <a:extLst>
                  <a:ext uri="{FF2B5EF4-FFF2-40B4-BE49-F238E27FC236}">
                    <a16:creationId xmlns:a16="http://schemas.microsoft.com/office/drawing/2014/main" id="{0CC19FFA-7BBE-4AAC-95EE-606D9CD08F11}"/>
                  </a:ext>
                </a:extLst>
              </p:cNvPr>
              <p:cNvSpPr txBox="1"/>
              <p:nvPr/>
            </p:nvSpPr>
            <p:spPr>
              <a:xfrm>
                <a:off x="6895126" y="5738484"/>
                <a:ext cx="295962" cy="215444"/>
              </a:xfrm>
              <a:prstGeom prst="rect">
                <a:avLst/>
              </a:prstGeom>
              <a:noFill/>
            </p:spPr>
            <p:txBody>
              <a:bodyPr wrap="square">
                <a:spAutoFit/>
              </a:bodyPr>
              <a:lstStyle/>
              <a:p>
                <a:r>
                  <a:rPr lang="en-US" sz="800" kern="1200" dirty="0">
                    <a:solidFill>
                      <a:srgbClr val="0A2830"/>
                    </a:solidFill>
                    <a:latin typeface="Daimler CS" pitchFamily="2" charset="0"/>
                    <a:ea typeface="+mn-ea"/>
                    <a:cs typeface="+mn-cs"/>
                  </a:rPr>
                  <a:t>32</a:t>
                </a:r>
                <a:endParaRPr lang="en-GB" dirty="0"/>
              </a:p>
            </p:txBody>
          </p:sp>
          <p:sp>
            <p:nvSpPr>
              <p:cNvPr id="1416" name="Rectangle 15">
                <a:extLst>
                  <a:ext uri="{FF2B5EF4-FFF2-40B4-BE49-F238E27FC236}">
                    <a16:creationId xmlns:a16="http://schemas.microsoft.com/office/drawing/2014/main" id="{ECF52377-04D9-4688-664D-AA8D97C15B76}"/>
                  </a:ext>
                </a:extLst>
              </p:cNvPr>
              <p:cNvSpPr/>
              <p:nvPr/>
            </p:nvSpPr>
            <p:spPr>
              <a:xfrm>
                <a:off x="820252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17" name="Rectangle 15">
                <a:extLst>
                  <a:ext uri="{FF2B5EF4-FFF2-40B4-BE49-F238E27FC236}">
                    <a16:creationId xmlns:a16="http://schemas.microsoft.com/office/drawing/2014/main" id="{7D2F440E-3780-71E5-BBDE-1115ACCD2698}"/>
                  </a:ext>
                </a:extLst>
              </p:cNvPr>
              <p:cNvSpPr/>
              <p:nvPr/>
            </p:nvSpPr>
            <p:spPr>
              <a:xfrm rot="16200000">
                <a:off x="7282375" y="6009637"/>
                <a:ext cx="180001" cy="259710"/>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19" name="Rectangle 15">
                <a:extLst>
                  <a:ext uri="{FF2B5EF4-FFF2-40B4-BE49-F238E27FC236}">
                    <a16:creationId xmlns:a16="http://schemas.microsoft.com/office/drawing/2014/main" id="{457A2E82-F324-5A39-3B68-9F6B0B56F126}"/>
                  </a:ext>
                </a:extLst>
              </p:cNvPr>
              <p:cNvSpPr/>
              <p:nvPr/>
            </p:nvSpPr>
            <p:spPr>
              <a:xfrm>
                <a:off x="7829808"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20" name="Rectangle 15">
                <a:extLst>
                  <a:ext uri="{FF2B5EF4-FFF2-40B4-BE49-F238E27FC236}">
                    <a16:creationId xmlns:a16="http://schemas.microsoft.com/office/drawing/2014/main" id="{B3E2A485-E6B4-45AE-EFD2-45E2398C861A}"/>
                  </a:ext>
                </a:extLst>
              </p:cNvPr>
              <p:cNvSpPr/>
              <p:nvPr/>
            </p:nvSpPr>
            <p:spPr>
              <a:xfrm>
                <a:off x="7448292" y="6049492"/>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21" name="Textfeld 1420">
                <a:extLst>
                  <a:ext uri="{FF2B5EF4-FFF2-40B4-BE49-F238E27FC236}">
                    <a16:creationId xmlns:a16="http://schemas.microsoft.com/office/drawing/2014/main" id="{43D786C2-DABA-4E0C-3719-1C0B2B072287}"/>
                  </a:ext>
                </a:extLst>
              </p:cNvPr>
              <p:cNvSpPr txBox="1"/>
              <p:nvPr/>
            </p:nvSpPr>
            <p:spPr>
              <a:xfrm>
                <a:off x="7037873" y="6031770"/>
                <a:ext cx="314506"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1427" name="Rectangle 21">
                <a:extLst>
                  <a:ext uri="{FF2B5EF4-FFF2-40B4-BE49-F238E27FC236}">
                    <a16:creationId xmlns:a16="http://schemas.microsoft.com/office/drawing/2014/main" id="{89557134-17F1-DB5D-6BD2-FBFA809FDA27}"/>
                  </a:ext>
                </a:extLst>
              </p:cNvPr>
              <p:cNvSpPr/>
              <p:nvPr/>
            </p:nvSpPr>
            <p:spPr>
              <a:xfrm>
                <a:off x="5238697" y="5397717"/>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Fully Connected Layer</a:t>
                </a:r>
              </a:p>
            </p:txBody>
          </p:sp>
          <p:sp>
            <p:nvSpPr>
              <p:cNvPr id="1428" name="Rectangle 15">
                <a:extLst>
                  <a:ext uri="{FF2B5EF4-FFF2-40B4-BE49-F238E27FC236}">
                    <a16:creationId xmlns:a16="http://schemas.microsoft.com/office/drawing/2014/main" id="{E1D9ABEA-5607-136F-3963-A4C3F6D2FECF}"/>
                  </a:ext>
                </a:extLst>
              </p:cNvPr>
              <p:cNvSpPr/>
              <p:nvPr/>
            </p:nvSpPr>
            <p:spPr>
              <a:xfrm>
                <a:off x="831097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29" name="Rectangle 15">
                <a:extLst>
                  <a:ext uri="{FF2B5EF4-FFF2-40B4-BE49-F238E27FC236}">
                    <a16:creationId xmlns:a16="http://schemas.microsoft.com/office/drawing/2014/main" id="{8849D954-1A27-B98B-1DBF-3947912B54E4}"/>
                  </a:ext>
                </a:extLst>
              </p:cNvPr>
              <p:cNvSpPr/>
              <p:nvPr/>
            </p:nvSpPr>
            <p:spPr>
              <a:xfrm rot="16200000">
                <a:off x="7160111" y="5427460"/>
                <a:ext cx="180001" cy="269797"/>
              </a:xfrm>
              <a:prstGeom prst="rect">
                <a:avLst/>
              </a:prstGeom>
              <a:solidFill>
                <a:schemeClr val="bg1"/>
              </a:solid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32" name="Rectangle 15">
                <a:extLst>
                  <a:ext uri="{FF2B5EF4-FFF2-40B4-BE49-F238E27FC236}">
                    <a16:creationId xmlns:a16="http://schemas.microsoft.com/office/drawing/2014/main" id="{A8A88DB2-C849-C873-5A1E-9E6D9E93624C}"/>
                  </a:ext>
                </a:extLst>
              </p:cNvPr>
              <p:cNvSpPr/>
              <p:nvPr/>
            </p:nvSpPr>
            <p:spPr>
              <a:xfrm>
                <a:off x="7938260"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1433" name="Rectangle 15">
                <a:extLst>
                  <a:ext uri="{FF2B5EF4-FFF2-40B4-BE49-F238E27FC236}">
                    <a16:creationId xmlns:a16="http://schemas.microsoft.com/office/drawing/2014/main" id="{16621CBB-5FBB-DD97-C8D5-639A7F716AEF}"/>
                  </a:ext>
                </a:extLst>
              </p:cNvPr>
              <p:cNvSpPr/>
              <p:nvPr/>
            </p:nvSpPr>
            <p:spPr>
              <a:xfrm>
                <a:off x="7556744" y="5472359"/>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1434" name="Textfeld 1433">
                <a:extLst>
                  <a:ext uri="{FF2B5EF4-FFF2-40B4-BE49-F238E27FC236}">
                    <a16:creationId xmlns:a16="http://schemas.microsoft.com/office/drawing/2014/main" id="{C92586CC-948B-9D94-1D83-75E8A8B70065}"/>
                  </a:ext>
                </a:extLst>
              </p:cNvPr>
              <p:cNvSpPr txBox="1"/>
              <p:nvPr/>
            </p:nvSpPr>
            <p:spPr>
              <a:xfrm>
                <a:off x="6787175" y="5454637"/>
                <a:ext cx="385325"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64</a:t>
                </a:r>
                <a:endParaRPr lang="en-GB" dirty="0"/>
              </a:p>
            </p:txBody>
          </p:sp>
          <p:sp>
            <p:nvSpPr>
              <p:cNvPr id="1438" name="Rectangle 15">
                <a:extLst>
                  <a:ext uri="{FF2B5EF4-FFF2-40B4-BE49-F238E27FC236}">
                    <a16:creationId xmlns:a16="http://schemas.microsoft.com/office/drawing/2014/main" id="{2A65E7C7-20FC-9CA1-86A5-8B5368BB19DF}"/>
                  </a:ext>
                </a:extLst>
              </p:cNvPr>
              <p:cNvSpPr/>
              <p:nvPr/>
            </p:nvSpPr>
            <p:spPr>
              <a:xfrm>
                <a:off x="6943349" y="575620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39" name="Rectangle 15">
                <a:extLst>
                  <a:ext uri="{FF2B5EF4-FFF2-40B4-BE49-F238E27FC236}">
                    <a16:creationId xmlns:a16="http://schemas.microsoft.com/office/drawing/2014/main" id="{8D003121-0BC6-A4A0-C1B9-18DFCDB3E6D7}"/>
                  </a:ext>
                </a:extLst>
              </p:cNvPr>
              <p:cNvSpPr/>
              <p:nvPr/>
            </p:nvSpPr>
            <p:spPr>
              <a:xfrm>
                <a:off x="7095854" y="6049492"/>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0" name="Rectangle 15">
                <a:extLst>
                  <a:ext uri="{FF2B5EF4-FFF2-40B4-BE49-F238E27FC236}">
                    <a16:creationId xmlns:a16="http://schemas.microsoft.com/office/drawing/2014/main" id="{8B8302C1-474C-9CBA-B683-68F4CC84F1A5}"/>
                  </a:ext>
                </a:extLst>
              </p:cNvPr>
              <p:cNvSpPr/>
              <p:nvPr/>
            </p:nvSpPr>
            <p:spPr>
              <a:xfrm>
                <a:off x="6842472" y="5472359"/>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3" name="Rectangle 15">
                <a:extLst>
                  <a:ext uri="{FF2B5EF4-FFF2-40B4-BE49-F238E27FC236}">
                    <a16:creationId xmlns:a16="http://schemas.microsoft.com/office/drawing/2014/main" id="{B510EAAE-D6FF-D114-EBE9-211A60E9D451}"/>
                  </a:ext>
                </a:extLst>
              </p:cNvPr>
              <p:cNvSpPr/>
              <p:nvPr/>
            </p:nvSpPr>
            <p:spPr>
              <a:xfrm>
                <a:off x="6702803" y="5188756"/>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4" name="Rectangle 15">
                <a:extLst>
                  <a:ext uri="{FF2B5EF4-FFF2-40B4-BE49-F238E27FC236}">
                    <a16:creationId xmlns:a16="http://schemas.microsoft.com/office/drawing/2014/main" id="{230A14DC-4B3D-66E5-4567-194BA6E19C97}"/>
                  </a:ext>
                </a:extLst>
              </p:cNvPr>
              <p:cNvSpPr/>
              <p:nvPr/>
            </p:nvSpPr>
            <p:spPr>
              <a:xfrm>
                <a:off x="6698583" y="4920877"/>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sp>
            <p:nvSpPr>
              <p:cNvPr id="1445" name="Rectangle 21">
                <a:extLst>
                  <a:ext uri="{FF2B5EF4-FFF2-40B4-BE49-F238E27FC236}">
                    <a16:creationId xmlns:a16="http://schemas.microsoft.com/office/drawing/2014/main" id="{44621B74-FCCB-2197-5654-D0B3F79BAC3D}"/>
                  </a:ext>
                </a:extLst>
              </p:cNvPr>
              <p:cNvSpPr/>
              <p:nvPr/>
            </p:nvSpPr>
            <p:spPr>
              <a:xfrm>
                <a:off x="5238697" y="6252783"/>
                <a:ext cx="3672000"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Softmax Layer</a:t>
                </a:r>
              </a:p>
            </p:txBody>
          </p:sp>
          <p:sp>
            <p:nvSpPr>
              <p:cNvPr id="1469" name="Rectangle 15">
                <a:extLst>
                  <a:ext uri="{FF2B5EF4-FFF2-40B4-BE49-F238E27FC236}">
                    <a16:creationId xmlns:a16="http://schemas.microsoft.com/office/drawing/2014/main" id="{271A9E51-5C64-8DB1-582D-E89503B2403A}"/>
                  </a:ext>
                </a:extLst>
              </p:cNvPr>
              <p:cNvSpPr/>
              <p:nvPr/>
            </p:nvSpPr>
            <p:spPr>
              <a:xfrm>
                <a:off x="820427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1</a:t>
                </a:r>
              </a:p>
            </p:txBody>
          </p:sp>
          <p:sp>
            <p:nvSpPr>
              <p:cNvPr id="1470" name="Rectangle 15">
                <a:extLst>
                  <a:ext uri="{FF2B5EF4-FFF2-40B4-BE49-F238E27FC236}">
                    <a16:creationId xmlns:a16="http://schemas.microsoft.com/office/drawing/2014/main" id="{548FDD1F-37A8-B140-EEA2-38D0D1C9DDDC}"/>
                  </a:ext>
                </a:extLst>
              </p:cNvPr>
              <p:cNvSpPr/>
              <p:nvPr/>
            </p:nvSpPr>
            <p:spPr>
              <a:xfrm rot="16200000">
                <a:off x="7278636" y="6296850"/>
                <a:ext cx="180001" cy="237944"/>
              </a:xfrm>
              <a:prstGeom prst="rect">
                <a:avLst/>
              </a:prstGeom>
              <a:noFill/>
              <a:ln w="31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1963" tIns="71963" rIns="71963" bIns="71963" rtlCol="0" anchor="ctr"/>
              <a:lstStyle/>
              <a:p>
                <a:pPr algn="ctr" defTabSz="1088333">
                  <a:buClrTx/>
                  <a:defRPr/>
                </a:pPr>
                <a:r>
                  <a:rPr lang="en-US" sz="800" kern="1200" dirty="0">
                    <a:solidFill>
                      <a:schemeClr val="tx1"/>
                    </a:solidFill>
                    <a:latin typeface="Daimler CS" pitchFamily="2" charset="0"/>
                  </a:rPr>
                  <a:t>...</a:t>
                </a:r>
              </a:p>
            </p:txBody>
          </p:sp>
          <p:sp>
            <p:nvSpPr>
              <p:cNvPr id="1471" name="Rectangle 15">
                <a:extLst>
                  <a:ext uri="{FF2B5EF4-FFF2-40B4-BE49-F238E27FC236}">
                    <a16:creationId xmlns:a16="http://schemas.microsoft.com/office/drawing/2014/main" id="{E90F5CBC-9FEA-21CB-FFF4-F23529ACC9BE}"/>
                  </a:ext>
                </a:extLst>
              </p:cNvPr>
              <p:cNvSpPr/>
              <p:nvPr/>
            </p:nvSpPr>
            <p:spPr>
              <a:xfrm>
                <a:off x="7831562"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2</a:t>
                </a:r>
              </a:p>
            </p:txBody>
          </p:sp>
          <p:sp>
            <p:nvSpPr>
              <p:cNvPr id="2304" name="Rectangle 15">
                <a:extLst>
                  <a:ext uri="{FF2B5EF4-FFF2-40B4-BE49-F238E27FC236}">
                    <a16:creationId xmlns:a16="http://schemas.microsoft.com/office/drawing/2014/main" id="{3867AFB4-4B98-C8E0-303E-01D27153983D}"/>
                  </a:ext>
                </a:extLst>
              </p:cNvPr>
              <p:cNvSpPr/>
              <p:nvPr/>
            </p:nvSpPr>
            <p:spPr>
              <a:xfrm>
                <a:off x="7450046" y="6325824"/>
                <a:ext cx="180000" cy="180000"/>
              </a:xfrm>
              <a:prstGeom prst="ellipse">
                <a:avLst/>
              </a:prstGeom>
              <a:solidFill>
                <a:schemeClr val="bg1"/>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r>
                  <a:rPr lang="en-US" sz="800" kern="1200" dirty="0">
                    <a:solidFill>
                      <a:schemeClr val="tx1"/>
                    </a:solidFill>
                    <a:latin typeface="Daimler CS" pitchFamily="2" charset="0"/>
                  </a:rPr>
                  <a:t>3</a:t>
                </a:r>
              </a:p>
            </p:txBody>
          </p:sp>
          <p:sp>
            <p:nvSpPr>
              <p:cNvPr id="2308" name="Textfeld 2307">
                <a:extLst>
                  <a:ext uri="{FF2B5EF4-FFF2-40B4-BE49-F238E27FC236}">
                    <a16:creationId xmlns:a16="http://schemas.microsoft.com/office/drawing/2014/main" id="{E3EC68F8-200C-6796-E6BF-4F3FF6F9698B}"/>
                  </a:ext>
                </a:extLst>
              </p:cNvPr>
              <p:cNvSpPr txBox="1"/>
              <p:nvPr/>
            </p:nvSpPr>
            <p:spPr>
              <a:xfrm>
                <a:off x="7037873" y="6301433"/>
                <a:ext cx="293940" cy="215444"/>
              </a:xfrm>
              <a:prstGeom prst="rect">
                <a:avLst/>
              </a:prstGeom>
              <a:noFill/>
            </p:spPr>
            <p:txBody>
              <a:bodyPr wrap="square">
                <a:spAutoFit/>
              </a:bodyPr>
              <a:lstStyle/>
              <a:p>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18</a:t>
                </a:r>
                <a:endParaRPr lang="en-GB" dirty="0"/>
              </a:p>
            </p:txBody>
          </p:sp>
          <p:sp>
            <p:nvSpPr>
              <p:cNvPr id="2309" name="Rectangle 15">
                <a:extLst>
                  <a:ext uri="{FF2B5EF4-FFF2-40B4-BE49-F238E27FC236}">
                    <a16:creationId xmlns:a16="http://schemas.microsoft.com/office/drawing/2014/main" id="{98532C84-0501-F456-0B34-4AA846F16626}"/>
                  </a:ext>
                </a:extLst>
              </p:cNvPr>
              <p:cNvSpPr/>
              <p:nvPr/>
            </p:nvSpPr>
            <p:spPr>
              <a:xfrm>
                <a:off x="7095854" y="6319155"/>
                <a:ext cx="180000" cy="180000"/>
              </a:xfrm>
              <a:prstGeom prst="ellipse">
                <a:avLst/>
              </a:prstGeom>
              <a:no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vert="horz" lIns="71963" tIns="71963" rIns="71963" bIns="71963" rtlCol="0" anchor="ctr"/>
              <a:lstStyle/>
              <a:p>
                <a:pPr algn="ctr" defTabSz="1088333">
                  <a:buClrTx/>
                  <a:defRPr/>
                </a:pPr>
                <a:endParaRPr lang="en-US" sz="800" kern="1200" dirty="0">
                  <a:solidFill>
                    <a:schemeClr val="tx1"/>
                  </a:solidFill>
                  <a:latin typeface="Daimler CS" pitchFamily="2" charset="0"/>
                </a:endParaRPr>
              </a:p>
            </p:txBody>
          </p:sp>
        </p:grpSp>
        <p:cxnSp>
          <p:nvCxnSpPr>
            <p:cNvPr id="2311" name="Gerade Verbindung mit Pfeil 2310">
              <a:extLst>
                <a:ext uri="{FF2B5EF4-FFF2-40B4-BE49-F238E27FC236}">
                  <a16:creationId xmlns:a16="http://schemas.microsoft.com/office/drawing/2014/main" id="{DF9C12D0-DADE-BDB9-A6E6-B4D8DCCA48C0}"/>
                </a:ext>
              </a:extLst>
            </p:cNvPr>
            <p:cNvCxnSpPr>
              <a:cxnSpLocks/>
              <a:stCxn id="1403" idx="4"/>
              <a:endCxn id="1408" idx="0"/>
            </p:cNvCxnSpPr>
            <p:nvPr/>
          </p:nvCxnSpPr>
          <p:spPr>
            <a:xfrm>
              <a:off x="8107162"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2" name="Gerade Verbindung mit Pfeil 2311">
              <a:extLst>
                <a:ext uri="{FF2B5EF4-FFF2-40B4-BE49-F238E27FC236}">
                  <a16:creationId xmlns:a16="http://schemas.microsoft.com/office/drawing/2014/main" id="{CE172CA9-47EC-928A-54A6-96A35798E4BA}"/>
                </a:ext>
              </a:extLst>
            </p:cNvPr>
            <p:cNvCxnSpPr>
              <a:cxnSpLocks/>
              <a:stCxn id="1401" idx="4"/>
              <a:endCxn id="1406" idx="0"/>
            </p:cNvCxnSpPr>
            <p:nvPr/>
          </p:nvCxnSpPr>
          <p:spPr>
            <a:xfrm>
              <a:off x="847987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3" name="Gerade Verbindung mit Pfeil 2312">
              <a:extLst>
                <a:ext uri="{FF2B5EF4-FFF2-40B4-BE49-F238E27FC236}">
                  <a16:creationId xmlns:a16="http://schemas.microsoft.com/office/drawing/2014/main" id="{1AC950AE-0454-D4FE-A105-98CEE906A49F}"/>
                </a:ext>
              </a:extLst>
            </p:cNvPr>
            <p:cNvCxnSpPr>
              <a:cxnSpLocks/>
            </p:cNvCxnSpPr>
            <p:nvPr/>
          </p:nvCxnSpPr>
          <p:spPr>
            <a:xfrm>
              <a:off x="6851162" y="3029510"/>
              <a:ext cx="950" cy="9613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4" name="Gerade Verbindung mit Pfeil 2313">
              <a:extLst>
                <a:ext uri="{FF2B5EF4-FFF2-40B4-BE49-F238E27FC236}">
                  <a16:creationId xmlns:a16="http://schemas.microsoft.com/office/drawing/2014/main" id="{5B2B371D-5EAD-B4E3-3E6C-0471DEF789F3}"/>
                </a:ext>
              </a:extLst>
            </p:cNvPr>
            <p:cNvCxnSpPr>
              <a:cxnSpLocks/>
              <a:stCxn id="1404" idx="4"/>
              <a:endCxn id="1409" idx="0"/>
            </p:cNvCxnSpPr>
            <p:nvPr/>
          </p:nvCxnSpPr>
          <p:spPr>
            <a:xfrm>
              <a:off x="7725646" y="3029205"/>
              <a:ext cx="0" cy="87879"/>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5" name="Gerade Verbindung mit Pfeil 2314">
              <a:extLst>
                <a:ext uri="{FF2B5EF4-FFF2-40B4-BE49-F238E27FC236}">
                  <a16:creationId xmlns:a16="http://schemas.microsoft.com/office/drawing/2014/main" id="{B9BC0EC2-C31F-6CBF-6287-195C7A388A1F}"/>
                </a:ext>
              </a:extLst>
            </p:cNvPr>
            <p:cNvCxnSpPr>
              <a:cxnSpLocks/>
              <a:stCxn id="1408" idx="4"/>
              <a:endCxn id="1432" idx="0"/>
            </p:cNvCxnSpPr>
            <p:nvPr/>
          </p:nvCxnSpPr>
          <p:spPr>
            <a:xfrm flipH="1">
              <a:off x="8038148"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6" name="Gerade Verbindung mit Pfeil 2315">
              <a:extLst>
                <a:ext uri="{FF2B5EF4-FFF2-40B4-BE49-F238E27FC236}">
                  <a16:creationId xmlns:a16="http://schemas.microsoft.com/office/drawing/2014/main" id="{C92BBDD6-3D57-ACBD-EF3F-6DF1EBB76F3A}"/>
                </a:ext>
              </a:extLst>
            </p:cNvPr>
            <p:cNvCxnSpPr>
              <a:cxnSpLocks/>
              <a:stCxn id="1406" idx="4"/>
              <a:endCxn id="1428" idx="0"/>
            </p:cNvCxnSpPr>
            <p:nvPr/>
          </p:nvCxnSpPr>
          <p:spPr>
            <a:xfrm flipH="1">
              <a:off x="841086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7" name="Gerade Verbindung mit Pfeil 2316">
              <a:extLst>
                <a:ext uri="{FF2B5EF4-FFF2-40B4-BE49-F238E27FC236}">
                  <a16:creationId xmlns:a16="http://schemas.microsoft.com/office/drawing/2014/main" id="{1942EB04-DBEB-A042-5169-854F01AB0788}"/>
                </a:ext>
              </a:extLst>
            </p:cNvPr>
            <p:cNvCxnSpPr>
              <a:cxnSpLocks/>
              <a:stCxn id="1409" idx="4"/>
              <a:endCxn id="1433" idx="0"/>
            </p:cNvCxnSpPr>
            <p:nvPr/>
          </p:nvCxnSpPr>
          <p:spPr>
            <a:xfrm flipH="1">
              <a:off x="7656632" y="3297084"/>
              <a:ext cx="69014"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18" name="Gerade Verbindung mit Pfeil 2317">
              <a:extLst>
                <a:ext uri="{FF2B5EF4-FFF2-40B4-BE49-F238E27FC236}">
                  <a16:creationId xmlns:a16="http://schemas.microsoft.com/office/drawing/2014/main" id="{C08875DC-420A-7C74-C66F-BC920BB16FA9}"/>
                </a:ext>
              </a:extLst>
            </p:cNvPr>
            <p:cNvCxnSpPr>
              <a:cxnSpLocks/>
              <a:stCxn id="1443" idx="4"/>
              <a:endCxn id="1440" idx="0"/>
            </p:cNvCxnSpPr>
            <p:nvPr/>
          </p:nvCxnSpPr>
          <p:spPr>
            <a:xfrm>
              <a:off x="6802691" y="3297084"/>
              <a:ext cx="139669" cy="10360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0" name="Gerade Verbindung mit Pfeil 2319">
              <a:extLst>
                <a:ext uri="{FF2B5EF4-FFF2-40B4-BE49-F238E27FC236}">
                  <a16:creationId xmlns:a16="http://schemas.microsoft.com/office/drawing/2014/main" id="{9F1BA786-0484-CF6F-A698-670CB7D4361D}"/>
                </a:ext>
              </a:extLst>
            </p:cNvPr>
            <p:cNvCxnSpPr>
              <a:cxnSpLocks/>
              <a:stCxn id="31" idx="2"/>
              <a:endCxn id="1401" idx="0"/>
            </p:cNvCxnSpPr>
            <p:nvPr/>
          </p:nvCxnSpPr>
          <p:spPr>
            <a:xfrm flipH="1">
              <a:off x="8479876" y="2720371"/>
              <a:ext cx="98183" cy="128834"/>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1" name="Gerade Verbindung mit Pfeil 2320">
              <a:extLst>
                <a:ext uri="{FF2B5EF4-FFF2-40B4-BE49-F238E27FC236}">
                  <a16:creationId xmlns:a16="http://schemas.microsoft.com/office/drawing/2014/main" id="{2EF7538B-2429-6141-B4FE-D35A26611683}"/>
                </a:ext>
              </a:extLst>
            </p:cNvPr>
            <p:cNvCxnSpPr>
              <a:cxnSpLocks/>
              <a:stCxn id="32" idx="2"/>
              <a:endCxn id="1403" idx="0"/>
            </p:cNvCxnSpPr>
            <p:nvPr/>
          </p:nvCxnSpPr>
          <p:spPr>
            <a:xfrm>
              <a:off x="8106920" y="2720370"/>
              <a:ext cx="242" cy="128835"/>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3" name="Gerade Verbindung mit Pfeil 2322">
              <a:extLst>
                <a:ext uri="{FF2B5EF4-FFF2-40B4-BE49-F238E27FC236}">
                  <a16:creationId xmlns:a16="http://schemas.microsoft.com/office/drawing/2014/main" id="{CED8B63D-24F7-69E9-FA2A-76A3882287F4}"/>
                </a:ext>
              </a:extLst>
            </p:cNvPr>
            <p:cNvCxnSpPr>
              <a:cxnSpLocks/>
              <a:stCxn id="33" idx="2"/>
              <a:endCxn id="1444" idx="0"/>
            </p:cNvCxnSpPr>
            <p:nvPr/>
          </p:nvCxnSpPr>
          <p:spPr>
            <a:xfrm>
              <a:off x="6736805" y="2722867"/>
              <a:ext cx="61666" cy="126338"/>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4" name="Gerade Verbindung mit Pfeil 2323">
              <a:extLst>
                <a:ext uri="{FF2B5EF4-FFF2-40B4-BE49-F238E27FC236}">
                  <a16:creationId xmlns:a16="http://schemas.microsoft.com/office/drawing/2014/main" id="{1A9A5797-A3A6-643D-02EE-CCABF5704EEA}"/>
                </a:ext>
              </a:extLst>
            </p:cNvPr>
            <p:cNvCxnSpPr>
              <a:cxnSpLocks/>
              <a:stCxn id="30" idx="2"/>
              <a:endCxn id="1404" idx="0"/>
            </p:cNvCxnSpPr>
            <p:nvPr/>
          </p:nvCxnSpPr>
          <p:spPr>
            <a:xfrm>
              <a:off x="7632569" y="2717414"/>
              <a:ext cx="93077" cy="131791"/>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6" name="Gerade Verbindung mit Pfeil 1025">
              <a:extLst>
                <a:ext uri="{FF2B5EF4-FFF2-40B4-BE49-F238E27FC236}">
                  <a16:creationId xmlns:a16="http://schemas.microsoft.com/office/drawing/2014/main" id="{8BF656EE-E111-12EE-3D28-6035D235FEE7}"/>
                </a:ext>
              </a:extLst>
            </p:cNvPr>
            <p:cNvCxnSpPr>
              <a:cxnSpLocks/>
              <a:stCxn id="1440" idx="4"/>
              <a:endCxn id="1438" idx="0"/>
            </p:cNvCxnSpPr>
            <p:nvPr/>
          </p:nvCxnSpPr>
          <p:spPr>
            <a:xfrm>
              <a:off x="6942360" y="3580687"/>
              <a:ext cx="100877"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29" name="Gerade Verbindung mit Pfeil 1028">
              <a:extLst>
                <a:ext uri="{FF2B5EF4-FFF2-40B4-BE49-F238E27FC236}">
                  <a16:creationId xmlns:a16="http://schemas.microsoft.com/office/drawing/2014/main" id="{0A774312-357C-0A6A-90AF-885D5C1C7612}"/>
                </a:ext>
              </a:extLst>
            </p:cNvPr>
            <p:cNvCxnSpPr>
              <a:cxnSpLocks/>
              <a:stCxn id="1440" idx="4"/>
              <a:endCxn id="1411" idx="0"/>
            </p:cNvCxnSpPr>
            <p:nvPr/>
          </p:nvCxnSpPr>
          <p:spPr>
            <a:xfrm>
              <a:off x="6942360" y="3580687"/>
              <a:ext cx="142906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33" name="Gerade Verbindung mit Pfeil 1032">
              <a:extLst>
                <a:ext uri="{FF2B5EF4-FFF2-40B4-BE49-F238E27FC236}">
                  <a16:creationId xmlns:a16="http://schemas.microsoft.com/office/drawing/2014/main" id="{F073F2F1-0E43-EB04-7DF7-2FBB978EB69E}"/>
                </a:ext>
              </a:extLst>
            </p:cNvPr>
            <p:cNvCxnSpPr>
              <a:cxnSpLocks/>
              <a:stCxn id="1440" idx="4"/>
              <a:endCxn id="1414" idx="0"/>
            </p:cNvCxnSpPr>
            <p:nvPr/>
          </p:nvCxnSpPr>
          <p:spPr>
            <a:xfrm>
              <a:off x="6942360" y="3580687"/>
              <a:ext cx="674832"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58" name="Gerade Verbindung mit Pfeil 1057">
              <a:extLst>
                <a:ext uri="{FF2B5EF4-FFF2-40B4-BE49-F238E27FC236}">
                  <a16:creationId xmlns:a16="http://schemas.microsoft.com/office/drawing/2014/main" id="{9E3BABF6-FEB1-6253-6E65-1348123BA369}"/>
                </a:ext>
              </a:extLst>
            </p:cNvPr>
            <p:cNvCxnSpPr>
              <a:cxnSpLocks/>
              <a:stCxn id="1440" idx="4"/>
              <a:endCxn id="1413" idx="0"/>
            </p:cNvCxnSpPr>
            <p:nvPr/>
          </p:nvCxnSpPr>
          <p:spPr>
            <a:xfrm>
              <a:off x="6942360" y="3580687"/>
              <a:ext cx="1056348"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1" name="Gerade Verbindung mit Pfeil 1060">
              <a:extLst>
                <a:ext uri="{FF2B5EF4-FFF2-40B4-BE49-F238E27FC236}">
                  <a16:creationId xmlns:a16="http://schemas.microsoft.com/office/drawing/2014/main" id="{D24082FC-79A8-50BF-1C06-71832BEE80CC}"/>
                </a:ext>
              </a:extLst>
            </p:cNvPr>
            <p:cNvCxnSpPr>
              <a:cxnSpLocks/>
              <a:stCxn id="1433" idx="4"/>
              <a:endCxn id="1438" idx="0"/>
            </p:cNvCxnSpPr>
            <p:nvPr/>
          </p:nvCxnSpPr>
          <p:spPr>
            <a:xfrm flipH="1">
              <a:off x="7043237" y="3580687"/>
              <a:ext cx="61339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4" name="Gerade Verbindung mit Pfeil 1063">
              <a:extLst>
                <a:ext uri="{FF2B5EF4-FFF2-40B4-BE49-F238E27FC236}">
                  <a16:creationId xmlns:a16="http://schemas.microsoft.com/office/drawing/2014/main" id="{66422E31-DCF4-E064-4BD1-CD040E43AE79}"/>
                </a:ext>
              </a:extLst>
            </p:cNvPr>
            <p:cNvCxnSpPr>
              <a:cxnSpLocks/>
              <a:stCxn id="1433" idx="4"/>
              <a:endCxn id="1414" idx="0"/>
            </p:cNvCxnSpPr>
            <p:nvPr/>
          </p:nvCxnSpPr>
          <p:spPr>
            <a:xfrm flipH="1">
              <a:off x="761719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67" name="Gerade Verbindung mit Pfeil 1066">
              <a:extLst>
                <a:ext uri="{FF2B5EF4-FFF2-40B4-BE49-F238E27FC236}">
                  <a16:creationId xmlns:a16="http://schemas.microsoft.com/office/drawing/2014/main" id="{B3EC4D14-9DB9-B160-FA27-77DF09296145}"/>
                </a:ext>
              </a:extLst>
            </p:cNvPr>
            <p:cNvCxnSpPr>
              <a:cxnSpLocks/>
              <a:stCxn id="1433" idx="4"/>
              <a:endCxn id="1411" idx="0"/>
            </p:cNvCxnSpPr>
            <p:nvPr/>
          </p:nvCxnSpPr>
          <p:spPr>
            <a:xfrm>
              <a:off x="7656632" y="3580687"/>
              <a:ext cx="71479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79" name="Gerade Verbindung mit Pfeil 1078">
              <a:extLst>
                <a:ext uri="{FF2B5EF4-FFF2-40B4-BE49-F238E27FC236}">
                  <a16:creationId xmlns:a16="http://schemas.microsoft.com/office/drawing/2014/main" id="{16FB78CB-8C86-140A-A672-38A6ECE462BF}"/>
                </a:ext>
              </a:extLst>
            </p:cNvPr>
            <p:cNvCxnSpPr>
              <a:cxnSpLocks/>
              <a:stCxn id="1433" idx="4"/>
              <a:endCxn id="1413" idx="0"/>
            </p:cNvCxnSpPr>
            <p:nvPr/>
          </p:nvCxnSpPr>
          <p:spPr>
            <a:xfrm>
              <a:off x="7656632" y="3580687"/>
              <a:ext cx="34207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84" name="Gerade Verbindung mit Pfeil 1083">
              <a:extLst>
                <a:ext uri="{FF2B5EF4-FFF2-40B4-BE49-F238E27FC236}">
                  <a16:creationId xmlns:a16="http://schemas.microsoft.com/office/drawing/2014/main" id="{BE585ABF-FB72-DFE9-673E-AE6CB6F3EE8E}"/>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4" name="Gerade Verbindung mit Pfeil 1983">
              <a:extLst>
                <a:ext uri="{FF2B5EF4-FFF2-40B4-BE49-F238E27FC236}">
                  <a16:creationId xmlns:a16="http://schemas.microsoft.com/office/drawing/2014/main" id="{0BAFD050-0589-DAB8-AEF5-136F28F0AB93}"/>
                </a:ext>
              </a:extLst>
            </p:cNvPr>
            <p:cNvCxnSpPr>
              <a:cxnSpLocks/>
              <a:stCxn id="1432" idx="4"/>
              <a:endCxn id="1438" idx="0"/>
            </p:cNvCxnSpPr>
            <p:nvPr/>
          </p:nvCxnSpPr>
          <p:spPr>
            <a:xfrm flipH="1">
              <a:off x="7043237" y="3580687"/>
              <a:ext cx="994911"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7" name="Gerade Verbindung mit Pfeil 1986">
              <a:extLst>
                <a:ext uri="{FF2B5EF4-FFF2-40B4-BE49-F238E27FC236}">
                  <a16:creationId xmlns:a16="http://schemas.microsoft.com/office/drawing/2014/main" id="{1C3B3FB7-8DE5-1C8C-CD09-B88B64187871}"/>
                </a:ext>
              </a:extLst>
            </p:cNvPr>
            <p:cNvCxnSpPr>
              <a:cxnSpLocks/>
              <a:stCxn id="1428" idx="4"/>
              <a:endCxn id="1411" idx="0"/>
            </p:cNvCxnSpPr>
            <p:nvPr/>
          </p:nvCxnSpPr>
          <p:spPr>
            <a:xfrm flipH="1">
              <a:off x="8371422"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0" name="Gerade Verbindung mit Pfeil 1989">
              <a:extLst>
                <a:ext uri="{FF2B5EF4-FFF2-40B4-BE49-F238E27FC236}">
                  <a16:creationId xmlns:a16="http://schemas.microsoft.com/office/drawing/2014/main" id="{33B19289-6DAB-B359-9D7C-037E5A00B876}"/>
                </a:ext>
              </a:extLst>
            </p:cNvPr>
            <p:cNvCxnSpPr>
              <a:cxnSpLocks/>
              <a:stCxn id="1432" idx="4"/>
              <a:endCxn id="1413" idx="0"/>
            </p:cNvCxnSpPr>
            <p:nvPr/>
          </p:nvCxnSpPr>
          <p:spPr>
            <a:xfrm flipH="1">
              <a:off x="7998708" y="3580687"/>
              <a:ext cx="3944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3" name="Gerade Verbindung mit Pfeil 1992">
              <a:extLst>
                <a:ext uri="{FF2B5EF4-FFF2-40B4-BE49-F238E27FC236}">
                  <a16:creationId xmlns:a16="http://schemas.microsoft.com/office/drawing/2014/main" id="{B330C1B8-7FA1-C60E-9069-6C54F51C40D1}"/>
                </a:ext>
              </a:extLst>
            </p:cNvPr>
            <p:cNvCxnSpPr>
              <a:cxnSpLocks/>
              <a:stCxn id="1432" idx="4"/>
              <a:endCxn id="1411" idx="0"/>
            </p:cNvCxnSpPr>
            <p:nvPr/>
          </p:nvCxnSpPr>
          <p:spPr>
            <a:xfrm>
              <a:off x="8038148" y="3580687"/>
              <a:ext cx="33327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6" name="Gerade Verbindung mit Pfeil 1995">
              <a:extLst>
                <a:ext uri="{FF2B5EF4-FFF2-40B4-BE49-F238E27FC236}">
                  <a16:creationId xmlns:a16="http://schemas.microsoft.com/office/drawing/2014/main" id="{615B4D78-A4B5-45C0-04E5-15FAF3F15592}"/>
                </a:ext>
              </a:extLst>
            </p:cNvPr>
            <p:cNvCxnSpPr>
              <a:cxnSpLocks/>
              <a:stCxn id="1432" idx="4"/>
              <a:endCxn id="1414" idx="0"/>
            </p:cNvCxnSpPr>
            <p:nvPr/>
          </p:nvCxnSpPr>
          <p:spPr>
            <a:xfrm flipH="1">
              <a:off x="7617192" y="3580687"/>
              <a:ext cx="420956"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99" name="Gerade Verbindung mit Pfeil 1998">
              <a:extLst>
                <a:ext uri="{FF2B5EF4-FFF2-40B4-BE49-F238E27FC236}">
                  <a16:creationId xmlns:a16="http://schemas.microsoft.com/office/drawing/2014/main" id="{738F5547-F336-A55D-ADD4-8A522F01866B}"/>
                </a:ext>
              </a:extLst>
            </p:cNvPr>
            <p:cNvCxnSpPr>
              <a:cxnSpLocks/>
              <a:stCxn id="1428" idx="4"/>
              <a:endCxn id="1413" idx="0"/>
            </p:cNvCxnSpPr>
            <p:nvPr/>
          </p:nvCxnSpPr>
          <p:spPr>
            <a:xfrm flipH="1">
              <a:off x="7998708" y="3580687"/>
              <a:ext cx="412154"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2" name="Gerade Verbindung mit Pfeil 2001">
              <a:extLst>
                <a:ext uri="{FF2B5EF4-FFF2-40B4-BE49-F238E27FC236}">
                  <a16:creationId xmlns:a16="http://schemas.microsoft.com/office/drawing/2014/main" id="{1015151B-9A7B-D788-C25B-62B68A9F82C4}"/>
                </a:ext>
              </a:extLst>
            </p:cNvPr>
            <p:cNvCxnSpPr>
              <a:cxnSpLocks/>
              <a:stCxn id="1428" idx="4"/>
              <a:endCxn id="1414" idx="0"/>
            </p:cNvCxnSpPr>
            <p:nvPr/>
          </p:nvCxnSpPr>
          <p:spPr>
            <a:xfrm flipH="1">
              <a:off x="7617192" y="3580687"/>
              <a:ext cx="793670"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5" name="Gerade Verbindung mit Pfeil 2004">
              <a:extLst>
                <a:ext uri="{FF2B5EF4-FFF2-40B4-BE49-F238E27FC236}">
                  <a16:creationId xmlns:a16="http://schemas.microsoft.com/office/drawing/2014/main" id="{AFB97D3A-7739-48B3-AC1A-77548E757FDB}"/>
                </a:ext>
              </a:extLst>
            </p:cNvPr>
            <p:cNvCxnSpPr>
              <a:cxnSpLocks/>
              <a:stCxn id="1428" idx="4"/>
              <a:endCxn id="1438" idx="0"/>
            </p:cNvCxnSpPr>
            <p:nvPr/>
          </p:nvCxnSpPr>
          <p:spPr>
            <a:xfrm flipH="1">
              <a:off x="7043237" y="3580687"/>
              <a:ext cx="1367625" cy="103847"/>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08" name="Gerade Verbindung mit Pfeil 2007">
              <a:extLst>
                <a:ext uri="{FF2B5EF4-FFF2-40B4-BE49-F238E27FC236}">
                  <a16:creationId xmlns:a16="http://schemas.microsoft.com/office/drawing/2014/main" id="{EC912287-3148-A5E3-63BB-4CEC44F77B59}"/>
                </a:ext>
              </a:extLst>
            </p:cNvPr>
            <p:cNvCxnSpPr>
              <a:cxnSpLocks/>
              <a:stCxn id="1438" idx="4"/>
              <a:endCxn id="1439" idx="0"/>
            </p:cNvCxnSpPr>
            <p:nvPr/>
          </p:nvCxnSpPr>
          <p:spPr>
            <a:xfrm>
              <a:off x="7043237" y="3864534"/>
              <a:ext cx="152505"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1" name="Gerade Verbindung mit Pfeil 2010">
              <a:extLst>
                <a:ext uri="{FF2B5EF4-FFF2-40B4-BE49-F238E27FC236}">
                  <a16:creationId xmlns:a16="http://schemas.microsoft.com/office/drawing/2014/main" id="{EA878E8B-1785-5C5F-788C-F368A4C8B2AB}"/>
                </a:ext>
              </a:extLst>
            </p:cNvPr>
            <p:cNvCxnSpPr>
              <a:cxnSpLocks/>
              <a:stCxn id="1439" idx="4"/>
              <a:endCxn id="2309" idx="0"/>
            </p:cNvCxnSpPr>
            <p:nvPr/>
          </p:nvCxnSpPr>
          <p:spPr>
            <a:xfrm>
              <a:off x="7195742" y="4157820"/>
              <a:ext cx="0"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14" name="Gerade Verbindung mit Pfeil 2013">
              <a:extLst>
                <a:ext uri="{FF2B5EF4-FFF2-40B4-BE49-F238E27FC236}">
                  <a16:creationId xmlns:a16="http://schemas.microsoft.com/office/drawing/2014/main" id="{E5AC0E36-EF1D-D8BE-A703-8DBA95DB6AEE}"/>
                </a:ext>
              </a:extLst>
            </p:cNvPr>
            <p:cNvCxnSpPr>
              <a:cxnSpLocks/>
              <a:stCxn id="1420" idx="4"/>
              <a:endCxn id="2304" idx="0"/>
            </p:cNvCxnSpPr>
            <p:nvPr/>
          </p:nvCxnSpPr>
          <p:spPr>
            <a:xfrm>
              <a:off x="754818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5" name="Gerade Verbindung mit Pfeil 2034">
              <a:extLst>
                <a:ext uri="{FF2B5EF4-FFF2-40B4-BE49-F238E27FC236}">
                  <a16:creationId xmlns:a16="http://schemas.microsoft.com/office/drawing/2014/main" id="{2B982DA6-566D-C360-3474-9D0B66353B24}"/>
                </a:ext>
              </a:extLst>
            </p:cNvPr>
            <p:cNvCxnSpPr>
              <a:cxnSpLocks/>
              <a:stCxn id="1414" idx="4"/>
              <a:endCxn id="1420" idx="0"/>
            </p:cNvCxnSpPr>
            <p:nvPr/>
          </p:nvCxnSpPr>
          <p:spPr>
            <a:xfrm flipH="1">
              <a:off x="754818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8" name="Gerade Verbindung mit Pfeil 2037">
              <a:extLst>
                <a:ext uri="{FF2B5EF4-FFF2-40B4-BE49-F238E27FC236}">
                  <a16:creationId xmlns:a16="http://schemas.microsoft.com/office/drawing/2014/main" id="{6DEDFB5E-02BC-1194-000F-83080C877073}"/>
                </a:ext>
              </a:extLst>
            </p:cNvPr>
            <p:cNvCxnSpPr>
              <a:cxnSpLocks/>
              <a:stCxn id="1413" idx="4"/>
              <a:endCxn id="1419" idx="0"/>
            </p:cNvCxnSpPr>
            <p:nvPr/>
          </p:nvCxnSpPr>
          <p:spPr>
            <a:xfrm flipH="1">
              <a:off x="7929696"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1" name="Gerade Verbindung mit Pfeil 2040">
              <a:extLst>
                <a:ext uri="{FF2B5EF4-FFF2-40B4-BE49-F238E27FC236}">
                  <a16:creationId xmlns:a16="http://schemas.microsoft.com/office/drawing/2014/main" id="{E6867BCF-B527-451C-8550-6940A020DA26}"/>
                </a:ext>
              </a:extLst>
            </p:cNvPr>
            <p:cNvCxnSpPr>
              <a:cxnSpLocks/>
              <a:stCxn id="1411" idx="4"/>
              <a:endCxn id="1416" idx="0"/>
            </p:cNvCxnSpPr>
            <p:nvPr/>
          </p:nvCxnSpPr>
          <p:spPr>
            <a:xfrm flipH="1">
              <a:off x="8302410" y="3864534"/>
              <a:ext cx="6901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4" name="Gerade Verbindung mit Pfeil 2043">
              <a:extLst>
                <a:ext uri="{FF2B5EF4-FFF2-40B4-BE49-F238E27FC236}">
                  <a16:creationId xmlns:a16="http://schemas.microsoft.com/office/drawing/2014/main" id="{8040B5C9-65F1-D406-0CE8-984E86F0EB9A}"/>
                </a:ext>
              </a:extLst>
            </p:cNvPr>
            <p:cNvCxnSpPr>
              <a:cxnSpLocks/>
              <a:stCxn id="1419" idx="4"/>
              <a:endCxn id="1471" idx="0"/>
            </p:cNvCxnSpPr>
            <p:nvPr/>
          </p:nvCxnSpPr>
          <p:spPr>
            <a:xfrm>
              <a:off x="7929696"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47" name="Gerade Verbindung mit Pfeil 2046">
              <a:extLst>
                <a:ext uri="{FF2B5EF4-FFF2-40B4-BE49-F238E27FC236}">
                  <a16:creationId xmlns:a16="http://schemas.microsoft.com/office/drawing/2014/main" id="{88FA52B4-12EB-B909-974C-B0A5D2B55356}"/>
                </a:ext>
              </a:extLst>
            </p:cNvPr>
            <p:cNvCxnSpPr>
              <a:cxnSpLocks/>
              <a:stCxn id="1416" idx="4"/>
              <a:endCxn id="1469" idx="0"/>
            </p:cNvCxnSpPr>
            <p:nvPr/>
          </p:nvCxnSpPr>
          <p:spPr>
            <a:xfrm>
              <a:off x="8302410" y="4157820"/>
              <a:ext cx="175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098" name="Gerade Verbindung mit Pfeil 1097">
              <a:extLst>
                <a:ext uri="{FF2B5EF4-FFF2-40B4-BE49-F238E27FC236}">
                  <a16:creationId xmlns:a16="http://schemas.microsoft.com/office/drawing/2014/main" id="{F5B82F04-B31C-12A4-4FD2-396F050DA05A}"/>
                </a:ext>
              </a:extLst>
            </p:cNvPr>
            <p:cNvCxnSpPr>
              <a:cxnSpLocks/>
              <a:stCxn id="1411" idx="4"/>
              <a:endCxn id="1419" idx="0"/>
            </p:cNvCxnSpPr>
            <p:nvPr/>
          </p:nvCxnSpPr>
          <p:spPr>
            <a:xfrm flipH="1">
              <a:off x="7929696" y="3864534"/>
              <a:ext cx="44172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04" name="Gerade Verbindung mit Pfeil 1103">
              <a:extLst>
                <a:ext uri="{FF2B5EF4-FFF2-40B4-BE49-F238E27FC236}">
                  <a16:creationId xmlns:a16="http://schemas.microsoft.com/office/drawing/2014/main" id="{E1876DBD-8432-AE39-A92F-5308044C150B}"/>
                </a:ext>
              </a:extLst>
            </p:cNvPr>
            <p:cNvCxnSpPr>
              <a:cxnSpLocks/>
              <a:stCxn id="1413" idx="4"/>
              <a:endCxn id="1420" idx="0"/>
            </p:cNvCxnSpPr>
            <p:nvPr/>
          </p:nvCxnSpPr>
          <p:spPr>
            <a:xfrm flipH="1">
              <a:off x="7548180" y="3864534"/>
              <a:ext cx="45052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1" name="Gerade Verbindung mit Pfeil 1120">
              <a:extLst>
                <a:ext uri="{FF2B5EF4-FFF2-40B4-BE49-F238E27FC236}">
                  <a16:creationId xmlns:a16="http://schemas.microsoft.com/office/drawing/2014/main" id="{E35A5595-78BE-606E-AA30-892A371A6454}"/>
                </a:ext>
              </a:extLst>
            </p:cNvPr>
            <p:cNvCxnSpPr>
              <a:cxnSpLocks/>
              <a:stCxn id="1414" idx="4"/>
              <a:endCxn id="1439" idx="0"/>
            </p:cNvCxnSpPr>
            <p:nvPr/>
          </p:nvCxnSpPr>
          <p:spPr>
            <a:xfrm flipH="1">
              <a:off x="7195742" y="3864534"/>
              <a:ext cx="42145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24" name="Gerade Verbindung mit Pfeil 1123">
              <a:extLst>
                <a:ext uri="{FF2B5EF4-FFF2-40B4-BE49-F238E27FC236}">
                  <a16:creationId xmlns:a16="http://schemas.microsoft.com/office/drawing/2014/main" id="{743A9511-4C29-B579-4194-536A04FFF31D}"/>
                </a:ext>
              </a:extLst>
            </p:cNvPr>
            <p:cNvCxnSpPr>
              <a:cxnSpLocks/>
              <a:stCxn id="1414" idx="4"/>
              <a:endCxn id="1419" idx="0"/>
            </p:cNvCxnSpPr>
            <p:nvPr/>
          </p:nvCxnSpPr>
          <p:spPr>
            <a:xfrm>
              <a:off x="7617192" y="3864534"/>
              <a:ext cx="312504"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2" name="Gerade Verbindung mit Pfeil 191">
              <a:extLst>
                <a:ext uri="{FF2B5EF4-FFF2-40B4-BE49-F238E27FC236}">
                  <a16:creationId xmlns:a16="http://schemas.microsoft.com/office/drawing/2014/main" id="{1338EFB4-903A-E371-DBD5-0F1AFDD8B2A8}"/>
                </a:ext>
              </a:extLst>
            </p:cNvPr>
            <p:cNvCxnSpPr>
              <a:cxnSpLocks/>
              <a:stCxn id="1413" idx="4"/>
              <a:endCxn id="1416" idx="0"/>
            </p:cNvCxnSpPr>
            <p:nvPr/>
          </p:nvCxnSpPr>
          <p:spPr>
            <a:xfrm>
              <a:off x="7998708" y="3864534"/>
              <a:ext cx="30370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98" name="Gerade Verbindung mit Pfeil 197">
              <a:extLst>
                <a:ext uri="{FF2B5EF4-FFF2-40B4-BE49-F238E27FC236}">
                  <a16:creationId xmlns:a16="http://schemas.microsoft.com/office/drawing/2014/main" id="{2EDCCCA4-3AC5-4170-429E-04D47FD56A7A}"/>
                </a:ext>
              </a:extLst>
            </p:cNvPr>
            <p:cNvCxnSpPr>
              <a:cxnSpLocks/>
              <a:stCxn id="1411" idx="4"/>
              <a:endCxn id="1420" idx="0"/>
            </p:cNvCxnSpPr>
            <p:nvPr/>
          </p:nvCxnSpPr>
          <p:spPr>
            <a:xfrm flipH="1">
              <a:off x="7548180" y="3864534"/>
              <a:ext cx="823242"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C88C87FB-EAEE-537C-FE51-5206B4A8E3D3}"/>
                </a:ext>
              </a:extLst>
            </p:cNvPr>
            <p:cNvCxnSpPr>
              <a:cxnSpLocks/>
              <a:stCxn id="1411" idx="4"/>
              <a:endCxn id="1439" idx="0"/>
            </p:cNvCxnSpPr>
            <p:nvPr/>
          </p:nvCxnSpPr>
          <p:spPr>
            <a:xfrm flipH="1">
              <a:off x="7195742" y="3864534"/>
              <a:ext cx="1175680"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09" name="Gerade Verbindung mit Pfeil 208">
              <a:extLst>
                <a:ext uri="{FF2B5EF4-FFF2-40B4-BE49-F238E27FC236}">
                  <a16:creationId xmlns:a16="http://schemas.microsoft.com/office/drawing/2014/main" id="{A271FE52-01DA-61C5-041A-9D917576F353}"/>
                </a:ext>
              </a:extLst>
            </p:cNvPr>
            <p:cNvCxnSpPr>
              <a:cxnSpLocks/>
              <a:stCxn id="1438" idx="4"/>
              <a:endCxn id="1420" idx="0"/>
            </p:cNvCxnSpPr>
            <p:nvPr/>
          </p:nvCxnSpPr>
          <p:spPr>
            <a:xfrm>
              <a:off x="7043237" y="3864534"/>
              <a:ext cx="50494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2" name="Gerade Verbindung mit Pfeil 211">
              <a:extLst>
                <a:ext uri="{FF2B5EF4-FFF2-40B4-BE49-F238E27FC236}">
                  <a16:creationId xmlns:a16="http://schemas.microsoft.com/office/drawing/2014/main" id="{C635E0D1-14DB-D68A-EB74-CBEFF771C20E}"/>
                </a:ext>
              </a:extLst>
            </p:cNvPr>
            <p:cNvCxnSpPr>
              <a:cxnSpLocks/>
              <a:stCxn id="1438" idx="4"/>
              <a:endCxn id="1419" idx="0"/>
            </p:cNvCxnSpPr>
            <p:nvPr/>
          </p:nvCxnSpPr>
          <p:spPr>
            <a:xfrm>
              <a:off x="7043237" y="3864534"/>
              <a:ext cx="886459"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95817E52-735F-D6BB-CB65-396A47657C18}"/>
                </a:ext>
              </a:extLst>
            </p:cNvPr>
            <p:cNvCxnSpPr>
              <a:cxnSpLocks/>
              <a:stCxn id="1438" idx="4"/>
              <a:endCxn id="1416" idx="0"/>
            </p:cNvCxnSpPr>
            <p:nvPr/>
          </p:nvCxnSpPr>
          <p:spPr>
            <a:xfrm>
              <a:off x="7043237" y="3864534"/>
              <a:ext cx="1259173"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3861A6F-3D70-121E-F097-E8F51A65A158}"/>
                </a:ext>
              </a:extLst>
            </p:cNvPr>
            <p:cNvCxnSpPr>
              <a:cxnSpLocks/>
              <a:stCxn id="1413" idx="4"/>
              <a:endCxn id="1439" idx="0"/>
            </p:cNvCxnSpPr>
            <p:nvPr/>
          </p:nvCxnSpPr>
          <p:spPr>
            <a:xfrm flipH="1">
              <a:off x="7195742" y="3864534"/>
              <a:ext cx="802966"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46425AC0-6577-E525-3CF8-6106A0B000AB}"/>
                </a:ext>
              </a:extLst>
            </p:cNvPr>
            <p:cNvCxnSpPr>
              <a:cxnSpLocks/>
              <a:stCxn id="1414" idx="4"/>
              <a:endCxn id="1416" idx="0"/>
            </p:cNvCxnSpPr>
            <p:nvPr/>
          </p:nvCxnSpPr>
          <p:spPr>
            <a:xfrm>
              <a:off x="7617192" y="3864534"/>
              <a:ext cx="685218" cy="113286"/>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EF534A63-21B0-3CF2-F40A-183EA9CC2983}"/>
                </a:ext>
              </a:extLst>
            </p:cNvPr>
            <p:cNvCxnSpPr>
              <a:cxnSpLocks/>
              <a:stCxn id="1439" idx="4"/>
              <a:endCxn id="2304" idx="0"/>
            </p:cNvCxnSpPr>
            <p:nvPr/>
          </p:nvCxnSpPr>
          <p:spPr>
            <a:xfrm>
              <a:off x="7195742" y="4157820"/>
              <a:ext cx="35419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B30EC9D4-451F-AFB4-A48F-2087C302D4D2}"/>
                </a:ext>
              </a:extLst>
            </p:cNvPr>
            <p:cNvCxnSpPr>
              <a:cxnSpLocks/>
              <a:stCxn id="1439" idx="4"/>
              <a:endCxn id="1471" idx="0"/>
            </p:cNvCxnSpPr>
            <p:nvPr/>
          </p:nvCxnSpPr>
          <p:spPr>
            <a:xfrm>
              <a:off x="7195742" y="4157820"/>
              <a:ext cx="73570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2" name="Gerade Verbindung mit Pfeil 241">
              <a:extLst>
                <a:ext uri="{FF2B5EF4-FFF2-40B4-BE49-F238E27FC236}">
                  <a16:creationId xmlns:a16="http://schemas.microsoft.com/office/drawing/2014/main" id="{BE464679-1B9C-5070-4886-DE9BD79DE46C}"/>
                </a:ext>
              </a:extLst>
            </p:cNvPr>
            <p:cNvCxnSpPr>
              <a:cxnSpLocks/>
              <a:stCxn id="1439" idx="4"/>
              <a:endCxn id="1469" idx="0"/>
            </p:cNvCxnSpPr>
            <p:nvPr/>
          </p:nvCxnSpPr>
          <p:spPr>
            <a:xfrm>
              <a:off x="7195742" y="4157820"/>
              <a:ext cx="110842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5" name="Gerade Verbindung mit Pfeil 244">
              <a:extLst>
                <a:ext uri="{FF2B5EF4-FFF2-40B4-BE49-F238E27FC236}">
                  <a16:creationId xmlns:a16="http://schemas.microsoft.com/office/drawing/2014/main" id="{07F9F15A-1575-454A-AA61-E9DB68D83D72}"/>
                </a:ext>
              </a:extLst>
            </p:cNvPr>
            <p:cNvCxnSpPr>
              <a:cxnSpLocks/>
              <a:stCxn id="1420" idx="4"/>
              <a:endCxn id="2309" idx="0"/>
            </p:cNvCxnSpPr>
            <p:nvPr/>
          </p:nvCxnSpPr>
          <p:spPr>
            <a:xfrm flipH="1">
              <a:off x="7195742" y="4157820"/>
              <a:ext cx="35243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248" name="Gerade Verbindung mit Pfeil 247">
              <a:extLst>
                <a:ext uri="{FF2B5EF4-FFF2-40B4-BE49-F238E27FC236}">
                  <a16:creationId xmlns:a16="http://schemas.microsoft.com/office/drawing/2014/main" id="{85D2908C-13B3-F62A-2BD9-35728702A265}"/>
                </a:ext>
              </a:extLst>
            </p:cNvPr>
            <p:cNvCxnSpPr>
              <a:cxnSpLocks/>
              <a:stCxn id="1420" idx="4"/>
              <a:endCxn id="1471" idx="0"/>
            </p:cNvCxnSpPr>
            <p:nvPr/>
          </p:nvCxnSpPr>
          <p:spPr>
            <a:xfrm>
              <a:off x="7548180" y="4157820"/>
              <a:ext cx="38327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4" name="Gerade Verbindung mit Pfeil 1153">
              <a:extLst>
                <a:ext uri="{FF2B5EF4-FFF2-40B4-BE49-F238E27FC236}">
                  <a16:creationId xmlns:a16="http://schemas.microsoft.com/office/drawing/2014/main" id="{574F1CF6-07F9-1A77-3325-82ADD0D07398}"/>
                </a:ext>
              </a:extLst>
            </p:cNvPr>
            <p:cNvCxnSpPr>
              <a:cxnSpLocks/>
              <a:stCxn id="1420" idx="4"/>
              <a:endCxn id="1469" idx="0"/>
            </p:cNvCxnSpPr>
            <p:nvPr/>
          </p:nvCxnSpPr>
          <p:spPr>
            <a:xfrm>
              <a:off x="7548180" y="4157820"/>
              <a:ext cx="755984"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57" name="Gerade Verbindung mit Pfeil 1156">
              <a:extLst>
                <a:ext uri="{FF2B5EF4-FFF2-40B4-BE49-F238E27FC236}">
                  <a16:creationId xmlns:a16="http://schemas.microsoft.com/office/drawing/2014/main" id="{D4592D31-A339-67EF-7123-3DB84DD08F87}"/>
                </a:ext>
              </a:extLst>
            </p:cNvPr>
            <p:cNvCxnSpPr>
              <a:cxnSpLocks/>
              <a:stCxn id="1419" idx="4"/>
              <a:endCxn id="2304" idx="0"/>
            </p:cNvCxnSpPr>
            <p:nvPr/>
          </p:nvCxnSpPr>
          <p:spPr>
            <a:xfrm flipH="1">
              <a:off x="7549934" y="4157820"/>
              <a:ext cx="379762"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0" name="Gerade Verbindung mit Pfeil 1159">
              <a:extLst>
                <a:ext uri="{FF2B5EF4-FFF2-40B4-BE49-F238E27FC236}">
                  <a16:creationId xmlns:a16="http://schemas.microsoft.com/office/drawing/2014/main" id="{5A9AA688-DB2D-9866-B96E-658D66D85FF2}"/>
                </a:ext>
              </a:extLst>
            </p:cNvPr>
            <p:cNvCxnSpPr>
              <a:cxnSpLocks/>
              <a:stCxn id="1419" idx="4"/>
              <a:endCxn id="1469" idx="0"/>
            </p:cNvCxnSpPr>
            <p:nvPr/>
          </p:nvCxnSpPr>
          <p:spPr>
            <a:xfrm>
              <a:off x="7929696" y="4157820"/>
              <a:ext cx="374468"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3" name="Gerade Verbindung mit Pfeil 1162">
              <a:extLst>
                <a:ext uri="{FF2B5EF4-FFF2-40B4-BE49-F238E27FC236}">
                  <a16:creationId xmlns:a16="http://schemas.microsoft.com/office/drawing/2014/main" id="{7FE591EC-7795-AA21-AC19-0533163909B3}"/>
                </a:ext>
              </a:extLst>
            </p:cNvPr>
            <p:cNvCxnSpPr>
              <a:cxnSpLocks/>
              <a:stCxn id="1419" idx="4"/>
              <a:endCxn id="2309" idx="0"/>
            </p:cNvCxnSpPr>
            <p:nvPr/>
          </p:nvCxnSpPr>
          <p:spPr>
            <a:xfrm flipH="1">
              <a:off x="7195742" y="4157820"/>
              <a:ext cx="733954"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6" name="Gerade Verbindung mit Pfeil 1165">
              <a:extLst>
                <a:ext uri="{FF2B5EF4-FFF2-40B4-BE49-F238E27FC236}">
                  <a16:creationId xmlns:a16="http://schemas.microsoft.com/office/drawing/2014/main" id="{BCE966D1-CD04-32AB-F688-191B0964CA58}"/>
                </a:ext>
              </a:extLst>
            </p:cNvPr>
            <p:cNvCxnSpPr>
              <a:cxnSpLocks/>
              <a:stCxn id="1416" idx="4"/>
              <a:endCxn id="1471" idx="0"/>
            </p:cNvCxnSpPr>
            <p:nvPr/>
          </p:nvCxnSpPr>
          <p:spPr>
            <a:xfrm flipH="1">
              <a:off x="7931450" y="4157820"/>
              <a:ext cx="370960"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69" name="Gerade Verbindung mit Pfeil 1168">
              <a:extLst>
                <a:ext uri="{FF2B5EF4-FFF2-40B4-BE49-F238E27FC236}">
                  <a16:creationId xmlns:a16="http://schemas.microsoft.com/office/drawing/2014/main" id="{9BDEA3AF-4471-BC29-FAF1-D02711A96C0A}"/>
                </a:ext>
              </a:extLst>
            </p:cNvPr>
            <p:cNvCxnSpPr>
              <a:cxnSpLocks/>
              <a:stCxn id="1416" idx="4"/>
              <a:endCxn id="2304" idx="0"/>
            </p:cNvCxnSpPr>
            <p:nvPr/>
          </p:nvCxnSpPr>
          <p:spPr>
            <a:xfrm flipH="1">
              <a:off x="7549934" y="4157820"/>
              <a:ext cx="752476" cy="96332"/>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cxnSp>
          <p:nvCxnSpPr>
            <p:cNvPr id="1172" name="Gerade Verbindung mit Pfeil 1171">
              <a:extLst>
                <a:ext uri="{FF2B5EF4-FFF2-40B4-BE49-F238E27FC236}">
                  <a16:creationId xmlns:a16="http://schemas.microsoft.com/office/drawing/2014/main" id="{E875B088-0024-782A-D7A2-27A5BB17BD7F}"/>
                </a:ext>
              </a:extLst>
            </p:cNvPr>
            <p:cNvCxnSpPr>
              <a:cxnSpLocks/>
              <a:stCxn id="1416" idx="4"/>
              <a:endCxn id="2309" idx="0"/>
            </p:cNvCxnSpPr>
            <p:nvPr/>
          </p:nvCxnSpPr>
          <p:spPr>
            <a:xfrm flipH="1">
              <a:off x="7195742" y="4157820"/>
              <a:ext cx="1106668" cy="89663"/>
            </a:xfrm>
            <a:prstGeom prst="straightConnector1">
              <a:avLst/>
            </a:prstGeom>
            <a:ln w="3175">
              <a:tailEnd type="triangle" w="sm" len="sm"/>
            </a:ln>
          </p:spPr>
          <p:style>
            <a:lnRef idx="1">
              <a:schemeClr val="dk1"/>
            </a:lnRef>
            <a:fillRef idx="0">
              <a:schemeClr val="dk1"/>
            </a:fillRef>
            <a:effectRef idx="0">
              <a:schemeClr val="dk1"/>
            </a:effectRef>
            <a:fontRef idx="minor">
              <a:schemeClr val="tx1"/>
            </a:fontRef>
          </p:style>
        </p:cxnSp>
        <p:sp>
          <p:nvSpPr>
            <p:cNvPr id="1176" name="Geschweifte Klammer rechts 1175">
              <a:extLst>
                <a:ext uri="{FF2B5EF4-FFF2-40B4-BE49-F238E27FC236}">
                  <a16:creationId xmlns:a16="http://schemas.microsoft.com/office/drawing/2014/main" id="{BF8B521C-E23F-D5BE-B43D-D3137D3D7497}"/>
                </a:ext>
              </a:extLst>
            </p:cNvPr>
            <p:cNvSpPr/>
            <p:nvPr/>
          </p:nvSpPr>
          <p:spPr>
            <a:xfrm rot="5400000">
              <a:off x="7623386" y="3880043"/>
              <a:ext cx="265906" cy="1309046"/>
            </a:xfrm>
            <a:prstGeom prst="rightBrace">
              <a:avLst>
                <a:gd name="adj1" fmla="val 71859"/>
                <a:gd name="adj2" fmla="val 50004"/>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sp>
        <p:nvSpPr>
          <p:cNvPr id="21" name="Rectangle 21">
            <a:extLst>
              <a:ext uri="{FF2B5EF4-FFF2-40B4-BE49-F238E27FC236}">
                <a16:creationId xmlns:a16="http://schemas.microsoft.com/office/drawing/2014/main" id="{54A3C865-2601-CBDA-01FF-54EA8581121B}"/>
              </a:ext>
            </a:extLst>
          </p:cNvPr>
          <p:cNvSpPr/>
          <p:nvPr/>
        </p:nvSpPr>
        <p:spPr>
          <a:xfrm>
            <a:off x="4338114" y="256111"/>
            <a:ext cx="3695436" cy="39612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of the Prediction Network Output 𝑋_(𝑡,1:𝑛) and a single Sensorobject (SO) </a:t>
            </a:r>
            <a:r>
              <a:rPr kumimoji="0" lang="en-US" sz="800" b="0" i="0" u="none" strike="noStrike" kern="1200" cap="none" spc="0" normalizeH="0" baseline="0" noProof="0" dirty="0">
                <a:ln>
                  <a:noFill/>
                </a:ln>
                <a:solidFill>
                  <a:srgbClr val="0A2830"/>
                </a:solidFill>
                <a:effectLst/>
                <a:uLnTx/>
                <a:uFillTx/>
                <a:latin typeface="Daimler CS" pitchFamily="2" charset="0"/>
                <a:ea typeface="+mn-ea"/>
                <a:cs typeface="+mn-cs"/>
                <a:sym typeface="Arial"/>
              </a:rPr>
              <a:t>at timestep t Z_(t,𝑚)</a:t>
            </a:r>
            <a:br>
              <a:rPr lang="en-US" sz="800" kern="1200" dirty="0">
                <a:solidFill>
                  <a:schemeClr val="tx1"/>
                </a:solidFill>
                <a:latin typeface="Daimler CS" pitchFamily="2" charset="0"/>
              </a:rPr>
            </a:br>
            <a:endParaRPr lang="en-US" sz="800" kern="1200" dirty="0">
              <a:solidFill>
                <a:schemeClr val="tx1"/>
              </a:solidFill>
              <a:latin typeface="Daimler CS" pitchFamily="2" charset="0"/>
            </a:endParaRPr>
          </a:p>
        </p:txBody>
      </p:sp>
    </p:spTree>
    <p:extLst>
      <p:ext uri="{BB962C8B-B14F-4D97-AF65-F5344CB8AC3E}">
        <p14:creationId xmlns:p14="http://schemas.microsoft.com/office/powerpoint/2010/main" val="20262289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AU" sz="2800" dirty="0"/>
              <a:t>Results</a:t>
            </a:r>
            <a:br>
              <a:rPr lang="en-US" sz="2800" dirty="0"/>
            </a:br>
            <a:r>
              <a:rPr lang="en-US" sz="1600" dirty="0">
                <a:solidFill>
                  <a:srgbClr val="C00000"/>
                </a:solidFill>
              </a:rPr>
              <a:t>Single Prediction Network (SPENT)</a:t>
            </a:r>
          </a:p>
        </p:txBody>
      </p:sp>
      <p:sp>
        <p:nvSpPr>
          <p:cNvPr id="2" name="Textfeld 1">
            <a:extLst>
              <a:ext uri="{FF2B5EF4-FFF2-40B4-BE49-F238E27FC236}">
                <a16:creationId xmlns:a16="http://schemas.microsoft.com/office/drawing/2014/main" id="{BC2CD37B-D44A-CBF5-0261-BEEFAC897490}"/>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grpSp>
        <p:nvGrpSpPr>
          <p:cNvPr id="39" name="Gruppieren 38">
            <a:extLst>
              <a:ext uri="{FF2B5EF4-FFF2-40B4-BE49-F238E27FC236}">
                <a16:creationId xmlns:a16="http://schemas.microsoft.com/office/drawing/2014/main" id="{4572D786-3E6D-FE3B-6178-2AE49A0E0729}"/>
              </a:ext>
            </a:extLst>
          </p:cNvPr>
          <p:cNvGrpSpPr/>
          <p:nvPr/>
        </p:nvGrpSpPr>
        <p:grpSpPr>
          <a:xfrm>
            <a:off x="1612875" y="1690689"/>
            <a:ext cx="8966250" cy="3680762"/>
            <a:chOff x="1612875" y="1690689"/>
            <a:chExt cx="8966250" cy="3680762"/>
          </a:xfrm>
        </p:grpSpPr>
        <p:grpSp>
          <p:nvGrpSpPr>
            <p:cNvPr id="50" name="Gruppieren 49">
              <a:extLst>
                <a:ext uri="{FF2B5EF4-FFF2-40B4-BE49-F238E27FC236}">
                  <a16:creationId xmlns:a16="http://schemas.microsoft.com/office/drawing/2014/main" id="{E95B1D05-1901-E628-76BF-0F914F17285A}"/>
                </a:ext>
              </a:extLst>
            </p:cNvPr>
            <p:cNvGrpSpPr/>
            <p:nvPr/>
          </p:nvGrpSpPr>
          <p:grpSpPr>
            <a:xfrm>
              <a:off x="1612875" y="1690691"/>
              <a:ext cx="8966250" cy="3680760"/>
              <a:chOff x="1612875" y="1690691"/>
              <a:chExt cx="8966250" cy="3680760"/>
            </a:xfrm>
          </p:grpSpPr>
          <p:grpSp>
            <p:nvGrpSpPr>
              <p:cNvPr id="5" name="Gruppieren 4">
                <a:extLst>
                  <a:ext uri="{FF2B5EF4-FFF2-40B4-BE49-F238E27FC236}">
                    <a16:creationId xmlns:a16="http://schemas.microsoft.com/office/drawing/2014/main" id="{31D0FCFA-A6EE-17B9-E05E-3877D4298C7B}"/>
                  </a:ext>
                </a:extLst>
              </p:cNvPr>
              <p:cNvGrpSpPr/>
              <p:nvPr/>
            </p:nvGrpSpPr>
            <p:grpSpPr>
              <a:xfrm>
                <a:off x="1612875" y="1690691"/>
                <a:ext cx="8966250" cy="3680760"/>
                <a:chOff x="1082180" y="1690691"/>
                <a:chExt cx="8966250" cy="3680760"/>
              </a:xfrm>
            </p:grpSpPr>
            <p:grpSp>
              <p:nvGrpSpPr>
                <p:cNvPr id="6" name="Gruppieren 5">
                  <a:extLst>
                    <a:ext uri="{FF2B5EF4-FFF2-40B4-BE49-F238E27FC236}">
                      <a16:creationId xmlns:a16="http://schemas.microsoft.com/office/drawing/2014/main" id="{5ECF4A37-729B-782D-DD8A-817E34350684}"/>
                    </a:ext>
                  </a:extLst>
                </p:cNvPr>
                <p:cNvGrpSpPr/>
                <p:nvPr/>
              </p:nvGrpSpPr>
              <p:grpSpPr>
                <a:xfrm>
                  <a:off x="1082180" y="1690691"/>
                  <a:ext cx="8966250" cy="3680760"/>
                  <a:chOff x="1329544" y="1837049"/>
                  <a:chExt cx="8966250" cy="3680760"/>
                </a:xfrm>
              </p:grpSpPr>
              <p:grpSp>
                <p:nvGrpSpPr>
                  <p:cNvPr id="9" name="Gruppieren 8">
                    <a:extLst>
                      <a:ext uri="{FF2B5EF4-FFF2-40B4-BE49-F238E27FC236}">
                        <a16:creationId xmlns:a16="http://schemas.microsoft.com/office/drawing/2014/main" id="{9CE9D04A-1059-94D2-023E-2AF2269FD314}"/>
                      </a:ext>
                    </a:extLst>
                  </p:cNvPr>
                  <p:cNvGrpSpPr/>
                  <p:nvPr/>
                </p:nvGrpSpPr>
                <p:grpSpPr>
                  <a:xfrm>
                    <a:off x="1329544" y="1837049"/>
                    <a:ext cx="8823238" cy="3680760"/>
                    <a:chOff x="1329544" y="1837049"/>
                    <a:chExt cx="8823238" cy="3680760"/>
                  </a:xfrm>
                </p:grpSpPr>
                <p:grpSp>
                  <p:nvGrpSpPr>
                    <p:cNvPr id="11" name="Gruppieren 10">
                      <a:extLst>
                        <a:ext uri="{FF2B5EF4-FFF2-40B4-BE49-F238E27FC236}">
                          <a16:creationId xmlns:a16="http://schemas.microsoft.com/office/drawing/2014/main" id="{2F0922E3-401D-A290-3002-8740DCFED8BC}"/>
                        </a:ext>
                      </a:extLst>
                    </p:cNvPr>
                    <p:cNvGrpSpPr/>
                    <p:nvPr/>
                  </p:nvGrpSpPr>
                  <p:grpSpPr>
                    <a:xfrm>
                      <a:off x="1329544" y="1837049"/>
                      <a:ext cx="8823238" cy="3680760"/>
                      <a:chOff x="1409172" y="1783709"/>
                      <a:chExt cx="8823238" cy="3680760"/>
                    </a:xfrm>
                  </p:grpSpPr>
                  <p:grpSp>
                    <p:nvGrpSpPr>
                      <p:cNvPr id="13" name="Gruppieren 12">
                        <a:extLst>
                          <a:ext uri="{FF2B5EF4-FFF2-40B4-BE49-F238E27FC236}">
                            <a16:creationId xmlns:a16="http://schemas.microsoft.com/office/drawing/2014/main" id="{94658DAA-67D1-2ACC-CCF1-D082DB12B583}"/>
                          </a:ext>
                        </a:extLst>
                      </p:cNvPr>
                      <p:cNvGrpSpPr/>
                      <p:nvPr/>
                    </p:nvGrpSpPr>
                    <p:grpSpPr>
                      <a:xfrm>
                        <a:off x="1409172" y="1783709"/>
                        <a:ext cx="8823238" cy="3680760"/>
                        <a:chOff x="1325352" y="1837049"/>
                        <a:chExt cx="8823238" cy="3680760"/>
                      </a:xfrm>
                    </p:grpSpPr>
                    <p:sp>
                      <p:nvSpPr>
                        <p:cNvPr id="16" name="Right Arrow 89">
                          <a:extLst>
                            <a:ext uri="{FF2B5EF4-FFF2-40B4-BE49-F238E27FC236}">
                              <a16:creationId xmlns:a16="http://schemas.microsoft.com/office/drawing/2014/main" id="{A6272A1F-2DFC-B74D-3C7F-B3F3F7BC216B}"/>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17" name="Group 18">
                          <a:extLst>
                            <a:ext uri="{FF2B5EF4-FFF2-40B4-BE49-F238E27FC236}">
                              <a16:creationId xmlns:a16="http://schemas.microsoft.com/office/drawing/2014/main" id="{E96C707E-BAE6-7AAF-90C0-3038851A8FD8}"/>
                            </a:ext>
                          </a:extLst>
                        </p:cNvPr>
                        <p:cNvGrpSpPr/>
                        <p:nvPr/>
                      </p:nvGrpSpPr>
                      <p:grpSpPr>
                        <a:xfrm>
                          <a:off x="1924190" y="1837049"/>
                          <a:ext cx="8081388" cy="2924374"/>
                          <a:chOff x="1285235" y="2195657"/>
                          <a:chExt cx="8085592" cy="2925897"/>
                        </a:xfrm>
                      </p:grpSpPr>
                      <p:sp>
                        <p:nvSpPr>
                          <p:cNvPr id="37" name="Rectangle 34">
                            <a:extLst>
                              <a:ext uri="{FF2B5EF4-FFF2-40B4-BE49-F238E27FC236}">
                                <a16:creationId xmlns:a16="http://schemas.microsoft.com/office/drawing/2014/main" id="{9B1550AC-F861-FE1C-8261-08AE1C187E5A}"/>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38" name="Rectangle 19">
                            <a:extLst>
                              <a:ext uri="{FF2B5EF4-FFF2-40B4-BE49-F238E27FC236}">
                                <a16:creationId xmlns:a16="http://schemas.microsoft.com/office/drawing/2014/main" id="{85B81429-DE58-27B9-FD21-1BE424A7F44B}"/>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10FFA8D-5F73-EEF4-C13D-FF07D6B66371}"/>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DCCA007C-BA98-10BF-74DD-E9A7ED70BCC1}"/>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87307E5F-0742-AAB4-2A38-C63E2AC052FD}"/>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22" name="Rectangle 21">
                          <a:extLst>
                            <a:ext uri="{FF2B5EF4-FFF2-40B4-BE49-F238E27FC236}">
                              <a16:creationId xmlns:a16="http://schemas.microsoft.com/office/drawing/2014/main" id="{23133798-E489-4690-DB8D-BE7402AD72A2}"/>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23" name="Rectangle 19">
                          <a:extLst>
                            <a:ext uri="{FF2B5EF4-FFF2-40B4-BE49-F238E27FC236}">
                              <a16:creationId xmlns:a16="http://schemas.microsoft.com/office/drawing/2014/main" id="{EE45C744-BB85-93E6-61E7-4A3C8AB94A3C}"/>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24" name="Right Arrow 92">
                          <a:extLst>
                            <a:ext uri="{FF2B5EF4-FFF2-40B4-BE49-F238E27FC236}">
                              <a16:creationId xmlns:a16="http://schemas.microsoft.com/office/drawing/2014/main" id="{B91DC198-53BF-C007-38FC-F2BE1A1D3BD7}"/>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25" name="Gruppieren 24">
                          <a:extLst>
                            <a:ext uri="{FF2B5EF4-FFF2-40B4-BE49-F238E27FC236}">
                              <a16:creationId xmlns:a16="http://schemas.microsoft.com/office/drawing/2014/main" id="{5210BF93-0565-A6E3-36C0-551700BAD5A3}"/>
                            </a:ext>
                          </a:extLst>
                        </p:cNvPr>
                        <p:cNvGrpSpPr/>
                        <p:nvPr/>
                      </p:nvGrpSpPr>
                      <p:grpSpPr>
                        <a:xfrm>
                          <a:off x="2029107" y="2144571"/>
                          <a:ext cx="5048770" cy="2276454"/>
                          <a:chOff x="5785182" y="3684591"/>
                          <a:chExt cx="5048770" cy="2276454"/>
                        </a:xfrm>
                      </p:grpSpPr>
                      <p:sp>
                        <p:nvSpPr>
                          <p:cNvPr id="30" name="Rectangle 21">
                            <a:extLst>
                              <a:ext uri="{FF2B5EF4-FFF2-40B4-BE49-F238E27FC236}">
                                <a16:creationId xmlns:a16="http://schemas.microsoft.com/office/drawing/2014/main" id="{D83EBFEA-011A-B8A1-1B10-260EF93A5131}"/>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31" name="Rectangle 21">
                            <a:extLst>
                              <a:ext uri="{FF2B5EF4-FFF2-40B4-BE49-F238E27FC236}">
                                <a16:creationId xmlns:a16="http://schemas.microsoft.com/office/drawing/2014/main" id="{5B1F54C2-17A0-E8C1-B7D1-E376B51916BE}"/>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32" name="Rectangle 21">
                                <a:extLst>
                                  <a:ext uri="{FF2B5EF4-FFF2-40B4-BE49-F238E27FC236}">
                                    <a16:creationId xmlns:a16="http://schemas.microsoft.com/office/drawing/2014/main" id="{C7A9EF97-084C-53DE-BB48-CFDAD1BB3BB8}"/>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33" name="Rectangle 15">
                            <a:extLst>
                              <a:ext uri="{FF2B5EF4-FFF2-40B4-BE49-F238E27FC236}">
                                <a16:creationId xmlns:a16="http://schemas.microsoft.com/office/drawing/2014/main" id="{8792AC86-B117-FC50-0C13-154166CCC70D}"/>
                              </a:ext>
                            </a:extLst>
                          </p:cNvPr>
                          <p:cNvSpPr/>
                          <p:nvPr/>
                        </p:nvSpPr>
                        <p:spPr>
                          <a:xfrm rot="5400000">
                            <a:off x="5505464" y="4155062"/>
                            <a:ext cx="1973408" cy="141397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defRPr/>
                            </a:pPr>
                            <a:r>
                              <a:rPr lang="en-US" sz="1999" kern="1200" dirty="0">
                                <a:solidFill>
                                  <a:prstClr val="white"/>
                                </a:solidFill>
                                <a:latin typeface="Daimler CS" pitchFamily="2" charset="0"/>
                              </a:rPr>
                              <a:t>Association</a:t>
                            </a:r>
                          </a:p>
                        </p:txBody>
                      </p:sp>
                      <p:sp>
                        <p:nvSpPr>
                          <p:cNvPr id="34" name="Rectangle 15">
                            <a:extLst>
                              <a:ext uri="{FF2B5EF4-FFF2-40B4-BE49-F238E27FC236}">
                                <a16:creationId xmlns:a16="http://schemas.microsoft.com/office/drawing/2014/main" id="{129079F4-EDF4-51F2-63D0-FE69466DCE05}"/>
                              </a:ext>
                            </a:extLst>
                          </p:cNvPr>
                          <p:cNvSpPr/>
                          <p:nvPr/>
                        </p:nvSpPr>
                        <p:spPr>
                          <a:xfrm rot="5400000">
                            <a:off x="8644495" y="3969209"/>
                            <a:ext cx="622298" cy="3136782"/>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35" name="Rectangle 15">
                            <a:extLst>
                              <a:ext uri="{FF2B5EF4-FFF2-40B4-BE49-F238E27FC236}">
                                <a16:creationId xmlns:a16="http://schemas.microsoft.com/office/drawing/2014/main" id="{B9C8C3CE-0018-0A83-1255-01FC17049968}"/>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36" name="Right Arrow 89">
                            <a:extLst>
                              <a:ext uri="{FF2B5EF4-FFF2-40B4-BE49-F238E27FC236}">
                                <a16:creationId xmlns:a16="http://schemas.microsoft.com/office/drawing/2014/main" id="{AEB2AF60-7820-EE05-E35C-18A37FC634B6}"/>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26" name="Gruppieren 25">
                          <a:extLst>
                            <a:ext uri="{FF2B5EF4-FFF2-40B4-BE49-F238E27FC236}">
                              <a16:creationId xmlns:a16="http://schemas.microsoft.com/office/drawing/2014/main" id="{38879E27-9BB0-5899-92B9-EA3A978681DF}"/>
                            </a:ext>
                          </a:extLst>
                        </p:cNvPr>
                        <p:cNvGrpSpPr/>
                        <p:nvPr/>
                      </p:nvGrpSpPr>
                      <p:grpSpPr>
                        <a:xfrm>
                          <a:off x="2682815" y="4096242"/>
                          <a:ext cx="2521648" cy="558302"/>
                          <a:chOff x="2601432" y="4416546"/>
                          <a:chExt cx="2521648" cy="558302"/>
                        </a:xfrm>
                      </p:grpSpPr>
                      <p:sp>
                        <p:nvSpPr>
                          <p:cNvPr id="28" name="Bent-Up Arrow 99">
                            <a:extLst>
                              <a:ext uri="{FF2B5EF4-FFF2-40B4-BE49-F238E27FC236}">
                                <a16:creationId xmlns:a16="http://schemas.microsoft.com/office/drawing/2014/main" id="{E04DC25C-997A-89D6-AF97-4A2C6EDAD375}"/>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29" name="Bent-Up Arrow 99">
                            <a:extLst>
                              <a:ext uri="{FF2B5EF4-FFF2-40B4-BE49-F238E27FC236}">
                                <a16:creationId xmlns:a16="http://schemas.microsoft.com/office/drawing/2014/main" id="{C16406C6-9A4C-FAE3-9884-B89568468237}"/>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27" name="Right Arrow 81">
                          <a:extLst>
                            <a:ext uri="{FF2B5EF4-FFF2-40B4-BE49-F238E27FC236}">
                              <a16:creationId xmlns:a16="http://schemas.microsoft.com/office/drawing/2014/main" id="{1BFD92A1-6216-D7B2-CE1D-30BE12F4DE6E}"/>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4" name="Bent-Up Arrow 99">
                        <a:extLst>
                          <a:ext uri="{FF2B5EF4-FFF2-40B4-BE49-F238E27FC236}">
                            <a16:creationId xmlns:a16="http://schemas.microsoft.com/office/drawing/2014/main" id="{9A454521-82B3-296F-2A53-0D0F383A354D}"/>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15" name="Bent-Up Arrow 99">
                        <a:extLst>
                          <a:ext uri="{FF2B5EF4-FFF2-40B4-BE49-F238E27FC236}">
                            <a16:creationId xmlns:a16="http://schemas.microsoft.com/office/drawing/2014/main" id="{709680BF-34D0-E151-8AA4-17B2EE96AF09}"/>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12" name="Right Arrow 60">
                      <a:extLst>
                        <a:ext uri="{FF2B5EF4-FFF2-40B4-BE49-F238E27FC236}">
                          <a16:creationId xmlns:a16="http://schemas.microsoft.com/office/drawing/2014/main" id="{3EF79551-FCF4-3B83-CCDA-17E38C9F15B8}"/>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DDC6402-75AF-AD9C-04CE-E883DC7E687A}"/>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7" name="Right Arrow 89">
                  <a:extLst>
                    <a:ext uri="{FF2B5EF4-FFF2-40B4-BE49-F238E27FC236}">
                      <a16:creationId xmlns:a16="http://schemas.microsoft.com/office/drawing/2014/main" id="{0128DFD8-D983-3F25-DAD6-B1EEF83045EE}"/>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8" name="Right Arrow 92">
                  <a:extLst>
                    <a:ext uri="{FF2B5EF4-FFF2-40B4-BE49-F238E27FC236}">
                      <a16:creationId xmlns:a16="http://schemas.microsoft.com/office/drawing/2014/main" id="{FC7F0865-A4AE-16B6-AAD0-7F23C52DF8EB}"/>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ectangle 15">
                <a:extLst>
                  <a:ext uri="{FF2B5EF4-FFF2-40B4-BE49-F238E27FC236}">
                    <a16:creationId xmlns:a16="http://schemas.microsoft.com/office/drawing/2014/main" id="{0FA433DE-4388-498B-11DD-A038BB72CB86}"/>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9" name="Rectangle 15">
                <a:extLst>
                  <a:ext uri="{FF2B5EF4-FFF2-40B4-BE49-F238E27FC236}">
                    <a16:creationId xmlns:a16="http://schemas.microsoft.com/office/drawing/2014/main" id="{CE23F79E-5D62-F4DD-5D13-1322A67610B5}"/>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
          <p:nvSpPr>
            <p:cNvPr id="4" name="Rechteck 3">
              <a:extLst>
                <a:ext uri="{FF2B5EF4-FFF2-40B4-BE49-F238E27FC236}">
                  <a16:creationId xmlns:a16="http://schemas.microsoft.com/office/drawing/2014/main" id="{44806599-F73C-A0E7-18FB-7D659C73C33A}"/>
                </a:ext>
              </a:extLst>
            </p:cNvPr>
            <p:cNvSpPr/>
            <p:nvPr/>
          </p:nvSpPr>
          <p:spPr>
            <a:xfrm>
              <a:off x="2211711" y="1690689"/>
              <a:ext cx="2922264" cy="307777"/>
            </a:xfrm>
            <a:prstGeom prst="rect">
              <a:avLst/>
            </a:prstGeom>
          </p:spPr>
          <p:txBody>
            <a:bodyPr wrap="square">
              <a:spAutoFit/>
            </a:bodyPr>
            <a:lstStyle/>
            <a:p>
              <a:r>
                <a:rPr lang="en-US" dirty="0"/>
                <a:t>Framework – Multi Object Tracker </a:t>
              </a:r>
              <a:endParaRPr lang="de-DE" dirty="0"/>
            </a:p>
          </p:txBody>
        </p:sp>
      </p:grpSp>
    </p:spTree>
    <p:extLst>
      <p:ext uri="{BB962C8B-B14F-4D97-AF65-F5344CB8AC3E}">
        <p14:creationId xmlns:p14="http://schemas.microsoft.com/office/powerpoint/2010/main" val="44358728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104432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838200" y="32565"/>
            <a:ext cx="10921870"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D9F23508-14F3-808C-FB92-C4E1EEED7EFA}"/>
              </a:ext>
            </a:extLst>
          </p:cNvPr>
          <p:cNvGrpSpPr/>
          <p:nvPr/>
        </p:nvGrpSpPr>
        <p:grpSpPr>
          <a:xfrm>
            <a:off x="1777481" y="2012689"/>
            <a:ext cx="8796585" cy="1854533"/>
            <a:chOff x="1153865" y="2635249"/>
            <a:chExt cx="8796585" cy="1854533"/>
          </a:xfrm>
        </p:grpSpPr>
        <p:sp>
          <p:nvSpPr>
            <p:cNvPr id="5" name="Rechteck 4">
              <a:extLst>
                <a:ext uri="{FF2B5EF4-FFF2-40B4-BE49-F238E27FC236}">
                  <a16:creationId xmlns:a16="http://schemas.microsoft.com/office/drawing/2014/main" id="{27F19EAD-1EBE-8C6E-9CB6-DC8D6F0B54A7}"/>
                </a:ext>
              </a:extLst>
            </p:cNvPr>
            <p:cNvSpPr/>
            <p:nvPr/>
          </p:nvSpPr>
          <p:spPr>
            <a:xfrm>
              <a:off x="1153865" y="2635249"/>
              <a:ext cx="8796585" cy="1854533"/>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grpSp>
          <p:nvGrpSpPr>
            <p:cNvPr id="6" name="Gruppieren 5">
              <a:extLst>
                <a:ext uri="{FF2B5EF4-FFF2-40B4-BE49-F238E27FC236}">
                  <a16:creationId xmlns:a16="http://schemas.microsoft.com/office/drawing/2014/main" id="{8848E222-A00A-3B01-72B7-A343D6D7C63A}"/>
                </a:ext>
              </a:extLst>
            </p:cNvPr>
            <p:cNvGrpSpPr/>
            <p:nvPr/>
          </p:nvGrpSpPr>
          <p:grpSpPr>
            <a:xfrm>
              <a:off x="1220731" y="2699826"/>
              <a:ext cx="8644520" cy="1751859"/>
              <a:chOff x="312328" y="3567107"/>
              <a:chExt cx="8644520" cy="1751859"/>
            </a:xfrm>
          </p:grpSpPr>
          <p:pic>
            <p:nvPicPr>
              <p:cNvPr id="9" name="Grafik 8">
                <a:extLst>
                  <a:ext uri="{FF2B5EF4-FFF2-40B4-BE49-F238E27FC236}">
                    <a16:creationId xmlns:a16="http://schemas.microsoft.com/office/drawing/2014/main" id="{7ED20D55-B190-3418-2388-CD9A61931B24}"/>
                  </a:ext>
                </a:extLst>
              </p:cNvPr>
              <p:cNvPicPr>
                <a:picLocks noChangeAspect="1"/>
              </p:cNvPicPr>
              <p:nvPr/>
            </p:nvPicPr>
            <p:blipFill rotWithShape="1">
              <a:blip r:embed="rId5"/>
              <a:srcRect t="33436" b="37892"/>
              <a:stretch/>
            </p:blipFill>
            <p:spPr>
              <a:xfrm>
                <a:off x="1897339" y="3567111"/>
                <a:ext cx="6228000" cy="1244768"/>
              </a:xfrm>
              <a:prstGeom prst="rect">
                <a:avLst/>
              </a:prstGeom>
            </p:spPr>
          </p:pic>
          <p:grpSp>
            <p:nvGrpSpPr>
              <p:cNvPr id="10" name="Gruppieren 9">
                <a:extLst>
                  <a:ext uri="{FF2B5EF4-FFF2-40B4-BE49-F238E27FC236}">
                    <a16:creationId xmlns:a16="http://schemas.microsoft.com/office/drawing/2014/main" id="{4ABF087A-8C70-0781-808A-D129C1318761}"/>
                  </a:ext>
                </a:extLst>
              </p:cNvPr>
              <p:cNvGrpSpPr/>
              <p:nvPr/>
            </p:nvGrpSpPr>
            <p:grpSpPr>
              <a:xfrm>
                <a:off x="312328" y="3567107"/>
                <a:ext cx="8644520" cy="1751859"/>
                <a:chOff x="171755" y="2356663"/>
                <a:chExt cx="10010470" cy="2101006"/>
              </a:xfrm>
            </p:grpSpPr>
            <p:grpSp>
              <p:nvGrpSpPr>
                <p:cNvPr id="11" name="Gruppieren 10">
                  <a:extLst>
                    <a:ext uri="{FF2B5EF4-FFF2-40B4-BE49-F238E27FC236}">
                      <a16:creationId xmlns:a16="http://schemas.microsoft.com/office/drawing/2014/main" id="{FAACDF27-DA20-9F84-FC18-420BE197C855}"/>
                    </a:ext>
                  </a:extLst>
                </p:cNvPr>
                <p:cNvGrpSpPr/>
                <p:nvPr/>
              </p:nvGrpSpPr>
              <p:grpSpPr>
                <a:xfrm>
                  <a:off x="171755" y="2356663"/>
                  <a:ext cx="10010470" cy="1492855"/>
                  <a:chOff x="171755" y="2356663"/>
                  <a:chExt cx="10010470" cy="1492855"/>
                </a:xfrm>
              </p:grpSpPr>
              <p:grpSp>
                <p:nvGrpSpPr>
                  <p:cNvPr id="15" name="Gruppieren 14">
                    <a:extLst>
                      <a:ext uri="{FF2B5EF4-FFF2-40B4-BE49-F238E27FC236}">
                        <a16:creationId xmlns:a16="http://schemas.microsoft.com/office/drawing/2014/main" id="{407B3701-9D53-ADC7-4233-4DC92F188166}"/>
                      </a:ext>
                    </a:extLst>
                  </p:cNvPr>
                  <p:cNvGrpSpPr/>
                  <p:nvPr/>
                </p:nvGrpSpPr>
                <p:grpSpPr>
                  <a:xfrm>
                    <a:off x="171755" y="2356663"/>
                    <a:ext cx="10010470" cy="1492854"/>
                    <a:chOff x="1833146" y="2452839"/>
                    <a:chExt cx="10010470" cy="1293838"/>
                  </a:xfrm>
                </p:grpSpPr>
                <p:grpSp>
                  <p:nvGrpSpPr>
                    <p:cNvPr id="17" name="Gruppieren 16">
                      <a:extLst>
                        <a:ext uri="{FF2B5EF4-FFF2-40B4-BE49-F238E27FC236}">
                          <a16:creationId xmlns:a16="http://schemas.microsoft.com/office/drawing/2014/main" id="{21987C14-80AA-3CA3-307A-1D92B8C930F9}"/>
                        </a:ext>
                      </a:extLst>
                    </p:cNvPr>
                    <p:cNvGrpSpPr/>
                    <p:nvPr/>
                  </p:nvGrpSpPr>
                  <p:grpSpPr>
                    <a:xfrm>
                      <a:off x="1833146" y="2452846"/>
                      <a:ext cx="10010470" cy="1293831"/>
                      <a:chOff x="2395717" y="4138485"/>
                      <a:chExt cx="7818400" cy="1010510"/>
                    </a:xfrm>
                  </p:grpSpPr>
                  <p:grpSp>
                    <p:nvGrpSpPr>
                      <p:cNvPr id="19" name="Gruppieren 18">
                        <a:extLst>
                          <a:ext uri="{FF2B5EF4-FFF2-40B4-BE49-F238E27FC236}">
                            <a16:creationId xmlns:a16="http://schemas.microsoft.com/office/drawing/2014/main" id="{8341DD63-3DEB-28CB-C91E-A938578FA1B7}"/>
                          </a:ext>
                        </a:extLst>
                      </p:cNvPr>
                      <p:cNvGrpSpPr/>
                      <p:nvPr/>
                    </p:nvGrpSpPr>
                    <p:grpSpPr>
                      <a:xfrm>
                        <a:off x="2410189" y="4138485"/>
                        <a:ext cx="7803928" cy="487202"/>
                        <a:chOff x="1191777" y="4164707"/>
                        <a:chExt cx="7803928" cy="487202"/>
                      </a:xfrm>
                    </p:grpSpPr>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49BC400A-7E15-937E-0527-74C109891679}"/>
                                </a:ext>
                              </a:extLst>
                            </p:cNvPr>
                            <p:cNvSpPr/>
                            <p:nvPr/>
                          </p:nvSpPr>
                          <p:spPr>
                            <a:xfrm>
                              <a:off x="2861487" y="4164707"/>
                              <a:ext cx="6134218" cy="487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6" name="Rechteck 1385">
                              <a:extLst>
                                <a:ext uri="{FF2B5EF4-FFF2-40B4-BE49-F238E27FC236}">
                                  <a16:creationId xmlns:a16="http://schemas.microsoft.com/office/drawing/2014/main" id="{1CD5EFB7-256F-F986-69E3-515166DCA4AC}"/>
                                </a:ext>
                              </a:extLst>
                            </p:cNvPr>
                            <p:cNvSpPr>
                              <a:spLocks noRot="1" noChangeAspect="1" noMove="1" noResize="1" noEditPoints="1" noAdjustHandles="1" noChangeArrowheads="1" noChangeShapeType="1" noTextEdit="1"/>
                            </p:cNvSpPr>
                            <p:nvPr/>
                          </p:nvSpPr>
                          <p:spPr>
                            <a:xfrm>
                              <a:off x="2861487" y="4164707"/>
                              <a:ext cx="6134218" cy="487202"/>
                            </a:xfrm>
                            <a:prstGeom prst="rect">
                              <a:avLst/>
                            </a:prstGeom>
                            <a:blipFill>
                              <a:blip r:embed="rId6"/>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5" name="Gewinkelter Verbinder 6">
                          <a:extLst>
                            <a:ext uri="{FF2B5EF4-FFF2-40B4-BE49-F238E27FC236}">
                              <a16:creationId xmlns:a16="http://schemas.microsoft.com/office/drawing/2014/main" id="{E92B666F-343C-E0A4-CF1E-85BBF6E43FB9}"/>
                            </a:ext>
                          </a:extLst>
                        </p:cNvPr>
                        <p:cNvCxnSpPr>
                          <a:cxnSpLocks/>
                          <a:stCxn id="26" idx="3"/>
                          <a:endCxn id="18" idx="1"/>
                        </p:cNvCxnSpPr>
                        <p:nvPr/>
                      </p:nvCxnSpPr>
                      <p:spPr>
                        <a:xfrm flipV="1">
                          <a:off x="1709039" y="4408302"/>
                          <a:ext cx="815837" cy="400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3CD1C4BB-9ED1-DE42-9828-5C0F76DA5CCD}"/>
                            </a:ext>
                          </a:extLst>
                        </p:cNvPr>
                        <p:cNvSpPr txBox="1"/>
                        <p:nvPr/>
                      </p:nvSpPr>
                      <p:spPr>
                        <a:xfrm>
                          <a:off x="1191777" y="4306114"/>
                          <a:ext cx="517262" cy="212377"/>
                        </a:xfrm>
                        <a:prstGeom prst="rect">
                          <a:avLst/>
                        </a:prstGeom>
                        <a:noFill/>
                      </p:spPr>
                      <p:txBody>
                        <a:bodyPr wrap="square" rtlCol="0">
                          <a:spAutoFit/>
                        </a:bodyPr>
                        <a:lstStyle/>
                        <a:p>
                          <a:r>
                            <a:rPr lang="de-DE" sz="1100" dirty="0">
                              <a:latin typeface="Daimler CS" pitchFamily="2" charset="0"/>
                            </a:rPr>
                            <a:t>tracks</a:t>
                          </a:r>
                        </a:p>
                      </p:txBody>
                    </p:sp>
                  </p:grpSp>
                  <p:grpSp>
                    <p:nvGrpSpPr>
                      <p:cNvPr id="20" name="Gruppieren 19">
                        <a:extLst>
                          <a:ext uri="{FF2B5EF4-FFF2-40B4-BE49-F238E27FC236}">
                            <a16:creationId xmlns:a16="http://schemas.microsoft.com/office/drawing/2014/main" id="{DD93D4BC-CFA4-4217-CF2C-B34B32774EDF}"/>
                          </a:ext>
                        </a:extLst>
                      </p:cNvPr>
                      <p:cNvGrpSpPr/>
                      <p:nvPr/>
                    </p:nvGrpSpPr>
                    <p:grpSpPr>
                      <a:xfrm>
                        <a:off x="2395717" y="4625687"/>
                        <a:ext cx="7818399" cy="523308"/>
                        <a:chOff x="1177306" y="3688471"/>
                        <a:chExt cx="7818399" cy="523308"/>
                      </a:xfrm>
                    </p:grpSpPr>
                    <mc:AlternateContent xmlns:mc="http://schemas.openxmlformats.org/markup-compatibility/2006" xmlns:a14="http://schemas.microsoft.com/office/drawing/2010/main">
                      <mc:Choice Requires="a14">
                        <p:sp>
                          <p:nvSpPr>
                            <p:cNvPr id="21" name="Rechteck 20">
                              <a:extLst>
                                <a:ext uri="{FF2B5EF4-FFF2-40B4-BE49-F238E27FC236}">
                                  <a16:creationId xmlns:a16="http://schemas.microsoft.com/office/drawing/2014/main" id="{95BD56B7-6F0D-C19A-1243-F2832ECE7EC1}"/>
                                </a:ext>
                              </a:extLst>
                            </p:cNvPr>
                            <p:cNvSpPr/>
                            <p:nvPr/>
                          </p:nvSpPr>
                          <p:spPr>
                            <a:xfrm>
                              <a:off x="2861490" y="3688471"/>
                              <a:ext cx="6134215" cy="523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smtClean="0">
                                          <a:latin typeface="Cambria Math" panose="02040503050406030204" pitchFamily="18" charset="0"/>
                                        </a:rPr>
                                      </m:ctrlPr>
                                    </m:sSubPr>
                                    <m:e>
                                      <m:r>
                                        <a:rPr lang="de-DE" sz="1100" b="0" i="1" dirty="0" smtClean="0">
                                          <a:latin typeface="Cambria Math" panose="02040503050406030204" pitchFamily="18" charset="0"/>
                                        </a:rPr>
                                        <m:t>𝑇</m:t>
                                      </m:r>
                                    </m:e>
                                    <m:sub>
                                      <m:r>
                                        <a:rPr lang="de-DE" sz="1100" b="0" i="1" dirty="0" smtClean="0">
                                          <a:latin typeface="Cambria Math" panose="02040503050406030204" pitchFamily="18" charset="0"/>
                                        </a:rPr>
                                        <m:t>𝑚𝑎𝑥</m:t>
                                      </m:r>
                                    </m:sub>
                                  </m:sSub>
                                </m:oMath>
                              </a14:m>
                              <a:endParaRPr lang="de-DE" sz="1100" dirty="0"/>
                            </a:p>
                          </p:txBody>
                        </p:sp>
                      </mc:Choice>
                      <mc:Fallback xmlns="">
                        <p:sp>
                          <p:nvSpPr>
                            <p:cNvPr id="1382" name="Rechteck 1381">
                              <a:extLst>
                                <a:ext uri="{FF2B5EF4-FFF2-40B4-BE49-F238E27FC236}">
                                  <a16:creationId xmlns:a16="http://schemas.microsoft.com/office/drawing/2014/main" id="{0725B4E5-B0AA-911E-F02F-4EE9A55820C4}"/>
                                </a:ext>
                              </a:extLst>
                            </p:cNvPr>
                            <p:cNvSpPr>
                              <a:spLocks noRot="1" noChangeAspect="1" noMove="1" noResize="1" noEditPoints="1" noAdjustHandles="1" noChangeArrowheads="1" noChangeShapeType="1" noTextEdit="1"/>
                            </p:cNvSpPr>
                            <p:nvPr/>
                          </p:nvSpPr>
                          <p:spPr>
                            <a:xfrm>
                              <a:off x="2861490" y="3688471"/>
                              <a:ext cx="6134215" cy="523308"/>
                            </a:xfrm>
                            <a:prstGeom prst="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22" name="Gewinkelter Verbinder 18">
                          <a:extLst>
                            <a:ext uri="{FF2B5EF4-FFF2-40B4-BE49-F238E27FC236}">
                              <a16:creationId xmlns:a16="http://schemas.microsoft.com/office/drawing/2014/main" id="{E6D3FEB8-3340-D98F-2E58-CB160AC084C3}"/>
                            </a:ext>
                          </a:extLst>
                        </p:cNvPr>
                        <p:cNvCxnSpPr>
                          <a:cxnSpLocks/>
                          <a:stCxn id="23" idx="3"/>
                          <a:endCxn id="16" idx="1"/>
                        </p:cNvCxnSpPr>
                        <p:nvPr/>
                      </p:nvCxnSpPr>
                      <p:spPr>
                        <a:xfrm flipV="1">
                          <a:off x="2105870" y="3950125"/>
                          <a:ext cx="419005" cy="1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E00BC0AB-246F-6E3D-9DB8-BDE66B27D0A5}"/>
                            </a:ext>
                          </a:extLst>
                        </p:cNvPr>
                        <p:cNvSpPr txBox="1"/>
                        <p:nvPr/>
                      </p:nvSpPr>
                      <p:spPr>
                        <a:xfrm>
                          <a:off x="1177306" y="3844963"/>
                          <a:ext cx="928564" cy="212377"/>
                        </a:xfrm>
                        <a:prstGeom prst="rect">
                          <a:avLst/>
                        </a:prstGeom>
                        <a:noFill/>
                      </p:spPr>
                      <p:txBody>
                        <a:bodyPr wrap="square" rtlCol="0">
                          <a:spAutoFit/>
                        </a:bodyPr>
                        <a:lstStyle/>
                        <a:p>
                          <a:r>
                            <a:rPr lang="de-DE" sz="1100" dirty="0">
                              <a:latin typeface="Daimler CS" pitchFamily="2" charset="0"/>
                            </a:rPr>
                            <a:t>sensor objects</a:t>
                          </a:r>
                        </a:p>
                      </p:txBody>
                    </p:sp>
                  </p:grpSp>
                </p:grpSp>
                <p:sp>
                  <p:nvSpPr>
                    <p:cNvPr id="18" name="Rechteck 17">
                      <a:extLst>
                        <a:ext uri="{FF2B5EF4-FFF2-40B4-BE49-F238E27FC236}">
                          <a16:creationId xmlns:a16="http://schemas.microsoft.com/office/drawing/2014/main" id="{B7731803-1ED3-E2C7-AE0C-622D8270B941}"/>
                        </a:ext>
                      </a:extLst>
                    </p:cNvPr>
                    <p:cNvSpPr/>
                    <p:nvPr/>
                  </p:nvSpPr>
                  <p:spPr>
                    <a:xfrm>
                      <a:off x="3558540" y="2452839"/>
                      <a:ext cx="430984" cy="623801"/>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p:sp>
                <p:nvSpPr>
                  <p:cNvPr id="16" name="Rechteck 15">
                    <a:extLst>
                      <a:ext uri="{FF2B5EF4-FFF2-40B4-BE49-F238E27FC236}">
                        <a16:creationId xmlns:a16="http://schemas.microsoft.com/office/drawing/2014/main" id="{F7CD9955-0B9D-E950-D2A0-D2B8E929DB3D}"/>
                      </a:ext>
                    </a:extLst>
                  </p:cNvPr>
                  <p:cNvSpPr/>
                  <p:nvPr/>
                </p:nvSpPr>
                <p:spPr>
                  <a:xfrm>
                    <a:off x="1897146" y="3076423"/>
                    <a:ext cx="430988" cy="773095"/>
                  </a:xfrm>
                  <a:prstGeom prst="rect">
                    <a:avLst/>
                  </a:prstGeom>
                  <a:solidFill>
                    <a:srgbClr val="F5F5F5"/>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700" dirty="0">
                        <a:solidFill>
                          <a:schemeClr val="tx1"/>
                        </a:solidFill>
                        <a:latin typeface="Daimler CS" pitchFamily="2" charset="0"/>
                      </a:rPr>
                      <a:t>posX</a:t>
                    </a:r>
                  </a:p>
                  <a:p>
                    <a:pPr algn="r"/>
                    <a:r>
                      <a:rPr lang="de-DE" sz="700" dirty="0">
                        <a:solidFill>
                          <a:schemeClr val="tx1"/>
                        </a:solidFill>
                        <a:latin typeface="Daimler CS" pitchFamily="2" charset="0"/>
                      </a:rPr>
                      <a:t>posY</a:t>
                    </a:r>
                  </a:p>
                  <a:p>
                    <a:pPr algn="r"/>
                    <a:r>
                      <a:rPr lang="de-DE" sz="700" dirty="0">
                        <a:solidFill>
                          <a:schemeClr val="tx1"/>
                        </a:solidFill>
                        <a:latin typeface="Daimler CS" pitchFamily="2" charset="0"/>
                      </a:rPr>
                      <a:t>Yaw</a:t>
                    </a:r>
                  </a:p>
                  <a:p>
                    <a:pPr algn="r"/>
                    <a:r>
                      <a:rPr lang="de-DE" sz="700" dirty="0">
                        <a:solidFill>
                          <a:schemeClr val="tx1"/>
                        </a:solidFill>
                        <a:latin typeface="Daimler CS" pitchFamily="2" charset="0"/>
                      </a:rPr>
                      <a:t>dimX</a:t>
                    </a:r>
                    <a:br>
                      <a:rPr lang="de-DE" sz="700" dirty="0">
                        <a:solidFill>
                          <a:schemeClr val="tx1"/>
                        </a:solidFill>
                        <a:latin typeface="Daimler CS" pitchFamily="2" charset="0"/>
                      </a:rPr>
                    </a:br>
                    <a:r>
                      <a:rPr lang="de-DE" sz="700" dirty="0">
                        <a:solidFill>
                          <a:schemeClr val="tx1"/>
                        </a:solidFill>
                        <a:latin typeface="Daimler CS" pitchFamily="2" charset="0"/>
                      </a:rPr>
                      <a:t>dimY</a:t>
                    </a:r>
                  </a:p>
                </p:txBody>
              </p:sp>
            </p:grpSp>
            <mc:AlternateContent xmlns:mc="http://schemas.openxmlformats.org/markup-compatibility/2006" xmlns:a14="http://schemas.microsoft.com/office/drawing/2010/main">
              <mc:Choice Requires="a14">
                <p:sp>
                  <p:nvSpPr>
                    <p:cNvPr id="12" name="Rechteck 11">
                      <a:extLst>
                        <a:ext uri="{FF2B5EF4-FFF2-40B4-BE49-F238E27FC236}">
                          <a16:creationId xmlns:a16="http://schemas.microsoft.com/office/drawing/2014/main" id="{1BE3AB88-CB6F-7694-EAFC-4B263D45932A}"/>
                        </a:ext>
                      </a:extLst>
                    </p:cNvPr>
                    <p:cNvSpPr/>
                    <p:nvPr/>
                  </p:nvSpPr>
                  <p:spPr>
                    <a:xfrm>
                      <a:off x="1898027" y="4038893"/>
                      <a:ext cx="8284196" cy="3188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r>
                        <a:rPr lang="de-DE" sz="1100" dirty="0"/>
                        <a:t>… </a:t>
                      </a:r>
                      <a14:m>
                        <m:oMath xmlns:m="http://schemas.openxmlformats.org/officeDocument/2006/math">
                          <m:sSub>
                            <m:sSubPr>
                              <m:ctrlPr>
                                <a:rPr lang="de-DE" sz="1100" i="1" dirty="0">
                                  <a:latin typeface="Cambria Math" panose="02040503050406030204" pitchFamily="18" charset="0"/>
                                </a:rPr>
                              </m:ctrlPr>
                            </m:sSubPr>
                            <m:e>
                              <m:r>
                                <a:rPr lang="de-DE" sz="1100" b="0" i="1" dirty="0" smtClean="0">
                                  <a:latin typeface="Cambria Math" panose="02040503050406030204" pitchFamily="18" charset="0"/>
                                </a:rPr>
                                <m:t>𝑂𝐻</m:t>
                              </m:r>
                            </m:e>
                            <m:sub>
                              <m:r>
                                <a:rPr lang="de-DE" sz="1100" i="1" dirty="0">
                                  <a:latin typeface="Cambria Math" panose="02040503050406030204" pitchFamily="18" charset="0"/>
                                </a:rPr>
                                <m:t>𝑚𝑎𝑥</m:t>
                              </m:r>
                            </m:sub>
                          </m:sSub>
                        </m:oMath>
                      </a14:m>
                      <a:endParaRPr lang="de-DE" sz="1100" dirty="0"/>
                    </a:p>
                  </p:txBody>
                </p:sp>
              </mc:Choice>
              <mc:Fallback xmlns="">
                <p:sp>
                  <p:nvSpPr>
                    <p:cNvPr id="1373" name="Rechteck 1372">
                      <a:extLst>
                        <a:ext uri="{FF2B5EF4-FFF2-40B4-BE49-F238E27FC236}">
                          <a16:creationId xmlns:a16="http://schemas.microsoft.com/office/drawing/2014/main" id="{0531D47D-0A3A-DCF4-1F30-2B1B99AB6104}"/>
                        </a:ext>
                      </a:extLst>
                    </p:cNvPr>
                    <p:cNvSpPr>
                      <a:spLocks noRot="1" noChangeAspect="1" noMove="1" noResize="1" noEditPoints="1" noAdjustHandles="1" noChangeArrowheads="1" noChangeShapeType="1" noTextEdit="1"/>
                    </p:cNvSpPr>
                    <p:nvPr/>
                  </p:nvSpPr>
                  <p:spPr>
                    <a:xfrm>
                      <a:off x="1898027" y="4038893"/>
                      <a:ext cx="8284196" cy="318841"/>
                    </a:xfrm>
                    <a:prstGeom prst="rect">
                      <a:avLst/>
                    </a:prstGeom>
                    <a:blipFill>
                      <a:blip r:embed="rId8"/>
                      <a:stretch>
                        <a:fillRect b="-10870"/>
                      </a:stretch>
                    </a:blipFill>
                    <a:ln w="9525" cap="flat" cmpd="sng" algn="ctr">
                      <a:solidFill>
                        <a:schemeClr val="accent1"/>
                      </a:solidFill>
                      <a:prstDash val="solid"/>
                      <a:round/>
                      <a:headEnd type="none" w="med" len="med"/>
                      <a:tailEnd type="none" w="med" len="med"/>
                    </a:ln>
                  </p:spPr>
                  <p:txBody>
                    <a:bodyPr/>
                    <a:lstStyle/>
                    <a:p>
                      <a:r>
                        <a:rPr lang="en-GB">
                          <a:noFill/>
                        </a:rPr>
                        <a:t> </a:t>
                      </a:r>
                    </a:p>
                  </p:txBody>
                </p:sp>
              </mc:Fallback>
            </mc:AlternateContent>
            <p:cxnSp>
              <p:nvCxnSpPr>
                <p:cNvPr id="13" name="Gewinkelter Verbinder 18">
                  <a:extLst>
                    <a:ext uri="{FF2B5EF4-FFF2-40B4-BE49-F238E27FC236}">
                      <a16:creationId xmlns:a16="http://schemas.microsoft.com/office/drawing/2014/main" id="{EB06F9D1-2C73-37E0-5846-507DAA484D15}"/>
                    </a:ext>
                  </a:extLst>
                </p:cNvPr>
                <p:cNvCxnSpPr>
                  <a:cxnSpLocks/>
                  <a:stCxn id="14" idx="3"/>
                  <a:endCxn id="12" idx="1"/>
                </p:cNvCxnSpPr>
                <p:nvPr/>
              </p:nvCxnSpPr>
              <p:spPr>
                <a:xfrm flipV="1">
                  <a:off x="1740099" y="4198314"/>
                  <a:ext cx="157929" cy="97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7C71BC65-8D50-2223-EF0C-231B77F88B4D}"/>
                    </a:ext>
                  </a:extLst>
                </p:cNvPr>
                <p:cNvSpPr txBox="1"/>
                <p:nvPr/>
              </p:nvSpPr>
              <p:spPr>
                <a:xfrm>
                  <a:off x="171756" y="3940905"/>
                  <a:ext cx="1568343" cy="516764"/>
                </a:xfrm>
                <a:prstGeom prst="rect">
                  <a:avLst/>
                </a:prstGeom>
                <a:noFill/>
              </p:spPr>
              <p:txBody>
                <a:bodyPr wrap="square" rtlCol="0">
                  <a:spAutoFit/>
                </a:bodyPr>
                <a:lstStyle/>
                <a:p>
                  <a:r>
                    <a:rPr lang="en-US" sz="1100" dirty="0">
                      <a:latin typeface="Daimler CS" pitchFamily="2" charset="0"/>
                    </a:rPr>
                    <a:t>one-hot vector 1:18 (from 1:288)</a:t>
                  </a:r>
                  <a:endParaRPr lang="de-DE" sz="1100" dirty="0">
                    <a:latin typeface="Daimler CS" pitchFamily="2" charset="0"/>
                  </a:endParaRPr>
                </a:p>
              </p:txBody>
            </p:sp>
          </p:grpSp>
        </p:grpSp>
        <p:pic>
          <p:nvPicPr>
            <p:cNvPr id="7" name="Grafik 6">
              <a:extLst>
                <a:ext uri="{FF2B5EF4-FFF2-40B4-BE49-F238E27FC236}">
                  <a16:creationId xmlns:a16="http://schemas.microsoft.com/office/drawing/2014/main" id="{AD2BC5C4-CCBE-DE72-AA86-9C3B69FB0B4D}"/>
                </a:ext>
              </a:extLst>
            </p:cNvPr>
            <p:cNvPicPr>
              <a:picLocks noChangeAspect="1"/>
            </p:cNvPicPr>
            <p:nvPr/>
          </p:nvPicPr>
          <p:blipFill rotWithShape="1">
            <a:blip r:embed="rId5"/>
            <a:srcRect l="1424" t="95379" b="2004"/>
            <a:stretch/>
          </p:blipFill>
          <p:spPr>
            <a:xfrm>
              <a:off x="2805742" y="4167905"/>
              <a:ext cx="6139298" cy="113583"/>
            </a:xfrm>
            <a:prstGeom prst="rect">
              <a:avLst/>
            </a:prstGeom>
          </p:spPr>
        </p:pic>
      </p:grpSp>
      <p:pic>
        <p:nvPicPr>
          <p:cNvPr id="61" name="Grafik 60">
            <a:extLst>
              <a:ext uri="{FF2B5EF4-FFF2-40B4-BE49-F238E27FC236}">
                <a16:creationId xmlns:a16="http://schemas.microsoft.com/office/drawing/2014/main" id="{424E0CDC-5AD4-7841-17D2-7AE7479C3ACB}"/>
              </a:ext>
            </a:extLst>
          </p:cNvPr>
          <p:cNvPicPr>
            <a:picLocks noChangeAspect="1"/>
          </p:cNvPicPr>
          <p:nvPr/>
        </p:nvPicPr>
        <p:blipFill>
          <a:blip r:embed="rId9"/>
          <a:stretch>
            <a:fillRect/>
          </a:stretch>
        </p:blipFill>
        <p:spPr>
          <a:xfrm>
            <a:off x="1544265" y="2968850"/>
            <a:ext cx="8803387" cy="1859441"/>
          </a:xfrm>
          <a:prstGeom prst="rect">
            <a:avLst/>
          </a:prstGeom>
        </p:spPr>
      </p:pic>
    </p:spTree>
    <p:extLst>
      <p:ext uri="{BB962C8B-B14F-4D97-AF65-F5344CB8AC3E}">
        <p14:creationId xmlns:p14="http://schemas.microsoft.com/office/powerpoint/2010/main" val="129677252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82" name="think-cell data - do not delete" hidden="1">
            <a:extLst>
              <a:ext uri="{FF2B5EF4-FFF2-40B4-BE49-F238E27FC236}">
                <a16:creationId xmlns:a16="http://schemas.microsoft.com/office/drawing/2014/main" id="{86CDB64F-A043-3EF0-D8BD-1E79BAA07228}"/>
              </a:ext>
            </a:extLst>
          </p:cNvPr>
          <p:cNvGraphicFramePr>
            <a:graphicFrameLocks noChangeAspect="1"/>
          </p:cNvGraphicFramePr>
          <p:nvPr>
            <p:custDataLst>
              <p:tags r:id="rId1"/>
            </p:custDataLst>
            <p:extLst>
              <p:ext uri="{D42A27DB-BD31-4B8C-83A1-F6EECF244321}">
                <p14:modId xmlns:p14="http://schemas.microsoft.com/office/powerpoint/2010/main" val="87580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182" name="think-cell data - do not delete" hidden="1">
                        <a:extLst>
                          <a:ext uri="{FF2B5EF4-FFF2-40B4-BE49-F238E27FC236}">
                            <a16:creationId xmlns:a16="http://schemas.microsoft.com/office/drawing/2014/main" id="{86CDB64F-A043-3EF0-D8BD-1E79BAA07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2A179472-083C-761B-8FE5-0B2DD7B02030}"/>
              </a:ext>
            </a:extLst>
          </p:cNvPr>
          <p:cNvSpPr txBox="1"/>
          <p:nvPr/>
        </p:nvSpPr>
        <p:spPr>
          <a:xfrm>
            <a:off x="10259568" y="32565"/>
            <a:ext cx="1500502" cy="483960"/>
          </a:xfrm>
          <a:prstGeom prst="rect">
            <a:avLst/>
          </a:prstGeom>
          <a:noFill/>
        </p:spPr>
        <p:txBody>
          <a:bodyPr wrap="square" lIns="72000" tIns="72000" rIns="72000" bIns="72000" rtlCol="0">
            <a:spAutoFit/>
          </a:bodyPr>
          <a:lstStyle/>
          <a:p>
            <a:pPr algn="r"/>
            <a:r>
              <a:rPr lang="en-US" sz="1100" dirty="0">
                <a:solidFill>
                  <a:schemeClr val="accent1"/>
                </a:solidFill>
                <a:latin typeface="Daimler CS" pitchFamily="2" charset="0"/>
              </a:rPr>
              <a:t>MOT PAPER</a:t>
            </a:r>
          </a:p>
          <a:p>
            <a:pPr algn="r"/>
            <a:r>
              <a:rPr lang="en-US" sz="1100" dirty="0">
                <a:solidFill>
                  <a:srgbClr val="C00000"/>
                </a:solidFill>
              </a:rPr>
              <a:t>FIGURE - MANTa</a:t>
            </a:r>
            <a:endParaRPr lang="de-DE" sz="1100" dirty="0">
              <a:solidFill>
                <a:schemeClr val="accent1"/>
              </a:solidFill>
              <a:latin typeface="Daimler CS" pitchFamily="2" charset="0"/>
            </a:endParaRPr>
          </a:p>
        </p:txBody>
      </p:sp>
      <p:grpSp>
        <p:nvGrpSpPr>
          <p:cNvPr id="2" name="Gruppieren 1">
            <a:extLst>
              <a:ext uri="{FF2B5EF4-FFF2-40B4-BE49-F238E27FC236}">
                <a16:creationId xmlns:a16="http://schemas.microsoft.com/office/drawing/2014/main" id="{D0F085F5-0C17-805C-813F-158BE4DA7C22}"/>
              </a:ext>
            </a:extLst>
          </p:cNvPr>
          <p:cNvGrpSpPr/>
          <p:nvPr/>
        </p:nvGrpSpPr>
        <p:grpSpPr>
          <a:xfrm>
            <a:off x="4478060" y="363266"/>
            <a:ext cx="4033342" cy="5277067"/>
            <a:chOff x="5853855" y="270987"/>
            <a:chExt cx="4033342" cy="5277067"/>
          </a:xfrm>
        </p:grpSpPr>
        <p:grpSp>
          <p:nvGrpSpPr>
            <p:cNvPr id="9" name="Gruppieren 8">
              <a:extLst>
                <a:ext uri="{FF2B5EF4-FFF2-40B4-BE49-F238E27FC236}">
                  <a16:creationId xmlns:a16="http://schemas.microsoft.com/office/drawing/2014/main" id="{C0C19225-490A-98BF-3FDD-6454D5C99509}"/>
                </a:ext>
              </a:extLst>
            </p:cNvPr>
            <p:cNvGrpSpPr/>
            <p:nvPr/>
          </p:nvGrpSpPr>
          <p:grpSpPr>
            <a:xfrm>
              <a:off x="5853855" y="270987"/>
              <a:ext cx="4033342" cy="5277067"/>
              <a:chOff x="5334658" y="240437"/>
              <a:chExt cx="4033342" cy="5277067"/>
            </a:xfrm>
          </p:grpSpPr>
          <p:sp>
            <p:nvSpPr>
              <p:cNvPr id="2260" name="Rechteck 2259">
                <a:extLst>
                  <a:ext uri="{FF2B5EF4-FFF2-40B4-BE49-F238E27FC236}">
                    <a16:creationId xmlns:a16="http://schemas.microsoft.com/office/drawing/2014/main" id="{0A9ABA81-22B9-83F4-2A32-D2A0A11FB1A7}"/>
                  </a:ext>
                </a:extLst>
              </p:cNvPr>
              <p:cNvSpPr/>
              <p:nvPr/>
            </p:nvSpPr>
            <p:spPr>
              <a:xfrm>
                <a:off x="5334660" y="240437"/>
                <a:ext cx="4033340" cy="5277067"/>
              </a:xfrm>
              <a:prstGeom prst="rect">
                <a:avLst/>
              </a:prstGeom>
              <a:ln w="3175">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sp>
            <p:nvSpPr>
              <p:cNvPr id="2316" name="Rectangle 21">
                <a:extLst>
                  <a:ext uri="{FF2B5EF4-FFF2-40B4-BE49-F238E27FC236}">
                    <a16:creationId xmlns:a16="http://schemas.microsoft.com/office/drawing/2014/main" id="{A7BE776B-656A-07B1-0FF4-0CFD79D6D608}"/>
                  </a:ext>
                </a:extLst>
              </p:cNvPr>
              <p:cNvSpPr/>
              <p:nvPr/>
            </p:nvSpPr>
            <p:spPr>
              <a:xfrm>
                <a:off x="5334658" y="240437"/>
                <a:ext cx="4033341" cy="16181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endParaRPr lang="en-US" sz="800" kern="1200" dirty="0">
                  <a:solidFill>
                    <a:schemeClr val="tx1"/>
                  </a:solidFill>
                  <a:latin typeface="Daimler CS" pitchFamily="2" charset="0"/>
                </a:endParaRPr>
              </a:p>
            </p:txBody>
          </p:sp>
          <p:pic>
            <p:nvPicPr>
              <p:cNvPr id="2345" name="Grafik 2344">
                <a:extLst>
                  <a:ext uri="{FF2B5EF4-FFF2-40B4-BE49-F238E27FC236}">
                    <a16:creationId xmlns:a16="http://schemas.microsoft.com/office/drawing/2014/main" id="{B8BB47CE-2F39-B110-539A-C6966869F98B}"/>
                  </a:ext>
                </a:extLst>
              </p:cNvPr>
              <p:cNvPicPr>
                <a:picLocks noChangeAspect="1"/>
              </p:cNvPicPr>
              <p:nvPr/>
            </p:nvPicPr>
            <p:blipFill rotWithShape="1">
              <a:blip r:embed="rId6"/>
              <a:srcRect l="10499" t="11237" r="944" b="6445"/>
              <a:stretch/>
            </p:blipFill>
            <p:spPr>
              <a:xfrm>
                <a:off x="5334661" y="1889872"/>
                <a:ext cx="4033339" cy="3323849"/>
              </a:xfrm>
              <a:prstGeom prst="rect">
                <a:avLst/>
              </a:prstGeom>
            </p:spPr>
          </p:pic>
          <p:sp>
            <p:nvSpPr>
              <p:cNvPr id="2346" name="Rechteck 2345">
                <a:extLst>
                  <a:ext uri="{FF2B5EF4-FFF2-40B4-BE49-F238E27FC236}">
                    <a16:creationId xmlns:a16="http://schemas.microsoft.com/office/drawing/2014/main" id="{BF72C331-1301-3227-6934-EDB08B568DF0}"/>
                  </a:ext>
                </a:extLst>
              </p:cNvPr>
              <p:cNvSpPr/>
              <p:nvPr/>
            </p:nvSpPr>
            <p:spPr>
              <a:xfrm>
                <a:off x="5334661" y="3323102"/>
                <a:ext cx="4033339" cy="9997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de-DE" sz="1100" dirty="0"/>
              </a:p>
            </p:txBody>
          </p:sp>
          <p:grpSp>
            <p:nvGrpSpPr>
              <p:cNvPr id="2263" name="Gruppieren 2262">
                <a:extLst>
                  <a:ext uri="{FF2B5EF4-FFF2-40B4-BE49-F238E27FC236}">
                    <a16:creationId xmlns:a16="http://schemas.microsoft.com/office/drawing/2014/main" id="{1BEEE357-9138-D117-E56A-7C4899D7247D}"/>
                  </a:ext>
                </a:extLst>
              </p:cNvPr>
              <p:cNvGrpSpPr/>
              <p:nvPr/>
            </p:nvGrpSpPr>
            <p:grpSpPr>
              <a:xfrm>
                <a:off x="5706744" y="260149"/>
                <a:ext cx="3394079" cy="1667167"/>
                <a:chOff x="5019674" y="260149"/>
                <a:chExt cx="3394079" cy="1667167"/>
              </a:xfrm>
            </p:grpSpPr>
            <p:sp>
              <p:nvSpPr>
                <p:cNvPr id="2250" name="Rectangle 15">
                  <a:extLst>
                    <a:ext uri="{FF2B5EF4-FFF2-40B4-BE49-F238E27FC236}">
                      <a16:creationId xmlns:a16="http://schemas.microsoft.com/office/drawing/2014/main" id="{F7A82E54-CAF8-8604-FEE2-62607712F059}"/>
                    </a:ext>
                  </a:extLst>
                </p:cNvPr>
                <p:cNvSpPr/>
                <p:nvPr/>
              </p:nvSpPr>
              <p:spPr>
                <a:xfrm>
                  <a:off x="6154690" y="7915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1" name="Rectangle 15">
                  <a:extLst>
                    <a:ext uri="{FF2B5EF4-FFF2-40B4-BE49-F238E27FC236}">
                      <a16:creationId xmlns:a16="http://schemas.microsoft.com/office/drawing/2014/main" id="{117689E2-81A2-09A5-7BDA-54F61B41664E}"/>
                    </a:ext>
                  </a:extLst>
                </p:cNvPr>
                <p:cNvSpPr/>
                <p:nvPr/>
              </p:nvSpPr>
              <p:spPr>
                <a:xfrm>
                  <a:off x="5929264" y="90083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2" name="Rectangle 15">
                  <a:extLst>
                    <a:ext uri="{FF2B5EF4-FFF2-40B4-BE49-F238E27FC236}">
                      <a16:creationId xmlns:a16="http://schemas.microsoft.com/office/drawing/2014/main" id="{51EC3FBD-437B-BB29-4CB8-3AE06A1FBB19}"/>
                    </a:ext>
                  </a:extLst>
                </p:cNvPr>
                <p:cNvSpPr/>
                <p:nvPr/>
              </p:nvSpPr>
              <p:spPr>
                <a:xfrm>
                  <a:off x="5786939" y="944925"/>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53" name="Rectangle 15">
                  <a:extLst>
                    <a:ext uri="{FF2B5EF4-FFF2-40B4-BE49-F238E27FC236}">
                      <a16:creationId xmlns:a16="http://schemas.microsoft.com/office/drawing/2014/main" id="{5A00C0F6-C4D6-3FB4-4914-A3CFC2E04A8D}"/>
                    </a:ext>
                  </a:extLst>
                </p:cNvPr>
                <p:cNvSpPr/>
                <p:nvPr/>
              </p:nvSpPr>
              <p:spPr>
                <a:xfrm>
                  <a:off x="5644604" y="995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p:sp>
              <p:nvSpPr>
                <p:cNvPr id="2233" name="Rectangle 15">
                  <a:extLst>
                    <a:ext uri="{FF2B5EF4-FFF2-40B4-BE49-F238E27FC236}">
                      <a16:creationId xmlns:a16="http://schemas.microsoft.com/office/drawing/2014/main" id="{E0581A7A-8A01-1846-0E61-6B33E6A0EE5F}"/>
                    </a:ext>
                  </a:extLst>
                </p:cNvPr>
                <p:cNvSpPr/>
                <p:nvPr/>
              </p:nvSpPr>
              <p:spPr>
                <a:xfrm>
                  <a:off x="7003269" y="7950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4" name="Rectangle 21">
                      <a:extLst>
                        <a:ext uri="{FF2B5EF4-FFF2-40B4-BE49-F238E27FC236}">
                          <a16:creationId xmlns:a16="http://schemas.microsoft.com/office/drawing/2014/main" id="{2FCDC64E-8D5A-CFE4-C547-A1D1A3BF6F35}"/>
                        </a:ext>
                      </a:extLst>
                    </p:cNvPr>
                    <p:cNvSpPr/>
                    <p:nvPr/>
                  </p:nvSpPr>
                  <p:spPr>
                    <a:xfrm>
                      <a:off x="5019674" y="260149"/>
                      <a:ext cx="3394079" cy="1221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900" kern="1200" dirty="0">
                          <a:solidFill>
                            <a:schemeClr val="tx1"/>
                          </a:solidFill>
                          <a:latin typeface="Daimler CS" pitchFamily="2" charset="0"/>
                        </a:rPr>
                        <a:t>Concatenation of the Prediction Network Output </a:t>
                      </a:r>
                      <a14:m>
                        <m:oMath xmlns:m="http://schemas.openxmlformats.org/officeDocument/2006/math">
                          <m:sSub>
                            <m:sSubPr>
                              <m:ctrlP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ctrlPr>
                            </m:sSubPr>
                            <m:e>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𝑋</m:t>
                              </m:r>
                            </m:e>
                            <m:sub>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𝑡</m:t>
                              </m:r>
                              <m:r>
                                <a:rPr kumimoji="0" lang="de-DE" sz="900" b="0" i="1" u="none" strike="noStrike" kern="0" cap="none" spc="0" normalizeH="0" baseline="0" noProof="0" dirty="0">
                                  <a:ln>
                                    <a:noFill/>
                                  </a:ln>
                                  <a:solidFill>
                                    <a:srgbClr val="000000"/>
                                  </a:solidFill>
                                  <a:effectLst/>
                                  <a:uLnTx/>
                                  <a:uFillTx/>
                                  <a:latin typeface="Cambria Math" panose="02040503050406030204" pitchFamily="18" charset="0"/>
                                  <a:sym typeface="Arial"/>
                                </a:rPr>
                                <m:t>,1:</m:t>
                              </m:r>
                              <m:r>
                                <a:rPr kumimoji="0" lang="de-DE" sz="900" b="0" i="1" u="none" strike="noStrike" kern="0" cap="none" spc="0" normalizeH="0" baseline="0" noProof="0" dirty="0" smtClean="0">
                                  <a:ln>
                                    <a:noFill/>
                                  </a:ln>
                                  <a:solidFill>
                                    <a:srgbClr val="000000"/>
                                  </a:solidFill>
                                  <a:effectLst/>
                                  <a:uLnTx/>
                                  <a:uFillTx/>
                                  <a:latin typeface="Cambria Math" panose="02040503050406030204" pitchFamily="18" charset="0"/>
                                  <a:sym typeface="Arial"/>
                                </a:rPr>
                                <m:t>𝑛</m:t>
                              </m:r>
                            </m:sub>
                          </m:sSub>
                        </m:oMath>
                      </a14:m>
                      <a:r>
                        <a:rPr lang="en-US" sz="900" kern="1200" dirty="0">
                          <a:solidFill>
                            <a:schemeClr val="tx1"/>
                          </a:solidFill>
                          <a:latin typeface="Daimler CS" pitchFamily="2" charset="0"/>
                        </a:rPr>
                        <a:t> and the multiple Sensor objects </a:t>
                      </a:r>
                      <a14:m>
                        <m:oMath xmlns:m="http://schemas.openxmlformats.org/officeDocument/2006/math">
                          <m:sSub>
                            <m:sSubPr>
                              <m:ctrlPr>
                                <a:rPr lang="de-DE" sz="900" i="1">
                                  <a:solidFill>
                                    <a:srgbClr val="000000"/>
                                  </a:solidFill>
                                  <a:latin typeface="Cambria Math" panose="02040503050406030204" pitchFamily="18" charset="0"/>
                                </a:rPr>
                              </m:ctrlPr>
                            </m:sSubPr>
                            <m:e>
                              <m:r>
                                <m:rPr>
                                  <m:sty m:val="p"/>
                                </m:rPr>
                                <a:rPr lang="de-DE" sz="900">
                                  <a:solidFill>
                                    <a:srgbClr val="000000"/>
                                  </a:solidFill>
                                  <a:latin typeface="Cambria Math" panose="02040503050406030204" pitchFamily="18" charset="0"/>
                                </a:rPr>
                                <m:t>Z</m:t>
                              </m:r>
                            </m:e>
                            <m:sub>
                              <m:r>
                                <m:rPr>
                                  <m:sty m:val="p"/>
                                </m:rPr>
                                <a:rPr lang="de-DE" sz="900">
                                  <a:solidFill>
                                    <a:srgbClr val="000000"/>
                                  </a:solidFill>
                                  <a:latin typeface="Cambria Math" panose="02040503050406030204" pitchFamily="18" charset="0"/>
                                </a:rPr>
                                <m:t>t</m:t>
                              </m:r>
                              <m:r>
                                <a:rPr lang="de-DE" sz="900">
                                  <a:solidFill>
                                    <a:srgbClr val="000000"/>
                                  </a:solidFill>
                                  <a:latin typeface="Cambria Math" panose="02040503050406030204" pitchFamily="18" charset="0"/>
                                </a:rPr>
                                <m:t>,1:</m:t>
                              </m:r>
                              <m:r>
                                <a:rPr lang="de-DE" sz="900">
                                  <a:solidFill>
                                    <a:srgbClr val="000000"/>
                                  </a:solidFill>
                                  <a:latin typeface="Cambria Math" panose="02040503050406030204" pitchFamily="18" charset="0"/>
                                </a:rPr>
                                <m:t>𝑚</m:t>
                              </m:r>
                            </m:sub>
                          </m:sSub>
                        </m:oMath>
                      </a14:m>
                      <a:r>
                        <a:rPr lang="en-US" sz="900" kern="1200" dirty="0">
                          <a:solidFill>
                            <a:schemeClr val="tx1"/>
                          </a:solidFill>
                          <a:latin typeface="Daimler CS" pitchFamily="2" charset="0"/>
                        </a:rPr>
                        <a:t> </a:t>
                      </a:r>
                      <a:r>
                        <a:rPr kumimoji="0" lang="en-US" sz="900" b="0" i="0" u="none" strike="noStrike" kern="1200" cap="none" spc="0" normalizeH="0" baseline="0" noProof="0" dirty="0">
                          <a:ln>
                            <a:noFill/>
                          </a:ln>
                          <a:solidFill>
                            <a:srgbClr val="0A2830"/>
                          </a:solidFill>
                          <a:effectLst/>
                          <a:uLnTx/>
                          <a:uFillTx/>
                          <a:latin typeface="Daimler CS" pitchFamily="2" charset="0"/>
                          <a:sym typeface="Arial"/>
                        </a:rPr>
                        <a:t>at timestep t</a:t>
                      </a:r>
                      <a:endParaRPr lang="en-US" sz="900" kern="1200" dirty="0">
                        <a:solidFill>
                          <a:schemeClr val="tx1"/>
                        </a:solidFill>
                        <a:latin typeface="Daimler CS" pitchFamily="2" charset="0"/>
                      </a:endParaRPr>
                    </a:p>
                  </p:txBody>
                </p:sp>
              </mc:Choice>
              <mc:Fallback xmlns="">
                <p:sp>
                  <p:nvSpPr>
                    <p:cNvPr id="2234" name="Rectangle 21">
                      <a:extLst>
                        <a:ext uri="{FF2B5EF4-FFF2-40B4-BE49-F238E27FC236}">
                          <a16:creationId xmlns:a16="http://schemas.microsoft.com/office/drawing/2014/main" id="{2FCDC64E-8D5A-CFE4-C547-A1D1A3BF6F35}"/>
                        </a:ext>
                      </a:extLst>
                    </p:cNvPr>
                    <p:cNvSpPr>
                      <a:spLocks noRot="1" noChangeAspect="1" noMove="1" noResize="1" noEditPoints="1" noAdjustHandles="1" noChangeArrowheads="1" noChangeShapeType="1" noTextEdit="1"/>
                    </p:cNvSpPr>
                    <p:nvPr/>
                  </p:nvSpPr>
                  <p:spPr>
                    <a:xfrm>
                      <a:off x="5019674" y="260149"/>
                      <a:ext cx="3394079" cy="1221015"/>
                    </a:xfrm>
                    <a:prstGeom prst="rect">
                      <a:avLst/>
                    </a:prstGeom>
                    <a:blipFill>
                      <a:blip r:embed="rId7"/>
                      <a:stretch>
                        <a:fillRect/>
                      </a:stretch>
                    </a:blipFill>
                    <a:ln w="31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35" name="Textfeld 2234">
                      <a:extLst>
                        <a:ext uri="{FF2B5EF4-FFF2-40B4-BE49-F238E27FC236}">
                          <a16:creationId xmlns:a16="http://schemas.microsoft.com/office/drawing/2014/main" id="{95101F56-0D9A-45B0-0912-BACBA7D569A8}"/>
                        </a:ext>
                      </a:extLst>
                    </p:cNvPr>
                    <p:cNvSpPr txBox="1"/>
                    <p:nvPr/>
                  </p:nvSpPr>
                  <p:spPr>
                    <a:xfrm>
                      <a:off x="7812591" y="1061929"/>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b="0" i="1" dirty="0" smtClean="0">
                                    <a:latin typeface="Cambria Math" panose="02040503050406030204" pitchFamily="18" charset="0"/>
                                  </a:rPr>
                                  <m:t>𝑡</m:t>
                                </m:r>
                                <m:r>
                                  <a:rPr lang="de-DE" i="1" dirty="0">
                                    <a:latin typeface="Cambria Math" panose="02040503050406030204" pitchFamily="18" charset="0"/>
                                  </a:rPr>
                                  <m:t>,1:</m:t>
                                </m:r>
                                <m:r>
                                  <a:rPr lang="de-DE" b="0" i="1" dirty="0" smtClean="0">
                                    <a:latin typeface="Cambria Math" panose="02040503050406030204" pitchFamily="18" charset="0"/>
                                  </a:rPr>
                                  <m:t>𝑛</m:t>
                                </m:r>
                              </m:sub>
                            </m:sSub>
                          </m:oMath>
                        </m:oMathPara>
                      </a14:m>
                      <a:endParaRPr lang="de-DE" dirty="0"/>
                    </a:p>
                  </p:txBody>
                </p:sp>
              </mc:Choice>
              <mc:Fallback xmlns="">
                <p:sp>
                  <p:nvSpPr>
                    <p:cNvPr id="2235" name="Textfeld 2234">
                      <a:extLst>
                        <a:ext uri="{FF2B5EF4-FFF2-40B4-BE49-F238E27FC236}">
                          <a16:creationId xmlns:a16="http://schemas.microsoft.com/office/drawing/2014/main" id="{95101F56-0D9A-45B0-0912-BACBA7D569A8}"/>
                        </a:ext>
                      </a:extLst>
                    </p:cNvPr>
                    <p:cNvSpPr txBox="1">
                      <a:spLocks noRot="1" noChangeAspect="1" noMove="1" noResize="1" noEditPoints="1" noAdjustHandles="1" noChangeArrowheads="1" noChangeShapeType="1" noTextEdit="1"/>
                    </p:cNvSpPr>
                    <p:nvPr/>
                  </p:nvSpPr>
                  <p:spPr>
                    <a:xfrm>
                      <a:off x="7812591" y="1061929"/>
                      <a:ext cx="513909" cy="317203"/>
                    </a:xfrm>
                    <a:prstGeom prst="rect">
                      <a:avLst/>
                    </a:prstGeom>
                    <a:blipFill>
                      <a:blip r:embed="rId8"/>
                      <a:stretch>
                        <a:fillRect/>
                      </a:stretch>
                    </a:blipFill>
                    <a:ln w="6350">
                      <a:noFill/>
                    </a:ln>
                  </p:spPr>
                  <p:txBody>
                    <a:bodyPr/>
                    <a:lstStyle/>
                    <a:p>
                      <a:r>
                        <a:rPr lang="en-GB">
                          <a:noFill/>
                        </a:rPr>
                        <a:t> </a:t>
                      </a:r>
                    </a:p>
                  </p:txBody>
                </p:sp>
              </mc:Fallback>
            </mc:AlternateContent>
            <p:sp>
              <p:nvSpPr>
                <p:cNvPr id="2236" name="Rectangle 15">
                  <a:extLst>
                    <a:ext uri="{FF2B5EF4-FFF2-40B4-BE49-F238E27FC236}">
                      <a16:creationId xmlns:a16="http://schemas.microsoft.com/office/drawing/2014/main" id="{3B615A89-D2B2-766D-D7B5-BC3039F17D1C}"/>
                    </a:ext>
                  </a:extLst>
                </p:cNvPr>
                <p:cNvSpPr/>
                <p:nvPr/>
              </p:nvSpPr>
              <p:spPr>
                <a:xfrm>
                  <a:off x="6777843" y="904289"/>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p:sp>
              <p:nvSpPr>
                <p:cNvPr id="2237" name="Rectangle 15">
                  <a:extLst>
                    <a:ext uri="{FF2B5EF4-FFF2-40B4-BE49-F238E27FC236}">
                      <a16:creationId xmlns:a16="http://schemas.microsoft.com/office/drawing/2014/main" id="{A947932B-CEA2-6394-D045-D7332BDCF4BC}"/>
                    </a:ext>
                  </a:extLst>
                </p:cNvPr>
                <p:cNvSpPr/>
                <p:nvPr/>
              </p:nvSpPr>
              <p:spPr>
                <a:xfrm>
                  <a:off x="6635518" y="948382"/>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object_wide</a:t>
                  </a:r>
                </a:p>
              </p:txBody>
            </p:sp>
            <mc:AlternateContent xmlns:mc="http://schemas.openxmlformats.org/markup-compatibility/2006" xmlns:a14="http://schemas.microsoft.com/office/drawing/2010/main">
              <mc:Choice Requires="a14">
                <p:sp>
                  <p:nvSpPr>
                    <p:cNvPr id="2239" name="Textfeld 2238">
                      <a:extLst>
                        <a:ext uri="{FF2B5EF4-FFF2-40B4-BE49-F238E27FC236}">
                          <a16:creationId xmlns:a16="http://schemas.microsoft.com/office/drawing/2014/main" id="{92C39CEC-8F51-98C9-9D84-5DEE0EADD09D}"/>
                        </a:ext>
                      </a:extLst>
                    </p:cNvPr>
                    <p:cNvSpPr txBox="1"/>
                    <p:nvPr/>
                  </p:nvSpPr>
                  <p:spPr>
                    <a:xfrm>
                      <a:off x="6477111" y="568520"/>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𝑛</m:t>
                            </m:r>
                          </m:oMath>
                        </m:oMathPara>
                      </a14:m>
                      <a:endParaRPr lang="en-GB" dirty="0"/>
                    </a:p>
                  </p:txBody>
                </p:sp>
              </mc:Choice>
              <mc:Fallback xmlns="">
                <p:sp>
                  <p:nvSpPr>
                    <p:cNvPr id="2239" name="Textfeld 2238">
                      <a:extLst>
                        <a:ext uri="{FF2B5EF4-FFF2-40B4-BE49-F238E27FC236}">
                          <a16:creationId xmlns:a16="http://schemas.microsoft.com/office/drawing/2014/main" id="{92C39CEC-8F51-98C9-9D84-5DEE0EADD09D}"/>
                        </a:ext>
                      </a:extLst>
                    </p:cNvPr>
                    <p:cNvSpPr txBox="1">
                      <a:spLocks noRot="1" noChangeAspect="1" noMove="1" noResize="1" noEditPoints="1" noAdjustHandles="1" noChangeArrowheads="1" noChangeShapeType="1" noTextEdit="1"/>
                    </p:cNvSpPr>
                    <p:nvPr/>
                  </p:nvSpPr>
                  <p:spPr>
                    <a:xfrm>
                      <a:off x="6477111" y="568520"/>
                      <a:ext cx="393177" cy="253916"/>
                    </a:xfrm>
                    <a:prstGeom prst="rect">
                      <a:avLst/>
                    </a:prstGeom>
                    <a:blipFill>
                      <a:blip r:embed="rId9"/>
                      <a:stretch>
                        <a:fillRect/>
                      </a:stretch>
                    </a:blipFill>
                  </p:spPr>
                  <p:txBody>
                    <a:bodyPr/>
                    <a:lstStyle/>
                    <a:p>
                      <a:r>
                        <a:rPr lang="en-GB">
                          <a:noFill/>
                        </a:rPr>
                        <a:t> </a:t>
                      </a:r>
                    </a:p>
                  </p:txBody>
                </p:sp>
              </mc:Fallback>
            </mc:AlternateContent>
            <p:sp>
              <p:nvSpPr>
                <p:cNvPr id="2241" name="Rectangle 15">
                  <a:extLst>
                    <a:ext uri="{FF2B5EF4-FFF2-40B4-BE49-F238E27FC236}">
                      <a16:creationId xmlns:a16="http://schemas.microsoft.com/office/drawing/2014/main" id="{4FCBA387-3E49-3E19-5E6A-915B1D14B68E}"/>
                    </a:ext>
                  </a:extLst>
                </p:cNvPr>
                <p:cNvSpPr/>
                <p:nvPr/>
              </p:nvSpPr>
              <p:spPr>
                <a:xfrm>
                  <a:off x="6493183" y="998746"/>
                  <a:ext cx="792000" cy="700420"/>
                </a:xfrm>
                <a:prstGeom prst="bracketPair">
                  <a:avLst/>
                </a:prstGeom>
                <a:solidFill>
                  <a:schemeClr val="bg1"/>
                </a:solid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r>
                    <a:rPr lang="en-GB" sz="800" dirty="0">
                      <a:latin typeface="Daimler CS" pitchFamily="2" charset="0"/>
                    </a:rPr>
                    <a:t>x_position</a:t>
                  </a:r>
                </a:p>
                <a:p>
                  <a:pPr algn="ctr"/>
                  <a:r>
                    <a:rPr lang="en-GB" sz="800" dirty="0">
                      <a:latin typeface="Daimler CS" pitchFamily="2" charset="0"/>
                    </a:rPr>
                    <a:t>y_position</a:t>
                  </a:r>
                </a:p>
                <a:p>
                  <a:pPr algn="ctr"/>
                  <a:r>
                    <a:rPr lang="en-GB" sz="800" dirty="0">
                      <a:latin typeface="Daimler CS" pitchFamily="2" charset="0"/>
                    </a:rPr>
                    <a:t>yaw_angle</a:t>
                  </a:r>
                </a:p>
                <a:p>
                  <a:pPr algn="ctr"/>
                  <a:r>
                    <a:rPr lang="en-GB" sz="800" dirty="0">
                      <a:latin typeface="Daimler CS" pitchFamily="2" charset="0"/>
                    </a:rPr>
                    <a:t>object_length</a:t>
                  </a:r>
                </a:p>
                <a:p>
                  <a:pPr algn="ctr"/>
                  <a:r>
                    <a:rPr lang="en-GB" sz="800" dirty="0">
                      <a:latin typeface="Daimler CS" pitchFamily="2" charset="0"/>
                    </a:rPr>
                    <a:t>object_width</a:t>
                  </a:r>
                </a:p>
              </p:txBody>
            </p:sp>
            <mc:AlternateContent xmlns:mc="http://schemas.openxmlformats.org/markup-compatibility/2006" xmlns:a14="http://schemas.microsoft.com/office/drawing/2010/main">
              <mc:Choice Requires="a14">
                <p:sp>
                  <p:nvSpPr>
                    <p:cNvPr id="2242" name="Textfeld 2241">
                      <a:extLst>
                        <a:ext uri="{FF2B5EF4-FFF2-40B4-BE49-F238E27FC236}">
                          <a16:creationId xmlns:a16="http://schemas.microsoft.com/office/drawing/2014/main" id="{11CF8D2F-91B6-B1A2-3FE9-6968E5198475}"/>
                        </a:ext>
                      </a:extLst>
                    </p:cNvPr>
                    <p:cNvSpPr txBox="1"/>
                    <p:nvPr/>
                  </p:nvSpPr>
                  <p:spPr>
                    <a:xfrm rot="19749349">
                      <a:off x="6770702" y="750608"/>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42" name="Textfeld 2241">
                      <a:extLst>
                        <a:ext uri="{FF2B5EF4-FFF2-40B4-BE49-F238E27FC236}">
                          <a16:creationId xmlns:a16="http://schemas.microsoft.com/office/drawing/2014/main" id="{11CF8D2F-91B6-B1A2-3FE9-6968E5198475}"/>
                        </a:ext>
                      </a:extLst>
                    </p:cNvPr>
                    <p:cNvSpPr txBox="1">
                      <a:spLocks noRot="1" noChangeAspect="1" noMove="1" noResize="1" noEditPoints="1" noAdjustHandles="1" noChangeArrowheads="1" noChangeShapeType="1" noTextEdit="1"/>
                    </p:cNvSpPr>
                    <p:nvPr/>
                  </p:nvSpPr>
                  <p:spPr>
                    <a:xfrm rot="19749349">
                      <a:off x="6770702" y="750608"/>
                      <a:ext cx="563830" cy="25391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43" name="Textfeld 2242">
                      <a:extLst>
                        <a:ext uri="{FF2B5EF4-FFF2-40B4-BE49-F238E27FC236}">
                          <a16:creationId xmlns:a16="http://schemas.microsoft.com/office/drawing/2014/main" id="{557643B7-B2D0-0ED3-9F99-09E636E23F6F}"/>
                        </a:ext>
                      </a:extLst>
                    </p:cNvPr>
                    <p:cNvSpPr txBox="1"/>
                    <p:nvPr/>
                  </p:nvSpPr>
                  <p:spPr>
                    <a:xfrm>
                      <a:off x="5082470" y="1079515"/>
                      <a:ext cx="513909" cy="317203"/>
                    </a:xfrm>
                    <a:prstGeom prst="rect">
                      <a:avLst/>
                    </a:prstGeom>
                    <a:noFill/>
                    <a:ln w="6350">
                      <a:noFill/>
                    </a:ln>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m:rPr>
                                    <m:sty m:val="p"/>
                                  </m:rPr>
                                  <a:rPr lang="de-DE" b="0" i="0" smtClean="0">
                                    <a:latin typeface="Cambria Math" panose="02040503050406030204" pitchFamily="18" charset="0"/>
                                  </a:rPr>
                                  <m:t>t</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2243" name="Textfeld 2242">
                      <a:extLst>
                        <a:ext uri="{FF2B5EF4-FFF2-40B4-BE49-F238E27FC236}">
                          <a16:creationId xmlns:a16="http://schemas.microsoft.com/office/drawing/2014/main" id="{557643B7-B2D0-0ED3-9F99-09E636E23F6F}"/>
                        </a:ext>
                      </a:extLst>
                    </p:cNvPr>
                    <p:cNvSpPr txBox="1">
                      <a:spLocks noRot="1" noChangeAspect="1" noMove="1" noResize="1" noEditPoints="1" noAdjustHandles="1" noChangeArrowheads="1" noChangeShapeType="1" noTextEdit="1"/>
                    </p:cNvSpPr>
                    <p:nvPr/>
                  </p:nvSpPr>
                  <p:spPr>
                    <a:xfrm>
                      <a:off x="5082470" y="1079515"/>
                      <a:ext cx="513909" cy="317203"/>
                    </a:xfrm>
                    <a:prstGeom prst="rect">
                      <a:avLst/>
                    </a:prstGeom>
                    <a:blipFill>
                      <a:blip r:embed="rId11"/>
                      <a:stretch>
                        <a:fillRect r="-3529"/>
                      </a:stretch>
                    </a:blipFill>
                    <a:ln w="6350">
                      <a:noFill/>
                    </a:ln>
                  </p:spPr>
                  <p:txBody>
                    <a:bodyPr/>
                    <a:lstStyle/>
                    <a:p>
                      <a:r>
                        <a:rPr lang="en-GB">
                          <a:noFill/>
                        </a:rPr>
                        <a:t> </a:t>
                      </a:r>
                    </a:p>
                  </p:txBody>
                </p:sp>
              </mc:Fallback>
            </mc:AlternateContent>
            <p:sp>
              <p:nvSpPr>
                <p:cNvPr id="2244" name="Rectangle 15">
                  <a:extLst>
                    <a:ext uri="{FF2B5EF4-FFF2-40B4-BE49-F238E27FC236}">
                      <a16:creationId xmlns:a16="http://schemas.microsoft.com/office/drawing/2014/main" id="{5658CA8D-5832-59D5-7E1B-ED5F2EFDC3DE}"/>
                    </a:ext>
                  </a:extLst>
                </p:cNvPr>
                <p:cNvSpPr/>
                <p:nvPr/>
              </p:nvSpPr>
              <p:spPr>
                <a:xfrm>
                  <a:off x="5082469" y="691249"/>
                  <a:ext cx="3277305" cy="1034640"/>
                </a:xfrm>
                <a:prstGeom prst="bracketPair">
                  <a:avLst/>
                </a:prstGeom>
                <a:noFill/>
                <a:ln w="3175"/>
              </p:spPr>
              <p:style>
                <a:lnRef idx="1">
                  <a:schemeClr val="dk1"/>
                </a:lnRef>
                <a:fillRef idx="0">
                  <a:schemeClr val="dk1"/>
                </a:fillRef>
                <a:effectRef idx="0">
                  <a:schemeClr val="dk1"/>
                </a:effectRef>
                <a:fontRef idx="minor">
                  <a:schemeClr val="tx1"/>
                </a:fontRef>
              </p:style>
              <p:txBody>
                <a:bodyPr vert="horz" lIns="71963" tIns="71963" rIns="71963" bIns="71963" rtlCol="0" anchor="ctr"/>
                <a:lstStyle/>
                <a:p>
                  <a:pPr algn="ctr"/>
                  <a:endParaRPr lang="en-GB" sz="800" dirty="0">
                    <a:latin typeface="Daimler CS" pitchFamily="2" charset="0"/>
                  </a:endParaRPr>
                </a:p>
              </p:txBody>
            </p:sp>
            <p:sp>
              <p:nvSpPr>
                <p:cNvPr id="2245" name="Geschweifte Klammer rechts 2244">
                  <a:extLst>
                    <a:ext uri="{FF2B5EF4-FFF2-40B4-BE49-F238E27FC236}">
                      <a16:creationId xmlns:a16="http://schemas.microsoft.com/office/drawing/2014/main" id="{CD9D789A-BC1F-22BE-F21B-11E4E9C081FF}"/>
                    </a:ext>
                  </a:extLst>
                </p:cNvPr>
                <p:cNvSpPr/>
                <p:nvPr/>
              </p:nvSpPr>
              <p:spPr>
                <a:xfrm rot="5400000">
                  <a:off x="6607310" y="120873"/>
                  <a:ext cx="265906" cy="3346979"/>
                </a:xfrm>
                <a:prstGeom prst="rightBrace">
                  <a:avLst>
                    <a:gd name="adj1" fmla="val 71859"/>
                    <a:gd name="adj2" fmla="val 58849"/>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6" name="Textfeld 2255">
                      <a:extLst>
                        <a:ext uri="{FF2B5EF4-FFF2-40B4-BE49-F238E27FC236}">
                          <a16:creationId xmlns:a16="http://schemas.microsoft.com/office/drawing/2014/main" id="{67C04B83-6D72-2B47-9D05-4D5273B7C2FC}"/>
                        </a:ext>
                      </a:extLst>
                    </p:cNvPr>
                    <p:cNvSpPr txBox="1"/>
                    <p:nvPr/>
                  </p:nvSpPr>
                  <p:spPr>
                    <a:xfrm rot="19749349">
                      <a:off x="5868715" y="746854"/>
                      <a:ext cx="56383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m:t>
                            </m:r>
                          </m:oMath>
                        </m:oMathPara>
                      </a14:m>
                      <a:endParaRPr lang="en-GB" dirty="0"/>
                    </a:p>
                  </p:txBody>
                </p:sp>
              </mc:Choice>
              <mc:Fallback xmlns="">
                <p:sp>
                  <p:nvSpPr>
                    <p:cNvPr id="2256" name="Textfeld 2255">
                      <a:extLst>
                        <a:ext uri="{FF2B5EF4-FFF2-40B4-BE49-F238E27FC236}">
                          <a16:creationId xmlns:a16="http://schemas.microsoft.com/office/drawing/2014/main" id="{67C04B83-6D72-2B47-9D05-4D5273B7C2FC}"/>
                        </a:ext>
                      </a:extLst>
                    </p:cNvPr>
                    <p:cNvSpPr txBox="1">
                      <a:spLocks noRot="1" noChangeAspect="1" noMove="1" noResize="1" noEditPoints="1" noAdjustHandles="1" noChangeArrowheads="1" noChangeShapeType="1" noTextEdit="1"/>
                    </p:cNvSpPr>
                    <p:nvPr/>
                  </p:nvSpPr>
                  <p:spPr>
                    <a:xfrm rot="19749349">
                      <a:off x="5868715" y="746854"/>
                      <a:ext cx="563830" cy="253916"/>
                    </a:xfrm>
                    <a:prstGeom prst="rect">
                      <a:avLst/>
                    </a:prstGeom>
                    <a:blipFill>
                      <a:blip r:embed="rId12"/>
                      <a:stretch>
                        <a:fillRect/>
                      </a:stretch>
                    </a:blipFill>
                  </p:spPr>
                  <p:txBody>
                    <a:bodyPr/>
                    <a:lstStyle/>
                    <a:p>
                      <a:r>
                        <a:rPr lang="en-GB">
                          <a:noFill/>
                        </a:rPr>
                        <a:t> </a:t>
                      </a:r>
                    </a:p>
                  </p:txBody>
                </p:sp>
              </mc:Fallback>
            </mc:AlternateContent>
            <p:sp>
              <p:nvSpPr>
                <p:cNvPr id="2257" name="Geschweifte Klammer rechts 2256">
                  <a:extLst>
                    <a:ext uri="{FF2B5EF4-FFF2-40B4-BE49-F238E27FC236}">
                      <a16:creationId xmlns:a16="http://schemas.microsoft.com/office/drawing/2014/main" id="{278473BE-C459-CE3D-B62E-8A0B69C7B1D5}"/>
                    </a:ext>
                  </a:extLst>
                </p:cNvPr>
                <p:cNvSpPr/>
                <p:nvPr/>
              </p:nvSpPr>
              <p:spPr>
                <a:xfrm rot="14647693">
                  <a:off x="5832045" y="472735"/>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58" name="Geschweifte Klammer rechts 2257">
                  <a:extLst>
                    <a:ext uri="{FF2B5EF4-FFF2-40B4-BE49-F238E27FC236}">
                      <a16:creationId xmlns:a16="http://schemas.microsoft.com/office/drawing/2014/main" id="{E2115BCE-C5A8-14A3-3DEF-73D99F5A0C01}"/>
                    </a:ext>
                  </a:extLst>
                </p:cNvPr>
                <p:cNvSpPr/>
                <p:nvPr/>
              </p:nvSpPr>
              <p:spPr>
                <a:xfrm rot="14647693">
                  <a:off x="6696526" y="492632"/>
                  <a:ext cx="145939" cy="7069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59" name="Textfeld 2258">
                      <a:extLst>
                        <a:ext uri="{FF2B5EF4-FFF2-40B4-BE49-F238E27FC236}">
                          <a16:creationId xmlns:a16="http://schemas.microsoft.com/office/drawing/2014/main" id="{495FB0DF-8AA1-3115-B8E0-00DE4A109F62}"/>
                        </a:ext>
                      </a:extLst>
                    </p:cNvPr>
                    <p:cNvSpPr txBox="1"/>
                    <p:nvPr/>
                  </p:nvSpPr>
                  <p:spPr>
                    <a:xfrm>
                      <a:off x="5583760" y="563364"/>
                      <a:ext cx="393177"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050" b="0" i="1" dirty="0" smtClean="0">
                                <a:latin typeface="Cambria Math" panose="02040503050406030204" pitchFamily="18" charset="0"/>
                              </a:rPr>
                              <m:t>𝑚</m:t>
                            </m:r>
                          </m:oMath>
                        </m:oMathPara>
                      </a14:m>
                      <a:endParaRPr lang="en-GB" dirty="0"/>
                    </a:p>
                  </p:txBody>
                </p:sp>
              </mc:Choice>
              <mc:Fallback xmlns="">
                <p:sp>
                  <p:nvSpPr>
                    <p:cNvPr id="2259" name="Textfeld 2258">
                      <a:extLst>
                        <a:ext uri="{FF2B5EF4-FFF2-40B4-BE49-F238E27FC236}">
                          <a16:creationId xmlns:a16="http://schemas.microsoft.com/office/drawing/2014/main" id="{495FB0DF-8AA1-3115-B8E0-00DE4A109F62}"/>
                        </a:ext>
                      </a:extLst>
                    </p:cNvPr>
                    <p:cNvSpPr txBox="1">
                      <a:spLocks noRot="1" noChangeAspect="1" noMove="1" noResize="1" noEditPoints="1" noAdjustHandles="1" noChangeArrowheads="1" noChangeShapeType="1" noTextEdit="1"/>
                    </p:cNvSpPr>
                    <p:nvPr/>
                  </p:nvSpPr>
                  <p:spPr>
                    <a:xfrm>
                      <a:off x="5583760" y="563364"/>
                      <a:ext cx="393177" cy="253916"/>
                    </a:xfrm>
                    <a:prstGeom prst="rect">
                      <a:avLst/>
                    </a:prstGeom>
                    <a:blipFill>
                      <a:blip r:embed="rId13"/>
                      <a:stretch>
                        <a:fillRect/>
                      </a:stretch>
                    </a:blipFill>
                  </p:spPr>
                  <p:txBody>
                    <a:bodyPr/>
                    <a:lstStyle/>
                    <a:p>
                      <a:r>
                        <a:rPr lang="en-GB">
                          <a:noFill/>
                        </a:rPr>
                        <a:t> </a:t>
                      </a:r>
                    </a:p>
                  </p:txBody>
                </p:sp>
              </mc:Fallback>
            </mc:AlternateContent>
          </p:grpSp>
          <p:sp>
            <p:nvSpPr>
              <p:cNvPr id="2261" name="Rectangle 21">
                <a:extLst>
                  <a:ext uri="{FF2B5EF4-FFF2-40B4-BE49-F238E27FC236}">
                    <a16:creationId xmlns:a16="http://schemas.microsoft.com/office/drawing/2014/main" id="{9190449D-4510-C613-D496-94446783A0A3}"/>
                  </a:ext>
                </a:extLst>
              </p:cNvPr>
              <p:cNvSpPr/>
              <p:nvPr/>
            </p:nvSpPr>
            <p:spPr>
              <a:xfrm>
                <a:off x="5334660" y="4809775"/>
                <a:ext cx="4033339" cy="7077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80000">
                  <a:buClrTx/>
                  <a:defRPr/>
                </a:pPr>
                <a:r>
                  <a:rPr lang="en-US" sz="900" kern="1200" dirty="0">
                    <a:solidFill>
                      <a:schemeClr val="tx1"/>
                    </a:solidFill>
                    <a:latin typeface="Daimler CS" pitchFamily="2" charset="0"/>
                  </a:rPr>
                  <a:t>one-hot with 18 classes for each track – sensor object association </a:t>
                </a:r>
                <a:r>
                  <a:rPr lang="en-US" sz="900" kern="1200" dirty="0">
                    <a:solidFill>
                      <a:schemeClr val="tx1"/>
                    </a:solidFill>
                    <a:latin typeface="Daimler CS" pitchFamily="2" charset="0"/>
                    <a:sym typeface="Wingdings" panose="05000000000000000000" pitchFamily="2" charset="2"/>
                  </a:rPr>
                  <a:t> 288</a:t>
                </a:r>
                <a:endParaRPr lang="en-US" sz="900" kern="1200" dirty="0">
                  <a:solidFill>
                    <a:schemeClr val="tx1"/>
                  </a:solidFill>
                  <a:latin typeface="Daimler CS" pitchFamily="2" charset="0"/>
                </a:endParaRPr>
              </a:p>
              <a:p>
                <a:pPr defTabSz="180000">
                  <a:buClrTx/>
                  <a:defRPr/>
                </a:pPr>
                <a:r>
                  <a:rPr lang="en-US" sz="900" kern="1200" dirty="0">
                    <a:solidFill>
                      <a:schemeClr val="tx1"/>
                    </a:solidFill>
                    <a:latin typeface="Daimler CS" pitchFamily="2" charset="0"/>
                  </a:rPr>
                  <a:t>Class 1 to 16 possible track assignment</a:t>
                </a:r>
              </a:p>
              <a:p>
                <a:pPr defTabSz="180000">
                  <a:buClrTx/>
                  <a:defRPr/>
                </a:pPr>
                <a:r>
                  <a:rPr lang="en-US" sz="900" kern="1200" dirty="0">
                    <a:solidFill>
                      <a:schemeClr val="tx1"/>
                    </a:solidFill>
                    <a:latin typeface="Daimler CS" pitchFamily="2" charset="0"/>
                  </a:rPr>
                  <a:t>Class 17 no track assignment (new sensor object)</a:t>
                </a:r>
              </a:p>
              <a:p>
                <a:pPr defTabSz="180000">
                  <a:buClrTx/>
                  <a:defRPr/>
                </a:pPr>
                <a:r>
                  <a:rPr lang="en-US" sz="900" kern="1200" dirty="0">
                    <a:solidFill>
                      <a:schemeClr val="tx1"/>
                    </a:solidFill>
                    <a:latin typeface="Daimler CS" pitchFamily="2" charset="0"/>
                  </a:rPr>
                  <a:t>Class 18 no sensor object  </a:t>
                </a:r>
              </a:p>
            </p:txBody>
          </p:sp>
          <p:grpSp>
            <p:nvGrpSpPr>
              <p:cNvPr id="7" name="Gruppieren 6">
                <a:extLst>
                  <a:ext uri="{FF2B5EF4-FFF2-40B4-BE49-F238E27FC236}">
                    <a16:creationId xmlns:a16="http://schemas.microsoft.com/office/drawing/2014/main" id="{008C5174-0B15-9766-8C09-E24CAE70EC86}"/>
                  </a:ext>
                </a:extLst>
              </p:cNvPr>
              <p:cNvGrpSpPr/>
              <p:nvPr/>
            </p:nvGrpSpPr>
            <p:grpSpPr>
              <a:xfrm>
                <a:off x="7166464" y="1894922"/>
                <a:ext cx="1478882" cy="998688"/>
                <a:chOff x="7166464" y="1894922"/>
                <a:chExt cx="1478882" cy="998688"/>
              </a:xfrm>
            </p:grpSpPr>
            <p:sp>
              <p:nvSpPr>
                <p:cNvPr id="3" name="Rectangle 21">
                  <a:extLst>
                    <a:ext uri="{FF2B5EF4-FFF2-40B4-BE49-F238E27FC236}">
                      <a16:creationId xmlns:a16="http://schemas.microsoft.com/office/drawing/2014/main" id="{1B1D4817-0F8B-F72B-B0ED-884E83D6A11C}"/>
                    </a:ext>
                  </a:extLst>
                </p:cNvPr>
                <p:cNvSpPr/>
                <p:nvPr/>
              </p:nvSpPr>
              <p:spPr>
                <a:xfrm>
                  <a:off x="7166464" y="1894922"/>
                  <a:ext cx="1315875" cy="36791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BILSTM Layer</a:t>
                  </a:r>
                </a:p>
              </p:txBody>
            </p:sp>
            <p:sp>
              <p:nvSpPr>
                <p:cNvPr id="5" name="Rectangle 21">
                  <a:extLst>
                    <a:ext uri="{FF2B5EF4-FFF2-40B4-BE49-F238E27FC236}">
                      <a16:creationId xmlns:a16="http://schemas.microsoft.com/office/drawing/2014/main" id="{B397096F-144E-8BB1-90AF-BECD83CEBD28}"/>
                    </a:ext>
                  </a:extLst>
                </p:cNvPr>
                <p:cNvSpPr/>
                <p:nvPr/>
              </p:nvSpPr>
              <p:spPr>
                <a:xfrm>
                  <a:off x="7170906" y="2541432"/>
                  <a:ext cx="1474440" cy="35217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endParaRPr lang="en-US" sz="800" kern="1200" dirty="0">
                    <a:solidFill>
                      <a:schemeClr val="tx1"/>
                    </a:solidFill>
                    <a:latin typeface="Daimler CS" pitchFamily="2" charset="0"/>
                  </a:endParaRPr>
                </a:p>
              </p:txBody>
            </p:sp>
            <p:sp>
              <p:nvSpPr>
                <p:cNvPr id="6" name="Rectangle 21">
                  <a:extLst>
                    <a:ext uri="{FF2B5EF4-FFF2-40B4-BE49-F238E27FC236}">
                      <a16:creationId xmlns:a16="http://schemas.microsoft.com/office/drawing/2014/main" id="{DC121C3C-2D66-653C-8D87-5FFB77680A5C}"/>
                    </a:ext>
                  </a:extLst>
                </p:cNvPr>
                <p:cNvSpPr/>
                <p:nvPr/>
              </p:nvSpPr>
              <p:spPr>
                <a:xfrm>
                  <a:off x="7170908" y="2317783"/>
                  <a:ext cx="1311431"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Batch-Normalization Layer</a:t>
                  </a:r>
                </a:p>
              </p:txBody>
            </p:sp>
          </p:grpSp>
        </p:grpSp>
        <p:sp>
          <p:nvSpPr>
            <p:cNvPr id="12" name="Rectangle 21">
              <a:extLst>
                <a:ext uri="{FF2B5EF4-FFF2-40B4-BE49-F238E27FC236}">
                  <a16:creationId xmlns:a16="http://schemas.microsoft.com/office/drawing/2014/main" id="{2D4AA489-7782-DC3A-82DE-FEF849693206}"/>
                </a:ext>
              </a:extLst>
            </p:cNvPr>
            <p:cNvSpPr/>
            <p:nvPr/>
          </p:nvSpPr>
          <p:spPr>
            <a:xfrm>
              <a:off x="7683379" y="2862165"/>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Relu Layer</a:t>
              </a:r>
            </a:p>
          </p:txBody>
        </p:sp>
        <p:sp>
          <p:nvSpPr>
            <p:cNvPr id="13" name="Rectangle 21">
              <a:extLst>
                <a:ext uri="{FF2B5EF4-FFF2-40B4-BE49-F238E27FC236}">
                  <a16:creationId xmlns:a16="http://schemas.microsoft.com/office/drawing/2014/main" id="{C5BDAAB1-4013-4308-AC12-CCE766C84D52}"/>
                </a:ext>
              </a:extLst>
            </p:cNvPr>
            <p:cNvSpPr/>
            <p:nvPr/>
          </p:nvSpPr>
          <p:spPr>
            <a:xfrm>
              <a:off x="7700700" y="4492337"/>
              <a:ext cx="1318158" cy="2880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sz="800" kern="1200" dirty="0">
                  <a:solidFill>
                    <a:schemeClr val="tx1"/>
                  </a:solidFill>
                  <a:latin typeface="Daimler CS" pitchFamily="2" charset="0"/>
                </a:rPr>
                <a:t>Concatenation Layer</a:t>
              </a:r>
            </a:p>
          </p:txBody>
        </p:sp>
      </p:grpSp>
    </p:spTree>
    <p:extLst>
      <p:ext uri="{BB962C8B-B14F-4D97-AF65-F5344CB8AC3E}">
        <p14:creationId xmlns:p14="http://schemas.microsoft.com/office/powerpoint/2010/main" val="28466395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201" y="1782385"/>
            <a:ext cx="5054599" cy="1169551"/>
          </a:xfrm>
          <a:prstGeom prst="rect">
            <a:avLst/>
          </a:prstGeom>
        </p:spPr>
        <p:txBody>
          <a:bodyPr wrap="square">
            <a:spAutoFit/>
          </a:bodyPr>
          <a:lstStyle/>
          <a:p>
            <a:r>
              <a:rPr lang="en-US" b="1" dirty="0">
                <a:solidFill>
                  <a:srgbClr val="C00000"/>
                </a:solidFill>
              </a:rPr>
              <a:t>Network development </a:t>
            </a:r>
            <a:r>
              <a:rPr lang="en-US" b="1" dirty="0"/>
              <a:t>- Following common open-loop prediction models / real time prediction models</a:t>
            </a:r>
          </a:p>
          <a:p>
            <a:endParaRPr lang="en-AU"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7"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pic>
        <p:nvPicPr>
          <p:cNvPr id="64" name="Grafik 63">
            <a:extLst>
              <a:ext uri="{FF2B5EF4-FFF2-40B4-BE49-F238E27FC236}">
                <a16:creationId xmlns:a16="http://schemas.microsoft.com/office/drawing/2014/main" id="{0DD45FDA-C4F4-B8E7-A5CB-6290BD43D972}"/>
              </a:ext>
            </a:extLst>
          </p:cNvPr>
          <p:cNvPicPr>
            <a:picLocks noChangeAspect="1"/>
          </p:cNvPicPr>
          <p:nvPr/>
        </p:nvPicPr>
        <p:blipFill>
          <a:blip r:embed="rId5"/>
          <a:stretch>
            <a:fillRect/>
          </a:stretch>
        </p:blipFill>
        <p:spPr>
          <a:xfrm>
            <a:off x="6096000" y="1313942"/>
            <a:ext cx="5257799" cy="5178932"/>
          </a:xfrm>
          <a:prstGeom prst="rect">
            <a:avLst/>
          </a:prstGeom>
          <a:ln>
            <a:noFill/>
          </a:ln>
        </p:spPr>
      </p:pic>
      <p:sp>
        <p:nvSpPr>
          <p:cNvPr id="6" name="Textfeld 5">
            <a:extLst>
              <a:ext uri="{FF2B5EF4-FFF2-40B4-BE49-F238E27FC236}">
                <a16:creationId xmlns:a16="http://schemas.microsoft.com/office/drawing/2014/main" id="{679B0FCA-3142-E799-74EF-80F11A419221}"/>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2" name="aDeep Learning_ Long Short-Term Memory Networks (LSTMs) - Trim">
            <a:hlinkClick r:id="" action="ppaction://media"/>
            <a:extLst>
              <a:ext uri="{FF2B5EF4-FFF2-40B4-BE49-F238E27FC236}">
                <a16:creationId xmlns:a16="http://schemas.microsoft.com/office/drawing/2014/main" id="{44B667D2-D0DB-FE4B-E896-3EBD32B0A7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7226" y="3830864"/>
            <a:ext cx="4735689" cy="2663825"/>
          </a:xfrm>
          <a:prstGeom prst="rect">
            <a:avLst/>
          </a:prstGeom>
          <a:ln w="6350">
            <a:solidFill>
              <a:schemeClr val="accent3"/>
            </a:solidFill>
          </a:ln>
        </p:spPr>
      </p:pic>
      <p:sp>
        <p:nvSpPr>
          <p:cNvPr id="3" name="Rechteck 2">
            <a:extLst>
              <a:ext uri="{FF2B5EF4-FFF2-40B4-BE49-F238E27FC236}">
                <a16:creationId xmlns:a16="http://schemas.microsoft.com/office/drawing/2014/main" id="{2D3F862D-E553-5A35-7CFA-16B7389BD882}"/>
              </a:ext>
            </a:extLst>
          </p:cNvPr>
          <p:cNvSpPr/>
          <p:nvPr/>
        </p:nvSpPr>
        <p:spPr>
          <a:xfrm>
            <a:off x="838199" y="6244225"/>
            <a:ext cx="10515601" cy="246221"/>
          </a:xfrm>
          <a:prstGeom prst="rect">
            <a:avLst/>
          </a:prstGeom>
        </p:spPr>
        <p:txBody>
          <a:bodyPr wrap="square">
            <a:spAutoFit/>
          </a:bodyPr>
          <a:lstStyle/>
          <a:p>
            <a:r>
              <a:rPr lang="en-US" sz="1000" dirty="0">
                <a:solidFill>
                  <a:schemeClr val="accent3">
                    <a:lumMod val="50000"/>
                  </a:schemeClr>
                </a:solidFill>
                <a:latin typeface="Menlo"/>
              </a:rPr>
              <a:t>Mathworks Inc., "Deep Learning: Long Short-Term Memory Networks (LSTMs)“, 2018</a:t>
            </a:r>
          </a:p>
        </p:txBody>
      </p:sp>
      <p:grpSp>
        <p:nvGrpSpPr>
          <p:cNvPr id="4" name="Gruppieren 3">
            <a:extLst>
              <a:ext uri="{FF2B5EF4-FFF2-40B4-BE49-F238E27FC236}">
                <a16:creationId xmlns:a16="http://schemas.microsoft.com/office/drawing/2014/main" id="{8C823B52-0246-C739-F4F1-B10D27098DA0}"/>
              </a:ext>
            </a:extLst>
          </p:cNvPr>
          <p:cNvGrpSpPr/>
          <p:nvPr/>
        </p:nvGrpSpPr>
        <p:grpSpPr>
          <a:xfrm>
            <a:off x="5771615" y="1311514"/>
            <a:ext cx="6090055" cy="5178932"/>
            <a:chOff x="4943261" y="1912984"/>
            <a:chExt cx="6090055" cy="5178932"/>
          </a:xfrm>
        </p:grpSpPr>
        <p:grpSp>
          <p:nvGrpSpPr>
            <p:cNvPr id="5" name="Gruppieren 4">
              <a:extLst>
                <a:ext uri="{FF2B5EF4-FFF2-40B4-BE49-F238E27FC236}">
                  <a16:creationId xmlns:a16="http://schemas.microsoft.com/office/drawing/2014/main" id="{96A07A33-4F92-73B5-7E1A-D8AF179B7D84}"/>
                </a:ext>
              </a:extLst>
            </p:cNvPr>
            <p:cNvGrpSpPr/>
            <p:nvPr/>
          </p:nvGrpSpPr>
          <p:grpSpPr>
            <a:xfrm>
              <a:off x="4943261" y="1912984"/>
              <a:ext cx="6090055" cy="5178932"/>
              <a:chOff x="5352836" y="1377275"/>
              <a:chExt cx="6090055" cy="5178932"/>
            </a:xfrm>
          </p:grpSpPr>
          <p:sp>
            <p:nvSpPr>
              <p:cNvPr id="9" name="Rechteck 8">
                <a:extLst>
                  <a:ext uri="{FF2B5EF4-FFF2-40B4-BE49-F238E27FC236}">
                    <a16:creationId xmlns:a16="http://schemas.microsoft.com/office/drawing/2014/main" id="{27714F60-5B98-09AC-B1B3-902A33568ED6}"/>
                  </a:ext>
                </a:extLst>
              </p:cNvPr>
              <p:cNvSpPr/>
              <p:nvPr/>
            </p:nvSpPr>
            <p:spPr>
              <a:xfrm>
                <a:off x="5352836" y="1377275"/>
                <a:ext cx="6090055" cy="5178932"/>
              </a:xfrm>
              <a:prstGeom prst="rect">
                <a:avLst/>
              </a:prstGeom>
              <a:solidFill>
                <a:schemeClr val="bg1"/>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2000" dirty="0">
                  <a:latin typeface="Daimler CS" pitchFamily="2" charset="0"/>
                </a:endParaRPr>
              </a:p>
            </p:txBody>
          </p:sp>
          <p:sp>
            <p:nvSpPr>
              <p:cNvPr id="10" name="Rechteck 9">
                <a:extLst>
                  <a:ext uri="{FF2B5EF4-FFF2-40B4-BE49-F238E27FC236}">
                    <a16:creationId xmlns:a16="http://schemas.microsoft.com/office/drawing/2014/main" id="{F15F5004-97E3-70D7-3BC9-2701B0774124}"/>
                  </a:ext>
                </a:extLst>
              </p:cNvPr>
              <p:cNvSpPr/>
              <p:nvPr/>
            </p:nvSpPr>
            <p:spPr>
              <a:xfrm>
                <a:off x="5646058" y="4328159"/>
                <a:ext cx="3408754" cy="1859001"/>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t"/>
              <a:lstStyle/>
              <a:p>
                <a:r>
                  <a:rPr lang="de-DE" dirty="0"/>
                  <a:t>Output</a:t>
                </a:r>
              </a:p>
            </p:txBody>
          </p:sp>
          <p:pic>
            <p:nvPicPr>
              <p:cNvPr id="12" name="Grafik 11">
                <a:extLst>
                  <a:ext uri="{FF2B5EF4-FFF2-40B4-BE49-F238E27FC236}">
                    <a16:creationId xmlns:a16="http://schemas.microsoft.com/office/drawing/2014/main" id="{81107C12-3438-8790-9F0F-F580992DE815}"/>
                  </a:ext>
                </a:extLst>
              </p:cNvPr>
              <p:cNvPicPr>
                <a:picLocks noChangeAspect="1"/>
              </p:cNvPicPr>
              <p:nvPr/>
            </p:nvPicPr>
            <p:blipFill rotWithShape="1">
              <a:blip r:embed="rId7"/>
              <a:srcRect l="-868" r="-870"/>
              <a:stretch/>
            </p:blipFill>
            <p:spPr>
              <a:xfrm>
                <a:off x="9576924" y="1719462"/>
                <a:ext cx="1698538" cy="4440260"/>
              </a:xfrm>
              <a:prstGeom prst="rect">
                <a:avLst/>
              </a:prstGeom>
            </p:spPr>
          </p:pic>
          <p:sp>
            <p:nvSpPr>
              <p:cNvPr id="17" name="Rechteck 16">
                <a:extLst>
                  <a:ext uri="{FF2B5EF4-FFF2-40B4-BE49-F238E27FC236}">
                    <a16:creationId xmlns:a16="http://schemas.microsoft.com/office/drawing/2014/main" id="{E7BEA83A-25F8-B3D0-A194-4BCF47E24C25}"/>
                  </a:ext>
                </a:extLst>
              </p:cNvPr>
              <p:cNvSpPr/>
              <p:nvPr/>
            </p:nvSpPr>
            <p:spPr>
              <a:xfrm>
                <a:off x="5727309" y="5606595"/>
                <a:ext cx="3115065" cy="40829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denormalisieren</a:t>
                </a:r>
              </a:p>
            </p:txBody>
          </p:sp>
          <p:grpSp>
            <p:nvGrpSpPr>
              <p:cNvPr id="21" name="Gruppieren 20">
                <a:extLst>
                  <a:ext uri="{FF2B5EF4-FFF2-40B4-BE49-F238E27FC236}">
                    <a16:creationId xmlns:a16="http://schemas.microsoft.com/office/drawing/2014/main" id="{9EC306A8-2484-94ED-D64D-AF820AA1C939}"/>
                  </a:ext>
                </a:extLst>
              </p:cNvPr>
              <p:cNvGrpSpPr/>
              <p:nvPr/>
            </p:nvGrpSpPr>
            <p:grpSpPr>
              <a:xfrm>
                <a:off x="5727309" y="4651705"/>
                <a:ext cx="3115065" cy="875020"/>
                <a:chOff x="9369738" y="3867609"/>
                <a:chExt cx="3115065" cy="875020"/>
              </a:xfrm>
            </p:grpSpPr>
            <p:sp>
              <p:nvSpPr>
                <p:cNvPr id="24" name="Rechteck 23">
                  <a:extLst>
                    <a:ext uri="{FF2B5EF4-FFF2-40B4-BE49-F238E27FC236}">
                      <a16:creationId xmlns:a16="http://schemas.microsoft.com/office/drawing/2014/main" id="{43C3DFC7-22B9-64B4-F12E-35D4B8FDDB89}"/>
                    </a:ext>
                  </a:extLst>
                </p:cNvPr>
                <p:cNvSpPr/>
                <p:nvPr/>
              </p:nvSpPr>
              <p:spPr>
                <a:xfrm>
                  <a:off x="9369738" y="3867609"/>
                  <a:ext cx="311506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25" name="Rechteck 24">
                  <a:extLst>
                    <a:ext uri="{FF2B5EF4-FFF2-40B4-BE49-F238E27FC236}">
                      <a16:creationId xmlns:a16="http://schemas.microsoft.com/office/drawing/2014/main" id="{074B1435-F9E1-DF10-5566-3B9820409525}"/>
                    </a:ext>
                  </a:extLst>
                </p:cNvPr>
                <p:cNvSpPr/>
                <p:nvPr/>
              </p:nvSpPr>
              <p:spPr>
                <a:xfrm>
                  <a:off x="11144519" y="3985374"/>
                  <a:ext cx="430984" cy="670030"/>
                </a:xfrm>
                <a:prstGeom prst="rect">
                  <a:avLst/>
                </a:prstGeom>
                <a:solidFill>
                  <a:srgbClr val="F5F5F5"/>
                </a:solid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grpSp>
              <p:nvGrpSpPr>
                <p:cNvPr id="26" name="Gruppieren 25">
                  <a:extLst>
                    <a:ext uri="{FF2B5EF4-FFF2-40B4-BE49-F238E27FC236}">
                      <a16:creationId xmlns:a16="http://schemas.microsoft.com/office/drawing/2014/main" id="{4DB60373-67C1-1542-55BF-26E365B131A1}"/>
                    </a:ext>
                  </a:extLst>
                </p:cNvPr>
                <p:cNvGrpSpPr/>
                <p:nvPr/>
              </p:nvGrpSpPr>
              <p:grpSpPr>
                <a:xfrm>
                  <a:off x="9374199" y="3995768"/>
                  <a:ext cx="2517055" cy="722770"/>
                  <a:chOff x="3514071" y="2374785"/>
                  <a:chExt cx="2517055" cy="722770"/>
                </a:xfrm>
              </p:grpSpPr>
              <p:pic>
                <p:nvPicPr>
                  <p:cNvPr id="27" name="Grafik 26">
                    <a:extLst>
                      <a:ext uri="{FF2B5EF4-FFF2-40B4-BE49-F238E27FC236}">
                        <a16:creationId xmlns:a16="http://schemas.microsoft.com/office/drawing/2014/main" id="{ECA3563E-7FBA-7CED-F59A-C81BBA4F1511}"/>
                      </a:ext>
                    </a:extLst>
                  </p:cNvPr>
                  <p:cNvPicPr>
                    <a:picLocks noChangeAspect="1"/>
                  </p:cNvPicPr>
                  <p:nvPr/>
                </p:nvPicPr>
                <p:blipFill rotWithShape="1">
                  <a:blip r:embed="rId8"/>
                  <a:srcRect l="95769" r="-394"/>
                  <a:stretch/>
                </p:blipFill>
                <p:spPr>
                  <a:xfrm>
                    <a:off x="5726151" y="2374785"/>
                    <a:ext cx="304975" cy="676731"/>
                  </a:xfrm>
                  <a:prstGeom prst="rect">
                    <a:avLst/>
                  </a:prstGeom>
                </p:spPr>
              </p:pic>
              <p:grpSp>
                <p:nvGrpSpPr>
                  <p:cNvPr id="28" name="Gruppieren 27">
                    <a:extLst>
                      <a:ext uri="{FF2B5EF4-FFF2-40B4-BE49-F238E27FC236}">
                        <a16:creationId xmlns:a16="http://schemas.microsoft.com/office/drawing/2014/main" id="{AC4ADD16-BD28-CE96-90F1-15E52A2664A3}"/>
                      </a:ext>
                    </a:extLst>
                  </p:cNvPr>
                  <p:cNvGrpSpPr/>
                  <p:nvPr/>
                </p:nvGrpSpPr>
                <p:grpSpPr>
                  <a:xfrm>
                    <a:off x="3514071" y="2574335"/>
                    <a:ext cx="1770319" cy="523220"/>
                    <a:chOff x="1954587" y="4291341"/>
                    <a:chExt cx="1382659" cy="408646"/>
                  </a:xfrm>
                </p:grpSpPr>
                <p:cxnSp>
                  <p:nvCxnSpPr>
                    <p:cNvPr id="29" name="Gewinkelter Verbinder 6">
                      <a:extLst>
                        <a:ext uri="{FF2B5EF4-FFF2-40B4-BE49-F238E27FC236}">
                          <a16:creationId xmlns:a16="http://schemas.microsoft.com/office/drawing/2014/main" id="{84FECD41-EB92-7B34-37BE-C57928A24B04}"/>
                        </a:ext>
                      </a:extLst>
                    </p:cNvPr>
                    <p:cNvCxnSpPr>
                      <a:cxnSpLocks/>
                      <a:stCxn id="30" idx="3"/>
                      <a:endCxn id="25" idx="1"/>
                    </p:cNvCxnSpPr>
                    <p:nvPr/>
                  </p:nvCxnSpPr>
                  <p:spPr>
                    <a:xfrm flipV="1">
                      <a:off x="3032493" y="4389024"/>
                      <a:ext cx="304753" cy="106640"/>
                    </a:xfrm>
                    <a:prstGeom prst="bentConnector3">
                      <a:avLst>
                        <a:gd name="adj1"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57F2DF8-EEF5-2457-C1D5-795ABAB1AA56}"/>
                        </a:ext>
                      </a:extLst>
                    </p:cNvPr>
                    <p:cNvSpPr txBox="1"/>
                    <p:nvPr/>
                  </p:nvSpPr>
                  <p:spPr>
                    <a:xfrm>
                      <a:off x="1954587" y="4291341"/>
                      <a:ext cx="1077906"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k+1</a:t>
                      </a:r>
                    </a:p>
                  </p:txBody>
                </p:sp>
              </p:grpSp>
            </p:grpSp>
          </p:grpSp>
          <p:sp>
            <p:nvSpPr>
              <p:cNvPr id="22" name="Pfeil: nach oben 21">
                <a:extLst>
                  <a:ext uri="{FF2B5EF4-FFF2-40B4-BE49-F238E27FC236}">
                    <a16:creationId xmlns:a16="http://schemas.microsoft.com/office/drawing/2014/main" id="{25E81788-646E-5A4D-AD70-8E1A70C3EE46}"/>
                  </a:ext>
                </a:extLst>
              </p:cNvPr>
              <p:cNvSpPr/>
              <p:nvPr/>
            </p:nvSpPr>
            <p:spPr>
              <a:xfrm flipH="1">
                <a:off x="8316036" y="5470781"/>
                <a:ext cx="163657" cy="224189"/>
              </a:xfrm>
              <a:prstGeom prst="upArrow">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23" name="Grafik 22">
                <a:extLst>
                  <a:ext uri="{FF2B5EF4-FFF2-40B4-BE49-F238E27FC236}">
                    <a16:creationId xmlns:a16="http://schemas.microsoft.com/office/drawing/2014/main" id="{ACD8131A-43B4-2963-AD09-5AAA9388CAA6}"/>
                  </a:ext>
                </a:extLst>
              </p:cNvPr>
              <p:cNvPicPr>
                <a:picLocks noChangeAspect="1"/>
              </p:cNvPicPr>
              <p:nvPr/>
            </p:nvPicPr>
            <p:blipFill rotWithShape="1">
              <a:blip r:embed="rId8"/>
              <a:srcRect l="82359" r="11116"/>
              <a:stretch/>
            </p:blipFill>
            <p:spPr>
              <a:xfrm>
                <a:off x="8274590" y="4779863"/>
                <a:ext cx="430259" cy="676731"/>
              </a:xfrm>
              <a:prstGeom prst="rect">
                <a:avLst/>
              </a:prstGeom>
            </p:spPr>
          </p:pic>
          <p:sp>
            <p:nvSpPr>
              <p:cNvPr id="16" name="Pfeil: nach rechts gekrümmt 15">
                <a:extLst>
                  <a:ext uri="{FF2B5EF4-FFF2-40B4-BE49-F238E27FC236}">
                    <a16:creationId xmlns:a16="http://schemas.microsoft.com/office/drawing/2014/main" id="{35E8A7E9-BDA2-BF08-C4B4-8A71A257552A}"/>
                  </a:ext>
                </a:extLst>
              </p:cNvPr>
              <p:cNvSpPr/>
              <p:nvPr/>
            </p:nvSpPr>
            <p:spPr>
              <a:xfrm rot="16200000" flipV="1">
                <a:off x="9141263" y="5123394"/>
                <a:ext cx="470677" cy="2204020"/>
              </a:xfrm>
              <a:prstGeom prst="curvedRightArrow">
                <a:avLst>
                  <a:gd name="adj1" fmla="val 20563"/>
                  <a:gd name="adj2" fmla="val 58159"/>
                  <a:gd name="adj3" fmla="val 22980"/>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Rechteck 7">
              <a:extLst>
                <a:ext uri="{FF2B5EF4-FFF2-40B4-BE49-F238E27FC236}">
                  <a16:creationId xmlns:a16="http://schemas.microsoft.com/office/drawing/2014/main" id="{0010F022-FD00-5D80-CBA9-8395B4823A2C}"/>
                </a:ext>
              </a:extLst>
            </p:cNvPr>
            <p:cNvSpPr/>
            <p:nvPr/>
          </p:nvSpPr>
          <p:spPr>
            <a:xfrm>
              <a:off x="7524472" y="5298537"/>
              <a:ext cx="793648" cy="674867"/>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grpSp>
        <p:nvGrpSpPr>
          <p:cNvPr id="37" name="Gruppieren 36">
            <a:extLst>
              <a:ext uri="{FF2B5EF4-FFF2-40B4-BE49-F238E27FC236}">
                <a16:creationId xmlns:a16="http://schemas.microsoft.com/office/drawing/2014/main" id="{0DDA358C-4651-AA41-F498-67819C4E01E9}"/>
              </a:ext>
            </a:extLst>
          </p:cNvPr>
          <p:cNvGrpSpPr/>
          <p:nvPr/>
        </p:nvGrpSpPr>
        <p:grpSpPr>
          <a:xfrm>
            <a:off x="6064839" y="1469298"/>
            <a:ext cx="4832552" cy="2075550"/>
            <a:chOff x="5646058" y="829800"/>
            <a:chExt cx="4832552" cy="2075550"/>
          </a:xfrm>
        </p:grpSpPr>
        <p:sp>
          <p:nvSpPr>
            <p:cNvPr id="42" name="Rechteck 41">
              <a:extLst>
                <a:ext uri="{FF2B5EF4-FFF2-40B4-BE49-F238E27FC236}">
                  <a16:creationId xmlns:a16="http://schemas.microsoft.com/office/drawing/2014/main" id="{2F381A42-6116-D53D-C5EF-4EE471612B28}"/>
                </a:ext>
              </a:extLst>
            </p:cNvPr>
            <p:cNvSpPr/>
            <p:nvPr/>
          </p:nvSpPr>
          <p:spPr>
            <a:xfrm>
              <a:off x="5646058" y="1005821"/>
              <a:ext cx="3408754" cy="1899529"/>
            </a:xfrm>
            <a:prstGeom prst="rect">
              <a:avLst/>
            </a:prstGeom>
            <a:noFill/>
            <a:ln>
              <a:solidFill>
                <a:srgbClr val="1171BE"/>
              </a:solidFill>
            </a:ln>
          </p:spPr>
          <p:style>
            <a:lnRef idx="2">
              <a:schemeClr val="accent1"/>
            </a:lnRef>
            <a:fillRef idx="1">
              <a:schemeClr val="lt1"/>
            </a:fillRef>
            <a:effectRef idx="0">
              <a:schemeClr val="accent1"/>
            </a:effectRef>
            <a:fontRef idx="minor">
              <a:schemeClr val="dk1"/>
            </a:fontRef>
          </p:style>
          <p:txBody>
            <a:bodyPr rtlCol="0" anchor="b"/>
            <a:lstStyle/>
            <a:p>
              <a:r>
                <a:rPr lang="de-DE" dirty="0"/>
                <a:t>Input</a:t>
              </a:r>
            </a:p>
          </p:txBody>
        </p:sp>
        <p:sp>
          <p:nvSpPr>
            <p:cNvPr id="44" name="Rechteck 43">
              <a:extLst>
                <a:ext uri="{FF2B5EF4-FFF2-40B4-BE49-F238E27FC236}">
                  <a16:creationId xmlns:a16="http://schemas.microsoft.com/office/drawing/2014/main" id="{9498F6E7-3C92-DC64-82D5-19C0C23682AF}"/>
                </a:ext>
              </a:extLst>
            </p:cNvPr>
            <p:cNvSpPr/>
            <p:nvPr/>
          </p:nvSpPr>
          <p:spPr>
            <a:xfrm>
              <a:off x="5870540" y="1710918"/>
              <a:ext cx="2971835" cy="87502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de-DE"/>
            </a:p>
          </p:txBody>
        </p:sp>
        <p:sp>
          <p:nvSpPr>
            <p:cNvPr id="45" name="Rechteck 44">
              <a:extLst>
                <a:ext uri="{FF2B5EF4-FFF2-40B4-BE49-F238E27FC236}">
                  <a16:creationId xmlns:a16="http://schemas.microsoft.com/office/drawing/2014/main" id="{F5432CB1-8921-9AC1-0EB0-F41A1D6213B0}"/>
                </a:ext>
              </a:extLst>
            </p:cNvPr>
            <p:cNvSpPr/>
            <p:nvPr/>
          </p:nvSpPr>
          <p:spPr>
            <a:xfrm>
              <a:off x="7518322" y="1828683"/>
              <a:ext cx="430984" cy="670030"/>
            </a:xfrm>
            <a:prstGeom prst="rect">
              <a:avLst/>
            </a:prstGeom>
            <a:solidFill>
              <a:srgbClr val="F5F5F5"/>
            </a:solid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algn="r"/>
              <a:r>
                <a:rPr lang="de-DE" sz="800" dirty="0">
                  <a:solidFill>
                    <a:schemeClr val="tx1"/>
                  </a:solidFill>
                  <a:latin typeface="Daimler CS" pitchFamily="2" charset="0"/>
                </a:rPr>
                <a:t>posX</a:t>
              </a:r>
            </a:p>
            <a:p>
              <a:pPr algn="r"/>
              <a:r>
                <a:rPr lang="de-DE" sz="800" dirty="0">
                  <a:solidFill>
                    <a:schemeClr val="tx1"/>
                  </a:solidFill>
                  <a:latin typeface="Daimler CS" pitchFamily="2" charset="0"/>
                </a:rPr>
                <a:t>posY</a:t>
              </a:r>
            </a:p>
            <a:p>
              <a:pPr algn="r"/>
              <a:r>
                <a:rPr lang="de-DE" sz="800" dirty="0">
                  <a:solidFill>
                    <a:schemeClr val="tx1"/>
                  </a:solidFill>
                  <a:latin typeface="Daimler CS" pitchFamily="2" charset="0"/>
                </a:rPr>
                <a:t>Yaw</a:t>
              </a:r>
            </a:p>
            <a:p>
              <a:pPr algn="r"/>
              <a:r>
                <a:rPr lang="de-DE" sz="800" dirty="0">
                  <a:solidFill>
                    <a:schemeClr val="tx1"/>
                  </a:solidFill>
                  <a:latin typeface="Daimler CS" pitchFamily="2" charset="0"/>
                </a:rPr>
                <a:t>dimX</a:t>
              </a:r>
              <a:br>
                <a:rPr lang="de-DE" sz="800" dirty="0">
                  <a:solidFill>
                    <a:schemeClr val="tx1"/>
                  </a:solidFill>
                  <a:latin typeface="Daimler CS" pitchFamily="2" charset="0"/>
                </a:rPr>
              </a:br>
              <a:r>
                <a:rPr lang="de-DE" sz="800" dirty="0">
                  <a:solidFill>
                    <a:schemeClr val="tx1"/>
                  </a:solidFill>
                  <a:latin typeface="Daimler CS" pitchFamily="2" charset="0"/>
                </a:rPr>
                <a:t>dimY</a:t>
              </a:r>
              <a:endParaRPr lang="de-DE" sz="1050" dirty="0">
                <a:solidFill>
                  <a:schemeClr val="tx1"/>
                </a:solidFill>
                <a:latin typeface="Daimler CS" pitchFamily="2" charset="0"/>
              </a:endParaRPr>
            </a:p>
          </p:txBody>
        </p:sp>
        <p:sp>
          <p:nvSpPr>
            <p:cNvPr id="46" name="Pfeil: nach rechts gekrümmt 45">
              <a:extLst>
                <a:ext uri="{FF2B5EF4-FFF2-40B4-BE49-F238E27FC236}">
                  <a16:creationId xmlns:a16="http://schemas.microsoft.com/office/drawing/2014/main" id="{9967B95E-21F8-2955-15E4-F05574694303}"/>
                </a:ext>
              </a:extLst>
            </p:cNvPr>
            <p:cNvSpPr/>
            <p:nvPr/>
          </p:nvSpPr>
          <p:spPr>
            <a:xfrm rot="5400000" flipV="1">
              <a:off x="9209935" y="-105544"/>
              <a:ext cx="333331" cy="2204019"/>
            </a:xfrm>
            <a:prstGeom prst="curvedRightArrow">
              <a:avLst>
                <a:gd name="adj1" fmla="val 20563"/>
                <a:gd name="adj2" fmla="val 58159"/>
                <a:gd name="adj3" fmla="val 25000"/>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49" name="Gruppieren 48">
              <a:extLst>
                <a:ext uri="{FF2B5EF4-FFF2-40B4-BE49-F238E27FC236}">
                  <a16:creationId xmlns:a16="http://schemas.microsoft.com/office/drawing/2014/main" id="{6702016B-D260-BD61-429F-E59C9A91A4EE}"/>
                </a:ext>
              </a:extLst>
            </p:cNvPr>
            <p:cNvGrpSpPr/>
            <p:nvPr/>
          </p:nvGrpSpPr>
          <p:grpSpPr>
            <a:xfrm>
              <a:off x="5870540" y="1767100"/>
              <a:ext cx="2877117" cy="748707"/>
              <a:chOff x="3509610" y="2302809"/>
              <a:chExt cx="2877117" cy="748707"/>
            </a:xfrm>
          </p:grpSpPr>
          <p:pic>
            <p:nvPicPr>
              <p:cNvPr id="62" name="Grafik 61">
                <a:extLst>
                  <a:ext uri="{FF2B5EF4-FFF2-40B4-BE49-F238E27FC236}">
                    <a16:creationId xmlns:a16="http://schemas.microsoft.com/office/drawing/2014/main" id="{0F24230C-FCE7-9270-4538-D1603298639E}"/>
                  </a:ext>
                </a:extLst>
              </p:cNvPr>
              <p:cNvPicPr>
                <a:picLocks noChangeAspect="1"/>
              </p:cNvPicPr>
              <p:nvPr/>
            </p:nvPicPr>
            <p:blipFill rotWithShape="1">
              <a:blip r:embed="rId8"/>
              <a:srcRect l="88359" r="-394"/>
              <a:stretch/>
            </p:blipFill>
            <p:spPr>
              <a:xfrm>
                <a:off x="5593080" y="2374785"/>
                <a:ext cx="793647" cy="676731"/>
              </a:xfrm>
              <a:prstGeom prst="rect">
                <a:avLst/>
              </a:prstGeom>
            </p:spPr>
          </p:pic>
          <p:grpSp>
            <p:nvGrpSpPr>
              <p:cNvPr id="63" name="Gruppieren 62">
                <a:extLst>
                  <a:ext uri="{FF2B5EF4-FFF2-40B4-BE49-F238E27FC236}">
                    <a16:creationId xmlns:a16="http://schemas.microsoft.com/office/drawing/2014/main" id="{10AE6868-B3C2-CD01-561A-BCDC7049AA19}"/>
                  </a:ext>
                </a:extLst>
              </p:cNvPr>
              <p:cNvGrpSpPr/>
              <p:nvPr/>
            </p:nvGrpSpPr>
            <p:grpSpPr>
              <a:xfrm>
                <a:off x="3509610" y="2302809"/>
                <a:ext cx="2872418" cy="733181"/>
                <a:chOff x="1951100" y="4079277"/>
                <a:chExt cx="2243421" cy="572631"/>
              </a:xfrm>
            </p:grpSpPr>
            <p:sp>
              <p:nvSpPr>
                <p:cNvPr id="65" name="Rechteck 64">
                  <a:extLst>
                    <a:ext uri="{FF2B5EF4-FFF2-40B4-BE49-F238E27FC236}">
                      <a16:creationId xmlns:a16="http://schemas.microsoft.com/office/drawing/2014/main" id="{FBF3F50E-07E8-4AD3-7290-F3DDF3294C39}"/>
                    </a:ext>
                  </a:extLst>
                </p:cNvPr>
                <p:cNvSpPr/>
                <p:nvPr/>
              </p:nvSpPr>
              <p:spPr>
                <a:xfrm>
                  <a:off x="3574665" y="4124822"/>
                  <a:ext cx="619856" cy="527086"/>
                </a:xfrm>
                <a:prstGeom prst="rect">
                  <a:avLst/>
                </a:prstGeom>
                <a:noFill/>
                <a:ln w="9525" cap="flat" cmpd="sng" algn="ctr">
                  <a:solidFill>
                    <a:srgbClr val="1171B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cxnSp>
              <p:nvCxnSpPr>
                <p:cNvPr id="66" name="Gewinkelter Verbinder 6">
                  <a:extLst>
                    <a:ext uri="{FF2B5EF4-FFF2-40B4-BE49-F238E27FC236}">
                      <a16:creationId xmlns:a16="http://schemas.microsoft.com/office/drawing/2014/main" id="{63C62AE2-62C9-635F-09B0-48E4BAB4AC8E}"/>
                    </a:ext>
                  </a:extLst>
                </p:cNvPr>
                <p:cNvCxnSpPr>
                  <a:cxnSpLocks/>
                  <a:stCxn id="67" idx="3"/>
                  <a:endCxn id="45" idx="1"/>
                </p:cNvCxnSpPr>
                <p:nvPr/>
              </p:nvCxnSpPr>
              <p:spPr>
                <a:xfrm>
                  <a:off x="2985571" y="4283600"/>
                  <a:ext cx="252482" cy="105429"/>
                </a:xfrm>
                <a:prstGeom prst="bentConnector3">
                  <a:avLst>
                    <a:gd name="adj1" fmla="val 50000"/>
                  </a:avLst>
                </a:prstGeom>
                <a:ln>
                  <a:solidFill>
                    <a:srgbClr val="1171BE"/>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6E8E1AC5-B396-33AB-745E-9D5182B4C3E4}"/>
                    </a:ext>
                  </a:extLst>
                </p:cNvPr>
                <p:cNvSpPr txBox="1"/>
                <p:nvPr/>
              </p:nvSpPr>
              <p:spPr>
                <a:xfrm>
                  <a:off x="1951100" y="4079277"/>
                  <a:ext cx="1034471" cy="408646"/>
                </a:xfrm>
                <a:prstGeom prst="rect">
                  <a:avLst/>
                </a:prstGeom>
                <a:noFill/>
              </p:spPr>
              <p:txBody>
                <a:bodyPr wrap="square" rtlCol="0">
                  <a:spAutoFit/>
                </a:bodyPr>
                <a:lstStyle/>
                <a:p>
                  <a:r>
                    <a:rPr lang="de-DE" dirty="0">
                      <a:latin typeface="Daimler CS" pitchFamily="2" charset="0"/>
                    </a:rPr>
                    <a:t>Zustandswerte</a:t>
                  </a:r>
                </a:p>
                <a:p>
                  <a:r>
                    <a:rPr lang="de-DE" dirty="0">
                      <a:latin typeface="Daimler CS" pitchFamily="2" charset="0"/>
                    </a:rPr>
                    <a:t>Zeitschritt </a:t>
                  </a:r>
                  <a:r>
                    <a:rPr lang="de-DE" b="1" dirty="0">
                      <a:latin typeface="Daimler CS" pitchFamily="2" charset="0"/>
                    </a:rPr>
                    <a:t>k</a:t>
                  </a:r>
                </a:p>
              </p:txBody>
            </p:sp>
          </p:grpSp>
        </p:grpSp>
        <p:sp>
          <p:nvSpPr>
            <p:cNvPr id="50" name="Pfeil: nach oben 49">
              <a:extLst>
                <a:ext uri="{FF2B5EF4-FFF2-40B4-BE49-F238E27FC236}">
                  <a16:creationId xmlns:a16="http://schemas.microsoft.com/office/drawing/2014/main" id="{2C8DCEC1-9BAF-866B-E04E-B65695B72FA2}"/>
                </a:ext>
              </a:extLst>
            </p:cNvPr>
            <p:cNvSpPr/>
            <p:nvPr/>
          </p:nvSpPr>
          <p:spPr>
            <a:xfrm flipH="1">
              <a:off x="8234242" y="1450321"/>
              <a:ext cx="143447" cy="333330"/>
            </a:xfrm>
            <a:prstGeom prst="upArrow">
              <a:avLst/>
            </a:prstGeom>
            <a:solidFill>
              <a:srgbClr val="1171BE"/>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Rechteck 50">
              <a:extLst>
                <a:ext uri="{FF2B5EF4-FFF2-40B4-BE49-F238E27FC236}">
                  <a16:creationId xmlns:a16="http://schemas.microsoft.com/office/drawing/2014/main" id="{11E7F760-741C-E7C4-AD4B-6F3C0BEEA5CC}"/>
                </a:ext>
              </a:extLst>
            </p:cNvPr>
            <p:cNvSpPr/>
            <p:nvPr/>
          </p:nvSpPr>
          <p:spPr>
            <a:xfrm>
              <a:off x="5870541" y="1168943"/>
              <a:ext cx="2971834" cy="33333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de-DE" dirty="0">
                  <a:solidFill>
                    <a:schemeClr val="accent3">
                      <a:lumMod val="50000"/>
                    </a:schemeClr>
                  </a:solidFill>
                </a:rPr>
                <a:t>normalisieren</a:t>
              </a:r>
            </a:p>
          </p:txBody>
        </p:sp>
      </p:grpSp>
    </p:spTree>
    <p:extLst>
      <p:ext uri="{BB962C8B-B14F-4D97-AF65-F5344CB8AC3E}">
        <p14:creationId xmlns:p14="http://schemas.microsoft.com/office/powerpoint/2010/main" val="798807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a:extLst>
              <a:ext uri="{FF2B5EF4-FFF2-40B4-BE49-F238E27FC236}">
                <a16:creationId xmlns:a16="http://schemas.microsoft.com/office/drawing/2014/main" id="{15C9BAA2-E569-96B2-A395-466026AEFB79}"/>
              </a:ext>
            </a:extLst>
          </p:cNvPr>
          <p:cNvPicPr>
            <a:picLocks noChangeAspect="1"/>
          </p:cNvPicPr>
          <p:nvPr/>
        </p:nvPicPr>
        <p:blipFill rotWithShape="1">
          <a:blip r:embed="rId3">
            <a:clrChange>
              <a:clrFrom>
                <a:srgbClr val="FFFFFF"/>
              </a:clrFrom>
              <a:clrTo>
                <a:srgbClr val="FFFFFF">
                  <a:alpha val="0"/>
                </a:srgbClr>
              </a:clrTo>
            </a:clrChange>
          </a:blip>
          <a:srcRect b="34110"/>
          <a:stretch/>
        </p:blipFill>
        <p:spPr>
          <a:xfrm>
            <a:off x="7429011" y="1434293"/>
            <a:ext cx="3996000" cy="4212761"/>
          </a:xfrm>
          <a:prstGeom prst="rect">
            <a:avLst/>
          </a:prstGeom>
        </p:spPr>
      </p:pic>
      <p:grpSp>
        <p:nvGrpSpPr>
          <p:cNvPr id="23" name="Gruppieren 22">
            <a:extLst>
              <a:ext uri="{FF2B5EF4-FFF2-40B4-BE49-F238E27FC236}">
                <a16:creationId xmlns:a16="http://schemas.microsoft.com/office/drawing/2014/main" id="{8A2D7ADC-9B60-FD2F-CB6B-529FCE6C72C7}"/>
              </a:ext>
            </a:extLst>
          </p:cNvPr>
          <p:cNvGrpSpPr/>
          <p:nvPr/>
        </p:nvGrpSpPr>
        <p:grpSpPr>
          <a:xfrm>
            <a:off x="943673" y="2199314"/>
            <a:ext cx="6870700" cy="2917825"/>
            <a:chOff x="4940643" y="3465572"/>
            <a:chExt cx="6870700" cy="2917825"/>
          </a:xfrm>
        </p:grpSpPr>
        <p:pic>
          <p:nvPicPr>
            <p:cNvPr id="5" name="Grafik 4">
              <a:extLst>
                <a:ext uri="{FF2B5EF4-FFF2-40B4-BE49-F238E27FC236}">
                  <a16:creationId xmlns:a16="http://schemas.microsoft.com/office/drawing/2014/main" id="{E1956744-B2B8-F6A5-E368-CF48BA210E3E}"/>
                </a:ext>
              </a:extLst>
            </p:cNvPr>
            <p:cNvPicPr>
              <a:picLocks noChangeAspect="1"/>
            </p:cNvPicPr>
            <p:nvPr/>
          </p:nvPicPr>
          <p:blipFill rotWithShape="1">
            <a:blip r:embed="rId4"/>
            <a:srcRect l="43646" b="52285"/>
            <a:stretch/>
          </p:blipFill>
          <p:spPr>
            <a:xfrm>
              <a:off x="4940643" y="3465572"/>
              <a:ext cx="6870700" cy="2917825"/>
            </a:xfrm>
            <a:prstGeom prst="rect">
              <a:avLst/>
            </a:prstGeom>
          </p:spPr>
        </p:pic>
        <p:sp>
          <p:nvSpPr>
            <p:cNvPr id="12" name="Ellipse 11">
              <a:extLst>
                <a:ext uri="{FF2B5EF4-FFF2-40B4-BE49-F238E27FC236}">
                  <a16:creationId xmlns:a16="http://schemas.microsoft.com/office/drawing/2014/main" id="{E55AB184-6196-2D01-841D-78706EB0D62E}"/>
                </a:ext>
              </a:extLst>
            </p:cNvPr>
            <p:cNvSpPr/>
            <p:nvPr/>
          </p:nvSpPr>
          <p:spPr>
            <a:xfrm>
              <a:off x="6267381" y="4498889"/>
              <a:ext cx="720000" cy="72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13" name="Gewinkelter Verbinder 18">
            <a:extLst>
              <a:ext uri="{FF2B5EF4-FFF2-40B4-BE49-F238E27FC236}">
                <a16:creationId xmlns:a16="http://schemas.microsoft.com/office/drawing/2014/main" id="{5C7B94F3-EEFC-419D-18E2-582727B6F2DC}"/>
              </a:ext>
            </a:extLst>
          </p:cNvPr>
          <p:cNvCxnSpPr>
            <a:cxnSpLocks/>
            <a:stCxn id="12" idx="4"/>
            <a:endCxn id="57" idx="2"/>
          </p:cNvCxnSpPr>
          <p:nvPr/>
        </p:nvCxnSpPr>
        <p:spPr>
          <a:xfrm rot="16200000" flipH="1">
            <a:off x="4467585" y="2115457"/>
            <a:ext cx="1737863" cy="5412210"/>
          </a:xfrm>
          <a:prstGeom prst="bentConnector3">
            <a:avLst>
              <a:gd name="adj1" fmla="val 11315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A6DF3AC8-03DF-0842-32D8-1658A7083F4B}"/>
              </a:ext>
            </a:extLst>
          </p:cNvPr>
          <p:cNvGrpSpPr/>
          <p:nvPr/>
        </p:nvGrpSpPr>
        <p:grpSpPr>
          <a:xfrm>
            <a:off x="967315" y="2199315"/>
            <a:ext cx="6870700" cy="2917825"/>
            <a:chOff x="1238933" y="4278881"/>
            <a:chExt cx="6870700" cy="2917825"/>
          </a:xfrm>
        </p:grpSpPr>
        <p:pic>
          <p:nvPicPr>
            <p:cNvPr id="3" name="Grafik 2">
              <a:extLst>
                <a:ext uri="{FF2B5EF4-FFF2-40B4-BE49-F238E27FC236}">
                  <a16:creationId xmlns:a16="http://schemas.microsoft.com/office/drawing/2014/main" id="{BE601EB5-BBFD-1E8D-AC19-E6004499C3CE}"/>
                </a:ext>
              </a:extLst>
            </p:cNvPr>
            <p:cNvPicPr>
              <a:picLocks noChangeAspect="1"/>
            </p:cNvPicPr>
            <p:nvPr/>
          </p:nvPicPr>
          <p:blipFill rotWithShape="1">
            <a:blip r:embed="rId5"/>
            <a:srcRect l="43646" b="52285"/>
            <a:stretch/>
          </p:blipFill>
          <p:spPr>
            <a:xfrm>
              <a:off x="1238933" y="4278881"/>
              <a:ext cx="6870700" cy="2917825"/>
            </a:xfrm>
            <a:prstGeom prst="rect">
              <a:avLst/>
            </a:prstGeom>
          </p:spPr>
        </p:pic>
        <p:sp>
          <p:nvSpPr>
            <p:cNvPr id="21" name="Ellipse 20">
              <a:extLst>
                <a:ext uri="{FF2B5EF4-FFF2-40B4-BE49-F238E27FC236}">
                  <a16:creationId xmlns:a16="http://schemas.microsoft.com/office/drawing/2014/main" id="{F2B99953-FFB8-D10D-65B3-405D25CECF48}"/>
                </a:ext>
              </a:extLst>
            </p:cNvPr>
            <p:cNvSpPr/>
            <p:nvPr/>
          </p:nvSpPr>
          <p:spPr>
            <a:xfrm>
              <a:off x="3244146" y="5344481"/>
              <a:ext cx="792000" cy="792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2" name="Gewinkelter Verbinder 18">
            <a:extLst>
              <a:ext uri="{FF2B5EF4-FFF2-40B4-BE49-F238E27FC236}">
                <a16:creationId xmlns:a16="http://schemas.microsoft.com/office/drawing/2014/main" id="{7DBFD9AA-1B4A-5130-7DC9-F7A3E58932FF}"/>
              </a:ext>
            </a:extLst>
          </p:cNvPr>
          <p:cNvCxnSpPr>
            <a:cxnSpLocks/>
            <a:stCxn id="21" idx="4"/>
            <a:endCxn id="59" idx="2"/>
          </p:cNvCxnSpPr>
          <p:nvPr/>
        </p:nvCxnSpPr>
        <p:spPr>
          <a:xfrm rot="16200000" flipH="1">
            <a:off x="5155237" y="2270206"/>
            <a:ext cx="1633579" cy="5206996"/>
          </a:xfrm>
          <a:prstGeom prst="bentConnector3">
            <a:avLst>
              <a:gd name="adj1" fmla="val 113994"/>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7BBFE74C-3A35-7454-78EA-243E1A7D0F18}"/>
              </a:ext>
            </a:extLst>
          </p:cNvPr>
          <p:cNvGrpSpPr/>
          <p:nvPr/>
        </p:nvGrpSpPr>
        <p:grpSpPr>
          <a:xfrm>
            <a:off x="943673" y="2224093"/>
            <a:ext cx="6870700" cy="2917825"/>
            <a:chOff x="-2761820" y="3474022"/>
            <a:chExt cx="6870700" cy="2917825"/>
          </a:xfrm>
        </p:grpSpPr>
        <p:pic>
          <p:nvPicPr>
            <p:cNvPr id="7" name="Grafik 6">
              <a:extLst>
                <a:ext uri="{FF2B5EF4-FFF2-40B4-BE49-F238E27FC236}">
                  <a16:creationId xmlns:a16="http://schemas.microsoft.com/office/drawing/2014/main" id="{005A2F57-83C5-9757-A4A9-E5C6970248B7}"/>
                </a:ext>
              </a:extLst>
            </p:cNvPr>
            <p:cNvPicPr>
              <a:picLocks noChangeAspect="1"/>
            </p:cNvPicPr>
            <p:nvPr/>
          </p:nvPicPr>
          <p:blipFill rotWithShape="1">
            <a:blip r:embed="rId6"/>
            <a:srcRect l="43646" b="52285"/>
            <a:stretch/>
          </p:blipFill>
          <p:spPr>
            <a:xfrm>
              <a:off x="-2761820" y="3474022"/>
              <a:ext cx="6870700" cy="2917825"/>
            </a:xfrm>
            <a:prstGeom prst="rect">
              <a:avLst/>
            </a:prstGeom>
          </p:spPr>
        </p:pic>
        <p:sp>
          <p:nvSpPr>
            <p:cNvPr id="27" name="Ellipse 26">
              <a:extLst>
                <a:ext uri="{FF2B5EF4-FFF2-40B4-BE49-F238E27FC236}">
                  <a16:creationId xmlns:a16="http://schemas.microsoft.com/office/drawing/2014/main" id="{C9491557-3B3A-6829-AEC5-FC5BC10DE364}"/>
                </a:ext>
              </a:extLst>
            </p:cNvPr>
            <p:cNvSpPr/>
            <p:nvPr/>
          </p:nvSpPr>
          <p:spPr>
            <a:xfrm>
              <a:off x="107881" y="4498889"/>
              <a:ext cx="828000" cy="82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28" name="Gewinkelter Verbinder 18">
            <a:extLst>
              <a:ext uri="{FF2B5EF4-FFF2-40B4-BE49-F238E27FC236}">
                <a16:creationId xmlns:a16="http://schemas.microsoft.com/office/drawing/2014/main" id="{340844BD-7588-6555-C40D-D847813B02F7}"/>
              </a:ext>
            </a:extLst>
          </p:cNvPr>
          <p:cNvCxnSpPr>
            <a:cxnSpLocks/>
            <a:stCxn id="27" idx="4"/>
            <a:endCxn id="61" idx="2"/>
          </p:cNvCxnSpPr>
          <p:nvPr/>
        </p:nvCxnSpPr>
        <p:spPr>
          <a:xfrm rot="16200000" flipH="1">
            <a:off x="5810307" y="2494027"/>
            <a:ext cx="1617757" cy="4783622"/>
          </a:xfrm>
          <a:prstGeom prst="bentConnector3">
            <a:avLst>
              <a:gd name="adj1" fmla="val 11413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B2576B22-B560-B363-4AF1-97552581D7CE}"/>
              </a:ext>
            </a:extLst>
          </p:cNvPr>
          <p:cNvGrpSpPr/>
          <p:nvPr/>
        </p:nvGrpSpPr>
        <p:grpSpPr>
          <a:xfrm>
            <a:off x="945543" y="2208772"/>
            <a:ext cx="6870700" cy="2917825"/>
            <a:chOff x="-5529603" y="3783526"/>
            <a:chExt cx="6870700" cy="2917825"/>
          </a:xfrm>
        </p:grpSpPr>
        <p:pic>
          <p:nvPicPr>
            <p:cNvPr id="9" name="Grafik 8">
              <a:extLst>
                <a:ext uri="{FF2B5EF4-FFF2-40B4-BE49-F238E27FC236}">
                  <a16:creationId xmlns:a16="http://schemas.microsoft.com/office/drawing/2014/main" id="{49B774B6-BC05-6C2E-330A-3A048650D59A}"/>
                </a:ext>
              </a:extLst>
            </p:cNvPr>
            <p:cNvPicPr>
              <a:picLocks noChangeAspect="1"/>
            </p:cNvPicPr>
            <p:nvPr/>
          </p:nvPicPr>
          <p:blipFill rotWithShape="1">
            <a:blip r:embed="rId7"/>
            <a:srcRect l="43646" b="52285"/>
            <a:stretch/>
          </p:blipFill>
          <p:spPr>
            <a:xfrm>
              <a:off x="-5529603" y="3783526"/>
              <a:ext cx="6870700" cy="2917825"/>
            </a:xfrm>
            <a:prstGeom prst="rect">
              <a:avLst/>
            </a:prstGeom>
          </p:spPr>
        </p:pic>
        <p:sp>
          <p:nvSpPr>
            <p:cNvPr id="29" name="Ellipse 28">
              <a:extLst>
                <a:ext uri="{FF2B5EF4-FFF2-40B4-BE49-F238E27FC236}">
                  <a16:creationId xmlns:a16="http://schemas.microsoft.com/office/drawing/2014/main" id="{55422B0C-027C-FBC4-CCB8-7D247B373243}"/>
                </a:ext>
              </a:extLst>
            </p:cNvPr>
            <p:cNvSpPr/>
            <p:nvPr/>
          </p:nvSpPr>
          <p:spPr>
            <a:xfrm>
              <a:off x="-1481226" y="4717550"/>
              <a:ext cx="1008000" cy="1008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0" name="Gewinkelter Verbinder 18">
            <a:extLst>
              <a:ext uri="{FF2B5EF4-FFF2-40B4-BE49-F238E27FC236}">
                <a16:creationId xmlns:a16="http://schemas.microsoft.com/office/drawing/2014/main" id="{A09B2A15-F5E1-4EE2-076C-B90183E64DF8}"/>
              </a:ext>
            </a:extLst>
          </p:cNvPr>
          <p:cNvCxnSpPr>
            <a:cxnSpLocks/>
            <a:stCxn id="29" idx="4"/>
            <a:endCxn id="63" idx="2"/>
          </p:cNvCxnSpPr>
          <p:nvPr/>
        </p:nvCxnSpPr>
        <p:spPr>
          <a:xfrm rot="16200000" flipH="1">
            <a:off x="6710986" y="2937729"/>
            <a:ext cx="1539698" cy="3965831"/>
          </a:xfrm>
          <a:prstGeom prst="bentConnector3">
            <a:avLst>
              <a:gd name="adj1" fmla="val 114847"/>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536A5409-A6D4-813F-8950-28D36B3F52BA}"/>
              </a:ext>
            </a:extLst>
          </p:cNvPr>
          <p:cNvGrpSpPr/>
          <p:nvPr/>
        </p:nvGrpSpPr>
        <p:grpSpPr>
          <a:xfrm>
            <a:off x="956429" y="2199316"/>
            <a:ext cx="6870700" cy="2917825"/>
            <a:chOff x="-2334371" y="3886298"/>
            <a:chExt cx="6870700" cy="2917825"/>
          </a:xfrm>
        </p:grpSpPr>
        <p:pic>
          <p:nvPicPr>
            <p:cNvPr id="11" name="Grafik 10">
              <a:extLst>
                <a:ext uri="{FF2B5EF4-FFF2-40B4-BE49-F238E27FC236}">
                  <a16:creationId xmlns:a16="http://schemas.microsoft.com/office/drawing/2014/main" id="{673E33DF-3118-B8A3-CB2F-4B8DB95D0393}"/>
                </a:ext>
              </a:extLst>
            </p:cNvPr>
            <p:cNvPicPr>
              <a:picLocks noChangeAspect="1"/>
            </p:cNvPicPr>
            <p:nvPr/>
          </p:nvPicPr>
          <p:blipFill rotWithShape="1">
            <a:blip r:embed="rId8"/>
            <a:srcRect l="43646" b="52285"/>
            <a:stretch/>
          </p:blipFill>
          <p:spPr>
            <a:xfrm>
              <a:off x="-2334371" y="3886298"/>
              <a:ext cx="6870700" cy="2917825"/>
            </a:xfrm>
            <a:prstGeom prst="rect">
              <a:avLst/>
            </a:prstGeom>
          </p:spPr>
        </p:pic>
        <p:sp>
          <p:nvSpPr>
            <p:cNvPr id="31" name="Ellipse 30">
              <a:extLst>
                <a:ext uri="{FF2B5EF4-FFF2-40B4-BE49-F238E27FC236}">
                  <a16:creationId xmlns:a16="http://schemas.microsoft.com/office/drawing/2014/main" id="{75CD4577-01B7-5719-60EB-64E47872AF99}"/>
                </a:ext>
              </a:extLst>
            </p:cNvPr>
            <p:cNvSpPr/>
            <p:nvPr/>
          </p:nvSpPr>
          <p:spPr>
            <a:xfrm>
              <a:off x="2452261" y="4810322"/>
              <a:ext cx="1080000" cy="1080000"/>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de-DE" dirty="0"/>
            </a:p>
          </p:txBody>
        </p:sp>
      </p:grpSp>
      <p:cxnSp>
        <p:nvCxnSpPr>
          <p:cNvPr id="32" name="Gewinkelter Verbinder 18">
            <a:extLst>
              <a:ext uri="{FF2B5EF4-FFF2-40B4-BE49-F238E27FC236}">
                <a16:creationId xmlns:a16="http://schemas.microsoft.com/office/drawing/2014/main" id="{A024CC43-29D1-7B07-29AA-C96CD977C8FF}"/>
              </a:ext>
            </a:extLst>
          </p:cNvPr>
          <p:cNvCxnSpPr>
            <a:cxnSpLocks/>
            <a:stCxn id="31" idx="4"/>
            <a:endCxn id="65" idx="2"/>
          </p:cNvCxnSpPr>
          <p:nvPr/>
        </p:nvCxnSpPr>
        <p:spPr>
          <a:xfrm rot="16200000" flipH="1">
            <a:off x="7256733" y="3229667"/>
            <a:ext cx="1487154" cy="3434499"/>
          </a:xfrm>
          <a:prstGeom prst="bentConnector3">
            <a:avLst>
              <a:gd name="adj1" fmla="val 11537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EDA6691D-51A8-5186-2F72-B303D4A0869C}"/>
              </a:ext>
            </a:extLst>
          </p:cNvPr>
          <p:cNvSpPr/>
          <p:nvPr/>
        </p:nvSpPr>
        <p:spPr>
          <a:xfrm>
            <a:off x="804262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Rechteck 58">
            <a:extLst>
              <a:ext uri="{FF2B5EF4-FFF2-40B4-BE49-F238E27FC236}">
                <a16:creationId xmlns:a16="http://schemas.microsoft.com/office/drawing/2014/main" id="{3158D782-36CF-CBE1-CCE9-51B78B1FF109}"/>
              </a:ext>
            </a:extLst>
          </p:cNvPr>
          <p:cNvSpPr/>
          <p:nvPr/>
        </p:nvSpPr>
        <p:spPr>
          <a:xfrm>
            <a:off x="8575523"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1" name="Rechteck 60">
            <a:extLst>
              <a:ext uri="{FF2B5EF4-FFF2-40B4-BE49-F238E27FC236}">
                <a16:creationId xmlns:a16="http://schemas.microsoft.com/office/drawing/2014/main" id="{80A4085D-C7C6-EC4C-EA77-F623C9756658}"/>
              </a:ext>
            </a:extLst>
          </p:cNvPr>
          <p:cNvSpPr/>
          <p:nvPr/>
        </p:nvSpPr>
        <p:spPr>
          <a:xfrm>
            <a:off x="9010995" y="2022717"/>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Rechteck 62">
            <a:extLst>
              <a:ext uri="{FF2B5EF4-FFF2-40B4-BE49-F238E27FC236}">
                <a16:creationId xmlns:a16="http://schemas.microsoft.com/office/drawing/2014/main" id="{B514AC95-E502-D44C-FEBB-6A0D697E78DD}"/>
              </a:ext>
            </a:extLst>
          </p:cNvPr>
          <p:cNvSpPr/>
          <p:nvPr/>
        </p:nvSpPr>
        <p:spPr>
          <a:xfrm>
            <a:off x="9463750"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0</a:t>
            </a:r>
          </a:p>
        </p:txBody>
      </p:sp>
      <p:sp>
        <p:nvSpPr>
          <p:cNvPr id="65" name="Rechteck 64">
            <a:extLst>
              <a:ext uri="{FF2B5EF4-FFF2-40B4-BE49-F238E27FC236}">
                <a16:creationId xmlns:a16="http://schemas.microsoft.com/office/drawing/2014/main" id="{AA5EBFA6-2EFF-6EA0-CCD3-F10B8E3680AF}"/>
              </a:ext>
            </a:extLst>
          </p:cNvPr>
          <p:cNvSpPr/>
          <p:nvPr/>
        </p:nvSpPr>
        <p:spPr>
          <a:xfrm>
            <a:off x="9717559" y="2018494"/>
            <a:ext cx="0" cy="3672000"/>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Rechteck 73">
            <a:extLst>
              <a:ext uri="{FF2B5EF4-FFF2-40B4-BE49-F238E27FC236}">
                <a16:creationId xmlns:a16="http://schemas.microsoft.com/office/drawing/2014/main" id="{24913ACB-F19F-2DF1-B113-2799E80F045E}"/>
              </a:ext>
            </a:extLst>
          </p:cNvPr>
          <p:cNvSpPr/>
          <p:nvPr/>
        </p:nvSpPr>
        <p:spPr>
          <a:xfrm>
            <a:off x="838200" y="1769685"/>
            <a:ext cx="7020208" cy="1169551"/>
          </a:xfrm>
          <a:prstGeom prst="rect">
            <a:avLst/>
          </a:prstGeom>
        </p:spPr>
        <p:txBody>
          <a:bodyPr wrap="square">
            <a:spAutoFit/>
          </a:bodyPr>
          <a:lstStyle/>
          <a:p>
            <a:r>
              <a:rPr lang="en-AU" b="1" dirty="0">
                <a:solidFill>
                  <a:srgbClr val="C20D0D"/>
                </a:solidFill>
              </a:rPr>
              <a:t>Result evaluation</a:t>
            </a:r>
            <a:r>
              <a:rPr lang="en-AU" b="1" dirty="0">
                <a:solidFill>
                  <a:srgbClr val="C00000"/>
                </a:solidFill>
              </a:rPr>
              <a:t> </a:t>
            </a:r>
            <a:r>
              <a:rPr lang="en-AU" b="1" dirty="0"/>
              <a:t>- Representation of a track</a:t>
            </a: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endParaRPr lang="en-AU" dirty="0"/>
          </a:p>
        </p:txBody>
      </p:sp>
      <p:sp>
        <p:nvSpPr>
          <p:cNvPr id="75" name="Title 2">
            <a:extLst>
              <a:ext uri="{FF2B5EF4-FFF2-40B4-BE49-F238E27FC236}">
                <a16:creationId xmlns:a16="http://schemas.microsoft.com/office/drawing/2014/main" id="{F8B2CC8D-CB11-9653-943C-E20254D7A081}"/>
              </a:ext>
            </a:extLst>
          </p:cNvPr>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10" name="Rechteck 9">
            <a:extLst>
              <a:ext uri="{FF2B5EF4-FFF2-40B4-BE49-F238E27FC236}">
                <a16:creationId xmlns:a16="http://schemas.microsoft.com/office/drawing/2014/main" id="{B3207B3A-9588-C6E4-4BC7-298358162D5F}"/>
              </a:ext>
            </a:extLst>
          </p:cNvPr>
          <p:cNvSpPr/>
          <p:nvPr/>
        </p:nvSpPr>
        <p:spPr>
          <a:xfrm>
            <a:off x="838199" y="6244225"/>
            <a:ext cx="10515601" cy="246221"/>
          </a:xfrm>
          <a:prstGeom prst="rect">
            <a:avLst/>
          </a:prstGeom>
        </p:spPr>
        <p:txBody>
          <a:bodyPr wrap="square">
            <a:spAutoFit/>
          </a:bodyPr>
          <a:lstStyle/>
          <a:p>
            <a:r>
              <a:rPr lang="de-DE" sz="1000" dirty="0">
                <a:solidFill>
                  <a:schemeClr val="accent3">
                    <a:lumMod val="50000"/>
                  </a:schemeClr>
                </a:solidFill>
                <a:latin typeface="Menlo"/>
              </a:rPr>
              <a:t>* </a:t>
            </a:r>
            <a:r>
              <a:rPr lang="en-US" sz="1000" dirty="0">
                <a:solidFill>
                  <a:schemeClr val="accent3">
                    <a:lumMod val="50000"/>
                  </a:schemeClr>
                </a:solidFill>
                <a:latin typeface="Menlo"/>
              </a:rPr>
              <a:t>Image area customized for visualization</a:t>
            </a:r>
            <a:r>
              <a:rPr lang="de-DE" sz="1000" dirty="0">
                <a:solidFill>
                  <a:schemeClr val="accent3">
                    <a:lumMod val="50000"/>
                  </a:schemeClr>
                </a:solidFill>
                <a:latin typeface="Menlo"/>
              </a:rPr>
              <a:t>, KITTI </a:t>
            </a:r>
            <a:r>
              <a:rPr lang="en-AU" sz="1000" dirty="0">
                <a:solidFill>
                  <a:schemeClr val="accent3">
                    <a:lumMod val="50000"/>
                  </a:schemeClr>
                </a:solidFill>
                <a:latin typeface="Menlo"/>
              </a:rPr>
              <a:t>Sequence = 11, idx = 52, RMSE = 0.02</a:t>
            </a:r>
          </a:p>
        </p:txBody>
      </p:sp>
      <p:sp>
        <p:nvSpPr>
          <p:cNvPr id="8" name="Textfeld 7">
            <a:extLst>
              <a:ext uri="{FF2B5EF4-FFF2-40B4-BE49-F238E27FC236}">
                <a16:creationId xmlns:a16="http://schemas.microsoft.com/office/drawing/2014/main" id="{B4DBB370-41C6-1D9A-5766-89A36FBD561B}"/>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spTree>
    <p:extLst>
      <p:ext uri="{BB962C8B-B14F-4D97-AF65-F5344CB8AC3E}">
        <p14:creationId xmlns:p14="http://schemas.microsoft.com/office/powerpoint/2010/main" val="3157494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p:cNvSpPr/>
          <p:nvPr/>
        </p:nvSpPr>
        <p:spPr>
          <a:xfrm>
            <a:off x="838199" y="1782385"/>
            <a:ext cx="5400001" cy="3970318"/>
          </a:xfrm>
          <a:prstGeom prst="rect">
            <a:avLst/>
          </a:prstGeom>
        </p:spPr>
        <p:txBody>
          <a:bodyPr wrap="square">
            <a:spAutoFit/>
          </a:bodyPr>
          <a:lstStyle/>
          <a:p>
            <a:r>
              <a:rPr lang="en-AU" b="1" dirty="0"/>
              <a:t>Summary</a:t>
            </a:r>
          </a:p>
          <a:p>
            <a:endParaRPr lang="en-AU" b="1" dirty="0"/>
          </a:p>
          <a:p>
            <a:pPr marL="285750" indent="-285750">
              <a:buSzPct val="150000"/>
              <a:buFont typeface="Wingdings" panose="05000000000000000000" pitchFamily="2" charset="2"/>
              <a:buChar char="ü"/>
            </a:pPr>
            <a:r>
              <a:rPr lang="en-US" dirty="0"/>
              <a:t>State Estimation</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Real-time capable</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US" dirty="0"/>
              <a:t>trained to handle realistic sensor deviations</a:t>
            </a:r>
          </a:p>
          <a:p>
            <a:pPr marL="285750" indent="-285750">
              <a:buSzPct val="150000"/>
              <a:buFont typeface="Wingdings" panose="05000000000000000000" pitchFamily="2" charset="2"/>
              <a:buChar char="ü"/>
            </a:pPr>
            <a:endParaRPr lang="en-US" dirty="0"/>
          </a:p>
          <a:p>
            <a:pPr marL="285750" indent="-285750">
              <a:buSzPct val="150000"/>
              <a:buFont typeface="Wingdings" panose="05000000000000000000" pitchFamily="2" charset="2"/>
              <a:buChar char="ü"/>
            </a:pPr>
            <a:r>
              <a:rPr lang="en-AU" dirty="0"/>
              <a:t>Single Track performance evaluated</a:t>
            </a:r>
          </a:p>
          <a:p>
            <a:pPr>
              <a:buSzPct val="150000"/>
            </a:pPr>
            <a:endParaRPr lang="en-US" dirty="0"/>
          </a:p>
          <a:p>
            <a:pPr marL="285750" indent="-285750">
              <a:buSzPct val="120000"/>
              <a:buFont typeface="Arial" panose="020B0604020202020204" pitchFamily="34" charset="0"/>
              <a:buChar char="X"/>
            </a:pPr>
            <a:r>
              <a:rPr lang="en-US" dirty="0"/>
              <a:t>covariances</a:t>
            </a:r>
          </a:p>
          <a:p>
            <a:endParaRPr lang="en-AU" dirty="0"/>
          </a:p>
          <a:p>
            <a:endParaRPr lang="en-AU" dirty="0"/>
          </a:p>
          <a:p>
            <a:r>
              <a:rPr lang="en-AU" b="1" dirty="0"/>
              <a:t>Chapter Evaluation</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Integration / Implementation MOT Framework</a:t>
            </a:r>
          </a:p>
          <a:p>
            <a:pPr marL="285750" indent="-285750">
              <a:buFont typeface="Wingdings" panose="05000000000000000000" pitchFamily="2" charset="2"/>
              <a:buChar char="§"/>
            </a:pPr>
            <a:endParaRPr lang="en-AU" dirty="0"/>
          </a:p>
          <a:p>
            <a:pPr marL="285750" indent="-285750">
              <a:buFont typeface="Wingdings" panose="05000000000000000000" pitchFamily="2" charset="2"/>
              <a:buChar char="§"/>
            </a:pPr>
            <a:r>
              <a:rPr lang="en-AU" dirty="0"/>
              <a:t>Evaluation MOT Metric</a:t>
            </a:r>
          </a:p>
        </p:txBody>
      </p:sp>
      <p:sp>
        <p:nvSpPr>
          <p:cNvPr id="13" name="Title 2"/>
          <p:cNvSpPr>
            <a:spLocks noGrp="1"/>
          </p:cNvSpPr>
          <p:nvPr>
            <p:ph type="title"/>
          </p:nvPr>
        </p:nvSpPr>
        <p:spPr>
          <a:xfrm>
            <a:off x="838200" y="365126"/>
            <a:ext cx="10515600" cy="1325563"/>
          </a:xfrm>
        </p:spPr>
        <p:txBody>
          <a:bodyPr>
            <a:normAutofit/>
          </a:bodyPr>
          <a:lstStyle/>
          <a:p>
            <a:pPr algn="l"/>
            <a:r>
              <a:rPr lang="de-DE" sz="2800" dirty="0"/>
              <a:t>Results</a:t>
            </a:r>
            <a:br>
              <a:rPr lang="en-US" sz="2800" dirty="0"/>
            </a:br>
            <a:r>
              <a:rPr lang="en-US" sz="1600" dirty="0">
                <a:solidFill>
                  <a:srgbClr val="C00000"/>
                </a:solidFill>
              </a:rPr>
              <a:t>Single Prediction Network (SPENT)</a:t>
            </a:r>
          </a:p>
        </p:txBody>
      </p:sp>
      <p:sp>
        <p:nvSpPr>
          <p:cNvPr id="8" name="Textfeld 7">
            <a:extLst>
              <a:ext uri="{FF2B5EF4-FFF2-40B4-BE49-F238E27FC236}">
                <a16:creationId xmlns:a16="http://schemas.microsoft.com/office/drawing/2014/main" id="{1D167FFD-DE95-7A83-4F16-7AA95E7CB459}"/>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1"/>
                </a:solidFill>
                <a:latin typeface="Daimler CS" pitchFamily="2" charset="0"/>
              </a:rPr>
              <a:t>Single Prediction Network (SPENT) | </a:t>
            </a:r>
            <a:r>
              <a:rPr lang="en-US" sz="1100" dirty="0">
                <a:solidFill>
                  <a:schemeClr val="accent3"/>
                </a:solidFill>
                <a:latin typeface="Daimler CS" pitchFamily="2" charset="0"/>
              </a:rPr>
              <a:t>Single Association Network (SANT) | Multi Association Network (MANTa)</a:t>
            </a:r>
          </a:p>
          <a:p>
            <a:pPr algn="r"/>
            <a:endParaRPr lang="de-DE" sz="1100" dirty="0">
              <a:solidFill>
                <a:schemeClr val="accent1"/>
              </a:solidFill>
              <a:latin typeface="Daimler CS" pitchFamily="2" charset="0"/>
            </a:endParaRPr>
          </a:p>
        </p:txBody>
      </p:sp>
      <p:pic>
        <p:nvPicPr>
          <p:cNvPr id="83" name="Grafik 82">
            <a:extLst>
              <a:ext uri="{FF2B5EF4-FFF2-40B4-BE49-F238E27FC236}">
                <a16:creationId xmlns:a16="http://schemas.microsoft.com/office/drawing/2014/main" id="{9B4FC0EC-E9B5-AD67-8CD3-BB146D32B3F9}"/>
              </a:ext>
            </a:extLst>
          </p:cNvPr>
          <p:cNvPicPr>
            <a:picLocks noChangeAspect="1"/>
          </p:cNvPicPr>
          <p:nvPr/>
        </p:nvPicPr>
        <p:blipFill rotWithShape="1">
          <a:blip r:embed="rId3"/>
          <a:srcRect b="20139"/>
          <a:stretch/>
        </p:blipFill>
        <p:spPr>
          <a:xfrm>
            <a:off x="5953800" y="2221529"/>
            <a:ext cx="5400000" cy="1786591"/>
          </a:xfrm>
          <a:prstGeom prst="rect">
            <a:avLst/>
          </a:prstGeom>
        </p:spPr>
      </p:pic>
      <mc:AlternateContent xmlns:mc="http://schemas.openxmlformats.org/markup-compatibility/2006" xmlns:pslz="http://schemas.microsoft.com/office/powerpoint/2016/slidezoom">
        <mc:Choice Requires="pslz">
          <p:graphicFrame>
            <p:nvGraphicFramePr>
              <p:cNvPr id="3" name="Folienzoom 2">
                <a:extLst>
                  <a:ext uri="{FF2B5EF4-FFF2-40B4-BE49-F238E27FC236}">
                    <a16:creationId xmlns:a16="http://schemas.microsoft.com/office/drawing/2014/main" id="{A33AD58B-B068-03DC-79D8-B923BF27BE92}"/>
                  </a:ext>
                </a:extLst>
              </p:cNvPr>
              <p:cNvGraphicFramePr>
                <a:graphicFrameLocks noChangeAspect="1"/>
              </p:cNvGraphicFramePr>
              <p:nvPr>
                <p:extLst>
                  <p:ext uri="{D42A27DB-BD31-4B8C-83A1-F6EECF244321}">
                    <p14:modId xmlns:p14="http://schemas.microsoft.com/office/powerpoint/2010/main" val="2465753940"/>
                  </p:ext>
                </p:extLst>
              </p:nvPr>
            </p:nvGraphicFramePr>
            <p:xfrm>
              <a:off x="6299135" y="4684533"/>
              <a:ext cx="3048000" cy="1714500"/>
            </p:xfrm>
            <a:graphic>
              <a:graphicData uri="http://schemas.microsoft.com/office/powerpoint/2016/slidezoom">
                <pslz:sldZm>
                  <pslz:sldZmObj sldId="448" cId="1236865125">
                    <pslz:zmPr id="{EC3098F6-79EF-436D-AC95-1AE2CE9CA49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Folienzoom 2">
                <a:hlinkClick r:id="rId5" action="ppaction://hlinksldjump"/>
                <a:extLst>
                  <a:ext uri="{FF2B5EF4-FFF2-40B4-BE49-F238E27FC236}">
                    <a16:creationId xmlns:a16="http://schemas.microsoft.com/office/drawing/2014/main" id="{A33AD58B-B068-03DC-79D8-B923BF27BE92}"/>
                  </a:ext>
                </a:extLst>
              </p:cNvPr>
              <p:cNvPicPr>
                <a:picLocks noGrp="1" noRot="1" noChangeAspect="1" noMove="1" noResize="1" noEditPoints="1" noAdjustHandles="1" noChangeArrowheads="1" noChangeShapeType="1"/>
              </p:cNvPicPr>
              <p:nvPr/>
            </p:nvPicPr>
            <p:blipFill>
              <a:blip r:embed="rId6"/>
              <a:stretch>
                <a:fillRect/>
              </a:stretch>
            </p:blipFill>
            <p:spPr>
              <a:xfrm>
                <a:off x="6299135" y="4684533"/>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8714589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de-DE" sz="2800" dirty="0"/>
              <a:t>Results</a:t>
            </a:r>
            <a:br>
              <a:rPr lang="en-US" sz="2800" dirty="0"/>
            </a:br>
            <a:r>
              <a:rPr lang="en-US" sz="1600" dirty="0">
                <a:solidFill>
                  <a:srgbClr val="C00000"/>
                </a:solidFill>
              </a:rPr>
              <a:t>Single Association Network (SANT)</a:t>
            </a:r>
          </a:p>
        </p:txBody>
      </p:sp>
      <p:sp>
        <p:nvSpPr>
          <p:cNvPr id="2" name="Textfeld 1">
            <a:extLst>
              <a:ext uri="{FF2B5EF4-FFF2-40B4-BE49-F238E27FC236}">
                <a16:creationId xmlns:a16="http://schemas.microsoft.com/office/drawing/2014/main" id="{E9DB2864-CB64-8816-80BA-E906F3E94C0C}"/>
              </a:ext>
            </a:extLst>
          </p:cNvPr>
          <p:cNvSpPr txBox="1"/>
          <p:nvPr/>
        </p:nvSpPr>
        <p:spPr>
          <a:xfrm>
            <a:off x="838200" y="32565"/>
            <a:ext cx="10921870" cy="653238"/>
          </a:xfrm>
          <a:prstGeom prst="rect">
            <a:avLst/>
          </a:prstGeom>
          <a:noFill/>
        </p:spPr>
        <p:txBody>
          <a:bodyPr wrap="square" lIns="72000" tIns="72000" rIns="72000" bIns="72000" rtlCol="0">
            <a:spAutoFit/>
          </a:bodyPr>
          <a:lstStyle/>
          <a:p>
            <a:pPr algn="r"/>
            <a:r>
              <a:rPr lang="de-DE" sz="1100" u="sng" dirty="0">
                <a:solidFill>
                  <a:schemeClr val="accent3"/>
                </a:solidFill>
                <a:latin typeface="Daimler CS" pitchFamily="2" charset="0"/>
              </a:rPr>
              <a:t>Results</a:t>
            </a:r>
          </a:p>
          <a:p>
            <a:pPr algn="r"/>
            <a:r>
              <a:rPr lang="en-US" sz="1100" dirty="0">
                <a:solidFill>
                  <a:schemeClr val="accent3"/>
                </a:solidFill>
                <a:latin typeface="Daimler CS" pitchFamily="2" charset="0"/>
              </a:rPr>
              <a:t>Single Prediction Network (SPENT) | </a:t>
            </a:r>
            <a:r>
              <a:rPr lang="en-US" sz="1100" dirty="0">
                <a:solidFill>
                  <a:schemeClr val="accent1"/>
                </a:solidFill>
                <a:latin typeface="Daimler CS" pitchFamily="2" charset="0"/>
              </a:rPr>
              <a:t>Single Association Network (SANT)</a:t>
            </a:r>
            <a:r>
              <a:rPr lang="en-US" sz="1100" dirty="0">
                <a:solidFill>
                  <a:schemeClr val="accent3"/>
                </a:solidFill>
                <a:latin typeface="Daimler CS" pitchFamily="2" charset="0"/>
              </a:rPr>
              <a:t> | Multi Association Network (MANTa)</a:t>
            </a:r>
          </a:p>
          <a:p>
            <a:pPr algn="r"/>
            <a:endParaRPr lang="de-DE" sz="1100" dirty="0">
              <a:solidFill>
                <a:schemeClr val="accent1"/>
              </a:solidFill>
              <a:latin typeface="Daimler CS" pitchFamily="2" charset="0"/>
            </a:endParaRPr>
          </a:p>
        </p:txBody>
      </p:sp>
      <p:grpSp>
        <p:nvGrpSpPr>
          <p:cNvPr id="4" name="Gruppieren 3">
            <a:extLst>
              <a:ext uri="{FF2B5EF4-FFF2-40B4-BE49-F238E27FC236}">
                <a16:creationId xmlns:a16="http://schemas.microsoft.com/office/drawing/2014/main" id="{175789D4-4DFB-8CBF-73FD-EF7D0F8D9A0E}"/>
              </a:ext>
            </a:extLst>
          </p:cNvPr>
          <p:cNvGrpSpPr/>
          <p:nvPr/>
        </p:nvGrpSpPr>
        <p:grpSpPr>
          <a:xfrm>
            <a:off x="1612875" y="1690689"/>
            <a:ext cx="8966250" cy="3680762"/>
            <a:chOff x="1612875" y="1690689"/>
            <a:chExt cx="8966250" cy="3680762"/>
          </a:xfrm>
        </p:grpSpPr>
        <p:grpSp>
          <p:nvGrpSpPr>
            <p:cNvPr id="39" name="Gruppieren 38">
              <a:extLst>
                <a:ext uri="{FF2B5EF4-FFF2-40B4-BE49-F238E27FC236}">
                  <a16:creationId xmlns:a16="http://schemas.microsoft.com/office/drawing/2014/main" id="{5CF33BB9-D7D1-E229-A169-360000C537FD}"/>
                </a:ext>
              </a:extLst>
            </p:cNvPr>
            <p:cNvGrpSpPr/>
            <p:nvPr/>
          </p:nvGrpSpPr>
          <p:grpSpPr>
            <a:xfrm>
              <a:off x="1612875" y="1690689"/>
              <a:ext cx="8966250" cy="3680762"/>
              <a:chOff x="1082180" y="1690689"/>
              <a:chExt cx="8966250" cy="3680762"/>
            </a:xfrm>
          </p:grpSpPr>
          <p:grpSp>
            <p:nvGrpSpPr>
              <p:cNvPr id="42" name="Gruppieren 41">
                <a:extLst>
                  <a:ext uri="{FF2B5EF4-FFF2-40B4-BE49-F238E27FC236}">
                    <a16:creationId xmlns:a16="http://schemas.microsoft.com/office/drawing/2014/main" id="{0207D073-4897-30D7-F219-7063EE14F750}"/>
                  </a:ext>
                </a:extLst>
              </p:cNvPr>
              <p:cNvGrpSpPr/>
              <p:nvPr/>
            </p:nvGrpSpPr>
            <p:grpSpPr>
              <a:xfrm>
                <a:off x="1082180" y="1690689"/>
                <a:ext cx="8966250" cy="3680762"/>
                <a:chOff x="1329544" y="1837047"/>
                <a:chExt cx="8966250" cy="3680762"/>
              </a:xfrm>
            </p:grpSpPr>
            <p:grpSp>
              <p:nvGrpSpPr>
                <p:cNvPr id="45" name="Gruppieren 44">
                  <a:extLst>
                    <a:ext uri="{FF2B5EF4-FFF2-40B4-BE49-F238E27FC236}">
                      <a16:creationId xmlns:a16="http://schemas.microsoft.com/office/drawing/2014/main" id="{0CFF09C8-B624-41C0-A006-BFA7A2079850}"/>
                    </a:ext>
                  </a:extLst>
                </p:cNvPr>
                <p:cNvGrpSpPr/>
                <p:nvPr/>
              </p:nvGrpSpPr>
              <p:grpSpPr>
                <a:xfrm>
                  <a:off x="1329544" y="1837047"/>
                  <a:ext cx="8823238" cy="3680762"/>
                  <a:chOff x="1329544" y="1837047"/>
                  <a:chExt cx="8823238" cy="3680762"/>
                </a:xfrm>
              </p:grpSpPr>
              <p:grpSp>
                <p:nvGrpSpPr>
                  <p:cNvPr id="47" name="Gruppieren 46">
                    <a:extLst>
                      <a:ext uri="{FF2B5EF4-FFF2-40B4-BE49-F238E27FC236}">
                        <a16:creationId xmlns:a16="http://schemas.microsoft.com/office/drawing/2014/main" id="{C5286288-A0C4-7CCA-4F98-D7E6FCBE844C}"/>
                      </a:ext>
                    </a:extLst>
                  </p:cNvPr>
                  <p:cNvGrpSpPr/>
                  <p:nvPr/>
                </p:nvGrpSpPr>
                <p:grpSpPr>
                  <a:xfrm>
                    <a:off x="1329544" y="1837047"/>
                    <a:ext cx="8823238" cy="3680762"/>
                    <a:chOff x="1409172" y="1783707"/>
                    <a:chExt cx="8823238" cy="3680762"/>
                  </a:xfrm>
                </p:grpSpPr>
                <p:grpSp>
                  <p:nvGrpSpPr>
                    <p:cNvPr id="49" name="Gruppieren 48">
                      <a:extLst>
                        <a:ext uri="{FF2B5EF4-FFF2-40B4-BE49-F238E27FC236}">
                          <a16:creationId xmlns:a16="http://schemas.microsoft.com/office/drawing/2014/main" id="{C28A321F-B1E7-F1A1-1A22-01A9AB24F384}"/>
                        </a:ext>
                      </a:extLst>
                    </p:cNvPr>
                    <p:cNvGrpSpPr/>
                    <p:nvPr/>
                  </p:nvGrpSpPr>
                  <p:grpSpPr>
                    <a:xfrm>
                      <a:off x="1409172" y="1783707"/>
                      <a:ext cx="8823238" cy="3680762"/>
                      <a:chOff x="1325352" y="1837047"/>
                      <a:chExt cx="8823238" cy="3680762"/>
                    </a:xfrm>
                  </p:grpSpPr>
                  <p:sp>
                    <p:nvSpPr>
                      <p:cNvPr id="52" name="Right Arrow 89">
                        <a:extLst>
                          <a:ext uri="{FF2B5EF4-FFF2-40B4-BE49-F238E27FC236}">
                            <a16:creationId xmlns:a16="http://schemas.microsoft.com/office/drawing/2014/main" id="{00340910-2F6E-94B4-4147-1788333B8248}"/>
                          </a:ext>
                        </a:extLst>
                      </p:cNvPr>
                      <p:cNvSpPr/>
                      <p:nvPr/>
                    </p:nvSpPr>
                    <p:spPr>
                      <a:xfrm>
                        <a:off x="8638344" y="4367482"/>
                        <a:ext cx="274177"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nvGrpSpPr>
                      <p:cNvPr id="53" name="Group 18">
                        <a:extLst>
                          <a:ext uri="{FF2B5EF4-FFF2-40B4-BE49-F238E27FC236}">
                            <a16:creationId xmlns:a16="http://schemas.microsoft.com/office/drawing/2014/main" id="{604EFC0D-E9F2-9BE2-A33F-547F186D0EAF}"/>
                          </a:ext>
                        </a:extLst>
                      </p:cNvPr>
                      <p:cNvGrpSpPr/>
                      <p:nvPr/>
                    </p:nvGrpSpPr>
                    <p:grpSpPr>
                      <a:xfrm>
                        <a:off x="1924190" y="1837049"/>
                        <a:ext cx="8081388" cy="2924374"/>
                        <a:chOff x="1285235" y="2195657"/>
                        <a:chExt cx="8085592" cy="2925897"/>
                      </a:xfrm>
                    </p:grpSpPr>
                    <p:sp>
                      <p:nvSpPr>
                        <p:cNvPr id="73" name="Rectangle 34">
                          <a:extLst>
                            <a:ext uri="{FF2B5EF4-FFF2-40B4-BE49-F238E27FC236}">
                              <a16:creationId xmlns:a16="http://schemas.microsoft.com/office/drawing/2014/main" id="{29B42EE4-6B76-878A-6764-5B58184423C6}"/>
                            </a:ext>
                          </a:extLst>
                        </p:cNvPr>
                        <p:cNvSpPr/>
                        <p:nvPr/>
                      </p:nvSpPr>
                      <p:spPr>
                        <a:xfrm>
                          <a:off x="1285235" y="2195657"/>
                          <a:ext cx="8085592" cy="2925897"/>
                        </a:xfrm>
                        <a:prstGeom prst="rect">
                          <a:avLst/>
                        </a:prstGeom>
                        <a:solidFill>
                          <a:srgbClr val="E6E6E6"/>
                        </a:solidFill>
                        <a:ln w="3175">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74" name="Rectangle 19">
                          <a:extLst>
                            <a:ext uri="{FF2B5EF4-FFF2-40B4-BE49-F238E27FC236}">
                              <a16:creationId xmlns:a16="http://schemas.microsoft.com/office/drawing/2014/main" id="{C9DC451E-701F-3651-7D70-F2C6B0E8ABBD}"/>
                            </a:ext>
                          </a:extLst>
                        </p:cNvPr>
                        <p:cNvSpPr/>
                        <p:nvPr/>
                      </p:nvSpPr>
                      <p:spPr>
                        <a:xfrm>
                          <a:off x="7200884" y="2954937"/>
                          <a:ext cx="900468" cy="1713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Delete</a:t>
                          </a:r>
                          <a:br>
                            <a:rPr lang="en-US" sz="1999" kern="1200" dirty="0">
                              <a:solidFill>
                                <a:prstClr val="white"/>
                              </a:solidFill>
                              <a:latin typeface="Daimler CS" pitchFamily="2" charset="0"/>
                            </a:rPr>
                          </a:br>
                          <a:r>
                            <a:rPr lang="en-US" sz="1999" kern="1200" dirty="0">
                              <a:solidFill>
                                <a:prstClr val="white"/>
                              </a:solidFill>
                              <a:latin typeface="Daimler CS" pitchFamily="2" charset="0"/>
                            </a:rPr>
                            <a:t>(</a:t>
                          </a:r>
                          <a:r>
                            <a:rPr lang="de-DE" dirty="0"/>
                            <a:t>delete_thr</a:t>
                          </a:r>
                          <a:r>
                            <a:rPr lang="en-US" sz="1999" kern="1200" dirty="0">
                              <a:solidFill>
                                <a:prstClr val="white"/>
                              </a:solidFill>
                              <a:latin typeface="Daimler CS" pitchFamily="2" charset="0"/>
                            </a:rPr>
                            <a:t>)</a:t>
                          </a:r>
                        </a:p>
                      </p:txBody>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C2A89336-FFCB-1829-EAA1-0FCBE6E508A0}"/>
                              </a:ext>
                            </a:extLst>
                          </p:cNvPr>
                          <p:cNvSpPr txBox="1"/>
                          <p:nvPr/>
                        </p:nvSpPr>
                        <p:spPr>
                          <a:xfrm>
                            <a:off x="7048888" y="3838978"/>
                            <a:ext cx="712427"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sub>
                                  </m:sSub>
                                </m:oMath>
                              </m:oMathPara>
                            </a14:m>
                            <a:endParaRPr lang="de-DE" dirty="0"/>
                          </a:p>
                        </p:txBody>
                      </p:sp>
                    </mc:Choice>
                    <mc:Fallback xmlns="">
                      <p:sp>
                        <p:nvSpPr>
                          <p:cNvPr id="85" name="Textfeld 84">
                            <a:extLst>
                              <a:ext uri="{FF2B5EF4-FFF2-40B4-BE49-F238E27FC236}">
                                <a16:creationId xmlns:a16="http://schemas.microsoft.com/office/drawing/2014/main" id="{3E2F1265-5309-20BB-97F2-8665D53CAE85}"/>
                              </a:ext>
                            </a:extLst>
                          </p:cNvPr>
                          <p:cNvSpPr txBox="1">
                            <a:spLocks noRot="1" noChangeAspect="1" noMove="1" noResize="1" noEditPoints="1" noAdjustHandles="1" noChangeArrowheads="1" noChangeShapeType="1" noTextEdit="1"/>
                          </p:cNvSpPr>
                          <p:nvPr/>
                        </p:nvSpPr>
                        <p:spPr>
                          <a:xfrm>
                            <a:off x="7048888" y="3838978"/>
                            <a:ext cx="712427" cy="31720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32B03C6-2353-DF7D-7AC2-C5DD6D40551B}"/>
                              </a:ext>
                            </a:extLst>
                          </p:cNvPr>
                          <p:cNvSpPr txBox="1"/>
                          <p:nvPr/>
                        </p:nvSpPr>
                        <p:spPr>
                          <a:xfrm>
                            <a:off x="1325352" y="2733612"/>
                            <a:ext cx="513909" cy="317203"/>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oMath>
                              </m:oMathPara>
                            </a14:m>
                            <a:endParaRPr lang="de-DE" dirty="0"/>
                          </a:p>
                        </p:txBody>
                      </p:sp>
                    </mc:Choice>
                    <mc:Fallback xmlns="">
                      <p:sp>
                        <p:nvSpPr>
                          <p:cNvPr id="86" name="Textfeld 85">
                            <a:extLst>
                              <a:ext uri="{FF2B5EF4-FFF2-40B4-BE49-F238E27FC236}">
                                <a16:creationId xmlns:a16="http://schemas.microsoft.com/office/drawing/2014/main" id="{787D323B-BE00-31A8-4F2B-DC385C763D27}"/>
                              </a:ext>
                            </a:extLst>
                          </p:cNvPr>
                          <p:cNvSpPr txBox="1">
                            <a:spLocks noRot="1" noChangeAspect="1" noMove="1" noResize="1" noEditPoints="1" noAdjustHandles="1" noChangeArrowheads="1" noChangeShapeType="1" noTextEdit="1"/>
                          </p:cNvSpPr>
                          <p:nvPr/>
                        </p:nvSpPr>
                        <p:spPr>
                          <a:xfrm>
                            <a:off x="1325352" y="2733612"/>
                            <a:ext cx="513909" cy="317203"/>
                          </a:xfrm>
                          <a:prstGeom prst="rect">
                            <a:avLst/>
                          </a:prstGeom>
                          <a:blipFill>
                            <a:blip r:embed="rId4"/>
                            <a:stretch>
                              <a:fillRect r="-952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4D2057DD-CFFF-13AA-D34F-7810C223B5BF}"/>
                              </a:ext>
                            </a:extLst>
                          </p:cNvPr>
                          <p:cNvSpPr txBox="1"/>
                          <p:nvPr/>
                        </p:nvSpPr>
                        <p:spPr>
                          <a:xfrm>
                            <a:off x="1924188" y="4760294"/>
                            <a:ext cx="4046684" cy="757515"/>
                          </a:xfrm>
                          <a:prstGeom prst="rect">
                            <a:avLst/>
                          </a:prstGeom>
                          <a:no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de-DE" i="1" smtClean="0">
                                          <a:latin typeface="Cambria Math" panose="02040503050406030204" pitchFamily="18" charset="0"/>
                                        </a:rPr>
                                      </m:ctrlPr>
                                    </m:sSubPr>
                                    <m:e>
                                      <m:r>
                                        <m:rPr>
                                          <m:sty m:val="p"/>
                                        </m:rPr>
                                        <a:rPr lang="de-DE" b="0" i="0" smtClean="0">
                                          <a:latin typeface="Cambria Math" panose="02040503050406030204" pitchFamily="18" charset="0"/>
                                        </a:rPr>
                                        <m:t>Z</m:t>
                                      </m:r>
                                    </m:e>
                                    <m:sub>
                                      <m:r>
                                        <a:rPr lang="de-DE">
                                          <a:latin typeface="Cambria Math" panose="02040503050406030204" pitchFamily="18" charset="0"/>
                                        </a:rPr>
                                        <m:t>𝑘</m:t>
                                      </m:r>
                                      <m:r>
                                        <a:rPr lang="de-DE">
                                          <a:latin typeface="Cambria Math" panose="02040503050406030204" pitchFamily="18" charset="0"/>
                                        </a:rPr>
                                        <m:t>,1:</m:t>
                                      </m:r>
                                      <m:r>
                                        <a:rPr lang="de-DE">
                                          <a:latin typeface="Cambria Math" panose="02040503050406030204" pitchFamily="18" charset="0"/>
                                        </a:rPr>
                                        <m:t>𝑚</m:t>
                                      </m:r>
                                    </m:sub>
                                  </m:sSub>
                                  <m:r>
                                    <a:rPr lang="de-DE" b="0" i="1" smtClean="0">
                                      <a:latin typeface="Cambria Math" panose="02040503050406030204" pitchFamily="18" charset="0"/>
                                    </a:rPr>
                                    <m:t>     −</m:t>
                                  </m:r>
                                  <m:r>
                                    <a:rPr lang="de-DE" i="1">
                                      <a:latin typeface="Cambria Math" panose="02040503050406030204" pitchFamily="18" charset="0"/>
                                    </a:rPr>
                                    <m:t>𝑆𝑒𝑛𝑠𝑜𝑟𝑜𝑏𝑗𝑒</m:t>
                                  </m:r>
                                  <m:r>
                                    <a:rPr lang="de-DE" b="0" i="1" smtClean="0">
                                      <a:latin typeface="Cambria Math" panose="02040503050406030204" pitchFamily="18" charset="0"/>
                                    </a:rPr>
                                    <m:t>𝑐</m:t>
                                  </m:r>
                                  <m:r>
                                    <a:rPr lang="de-DE" i="1">
                                      <a:latin typeface="Cambria Math" panose="02040503050406030204" pitchFamily="18" charset="0"/>
                                    </a:rPr>
                                    <m:t>𝑡</m:t>
                                  </m:r>
                                  <m:r>
                                    <a:rPr lang="de-DE" b="0" i="1" smtClean="0">
                                      <a:latin typeface="Cambria Math" panose="02040503050406030204" pitchFamily="18" charset="0"/>
                                    </a:rPr>
                                    <m:t>𝑠</m:t>
                                  </m:r>
                                  <m:r>
                                    <a:rPr lang="de-DE" i="1">
                                      <a:latin typeface="Cambria Math" panose="02040503050406030204" pitchFamily="18" charset="0"/>
                                    </a:rPr>
                                    <m:t> </m:t>
                                  </m:r>
                                  <m:r>
                                    <a:rPr lang="de-DE" b="0" i="1" smtClean="0">
                                      <a:latin typeface="Cambria Math" panose="02040503050406030204" pitchFamily="18" charset="0"/>
                                    </a:rPr>
                                    <m:t>1:</m:t>
                                  </m:r>
                                  <m:r>
                                    <a:rPr lang="de-DE" i="1">
                                      <a:latin typeface="Cambria Math" panose="02040503050406030204" pitchFamily="18" charset="0"/>
                                    </a:rPr>
                                    <m:t>𝑚</m:t>
                                  </m:r>
                                  <m:r>
                                    <a:rPr lang="de-DE" b="0" i="1" smtClean="0">
                                      <a:latin typeface="Cambria Math" panose="02040503050406030204" pitchFamily="18" charset="0"/>
                                    </a:rPr>
                                    <m:t> </m:t>
                                  </m:r>
                                  <m:r>
                                    <a:rPr lang="de-DE" b="0" i="1" smtClean="0">
                                      <a:latin typeface="Cambria Math" panose="02040503050406030204" pitchFamily="18" charset="0"/>
                                    </a:rPr>
                                    <m:t>𝑎𝑡</m:t>
                                  </m:r>
                                  <m:r>
                                    <a:rPr lang="de-DE" b="0" i="1" smtClean="0">
                                      <a:latin typeface="Cambria Math" panose="02040503050406030204" pitchFamily="18" charset="0"/>
                                    </a:rPr>
                                    <m:t> </m:t>
                                  </m:r>
                                  <m:r>
                                    <a:rPr lang="de-DE" b="0" i="1" smtClean="0">
                                      <a:latin typeface="Cambria Math" panose="02040503050406030204" pitchFamily="18" charset="0"/>
                                    </a:rPr>
                                    <m:t>𝑡𝑖𝑚𝑒𝑠𝑡𝑒𝑝</m:t>
                                  </m:r>
                                  <m:r>
                                    <a:rPr lang="de-DE" b="0" i="1" smtClean="0">
                                      <a:latin typeface="Cambria Math" panose="02040503050406030204" pitchFamily="18" charset="0"/>
                                    </a:rPr>
                                    <m:t> </m:t>
                                  </m:r>
                                  <m:r>
                                    <a:rPr lang="de-DE" b="0" i="1" smtClean="0">
                                      <a:latin typeface="Cambria Math" panose="02040503050406030204" pitchFamily="18" charset="0"/>
                                    </a:rPr>
                                    <m:t>𝑘</m:t>
                                  </m:r>
                                </m:oMath>
                              </m:oMathPara>
                            </a14:m>
                            <a:endParaRPr lang="de-DE" b="0" dirty="0"/>
                          </a:p>
                          <a:p>
                            <a:pPr/>
                            <a14:m>
                              <m:oMathPara xmlns:m="http://schemas.openxmlformats.org/officeDocument/2006/math">
                                <m:oMathParaPr>
                                  <m:jc m:val="left"/>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𝑋</m:t>
                                      </m:r>
                                    </m:e>
                                    <m:sub>
                                      <m:r>
                                        <a:rPr lang="de-DE" i="1" dirty="0">
                                          <a:latin typeface="Cambria Math" panose="02040503050406030204" pitchFamily="18" charset="0"/>
                                        </a:rPr>
                                        <m:t>𝑘</m:t>
                                      </m:r>
                                      <m:r>
                                        <a:rPr lang="de-DE" i="1" dirty="0">
                                          <a:latin typeface="Cambria Math" panose="02040503050406030204" pitchFamily="18" charset="0"/>
                                        </a:rPr>
                                        <m:t>+1,1:</m:t>
                                      </m:r>
                                      <m:r>
                                        <a:rPr lang="de-DE" b="0" i="1" dirty="0" smtClean="0">
                                          <a:latin typeface="Cambria Math" panose="02040503050406030204" pitchFamily="18" charset="0"/>
                                        </a:rPr>
                                        <m:t>𝑛</m:t>
                                      </m:r>
                                      <m:r>
                                        <a:rPr lang="de-DE" b="0" i="1" dirty="0" smtClean="0">
                                          <a:latin typeface="Cambria Math" panose="02040503050406030204" pitchFamily="18" charset="0"/>
                                        </a:rPr>
                                        <m:t> </m:t>
                                      </m:r>
                                    </m:sub>
                                  </m:sSub>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𝑃𝑟𝑒𝑑𝑖𝑐𝑡𝑖𝑜𝑛𝑠</m:t>
                                  </m:r>
                                  <m:r>
                                    <a:rPr lang="de-DE" i="1" dirty="0">
                                      <a:latin typeface="Cambria Math" panose="02040503050406030204" pitchFamily="18" charset="0"/>
                                    </a:rPr>
                                    <m:t> 1:</m:t>
                                  </m:r>
                                  <m:r>
                                    <a:rPr lang="de-DE" i="1" dirty="0">
                                      <a:latin typeface="Cambria Math" panose="02040503050406030204" pitchFamily="18" charset="0"/>
                                    </a:rPr>
                                    <m:t>𝑛</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r>
                                    <a:rPr lang="de-DE" i="1" dirty="0">
                                      <a:latin typeface="Cambria Math" panose="02040503050406030204" pitchFamily="18" charset="0"/>
                                    </a:rPr>
                                    <m:t>+1</m:t>
                                  </m:r>
                                </m:oMath>
                              </m:oMathPara>
                            </a14:m>
                            <a:endParaRPr lang="de-DE" i="1" dirty="0">
                              <a:latin typeface="Cambria Math" panose="02040503050406030204" pitchFamily="18" charset="0"/>
                            </a:endParaRPr>
                          </a:p>
                          <a:p>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𝑇</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b="0" i="1" dirty="0" smtClean="0">
                                    <a:latin typeface="Cambria Math" panose="02040503050406030204" pitchFamily="18" charset="0"/>
                                  </a:rPr>
                                  <m:t>      </m:t>
                                </m:r>
                                <m:r>
                                  <a:rPr lang="de-DE" i="1" dirty="0">
                                    <a:latin typeface="Cambria Math" panose="02040503050406030204" pitchFamily="18" charset="0"/>
                                  </a:rPr>
                                  <m:t>−</m:t>
                                </m:r>
                                <m:r>
                                  <a:rPr lang="de-DE" i="1" dirty="0">
                                    <a:latin typeface="Cambria Math" panose="02040503050406030204" pitchFamily="18" charset="0"/>
                                  </a:rPr>
                                  <m:t>𝐶𝑜𝑛𝑓𝑖𝑟𝑚𝑒𝑑</m:t>
                                </m:r>
                                <m:r>
                                  <a:rPr lang="de-DE" i="1" dirty="0">
                                    <a:latin typeface="Cambria Math" panose="02040503050406030204" pitchFamily="18" charset="0"/>
                                  </a:rPr>
                                  <m:t> </m:t>
                                </m:r>
                                <m:r>
                                  <a:rPr lang="de-DE" i="1" dirty="0">
                                    <a:latin typeface="Cambria Math" panose="02040503050406030204" pitchFamily="18" charset="0"/>
                                  </a:rPr>
                                  <m:t>𝑇𝑟𝑎𝑐𝑘𝑙𝑖𝑠𝑡</m:t>
                                </m:r>
                                <m:r>
                                  <a:rPr lang="de-DE" i="1" dirty="0">
                                    <a:latin typeface="Cambria Math" panose="02040503050406030204" pitchFamily="18" charset="0"/>
                                  </a:rPr>
                                  <m:t> </m:t>
                                </m:r>
                                <m:r>
                                  <a:rPr lang="de-DE" i="1" dirty="0">
                                    <a:latin typeface="Cambria Math" panose="02040503050406030204" pitchFamily="18" charset="0"/>
                                  </a:rPr>
                                  <m:t>𝑎𝑡</m:t>
                                </m:r>
                                <m:r>
                                  <a:rPr lang="de-DE" i="1" dirty="0">
                                    <a:latin typeface="Cambria Math" panose="02040503050406030204" pitchFamily="18" charset="0"/>
                                  </a:rPr>
                                  <m:t> </m:t>
                                </m:r>
                                <m:r>
                                  <a:rPr lang="de-DE" i="1" dirty="0">
                                    <a:latin typeface="Cambria Math" panose="02040503050406030204" pitchFamily="18" charset="0"/>
                                  </a:rPr>
                                  <m:t>𝑡𝑖𝑚𝑒𝑠𝑡𝑒𝑝</m:t>
                                </m:r>
                                <m:r>
                                  <a:rPr lang="de-DE" i="1" dirty="0">
                                    <a:latin typeface="Cambria Math" panose="02040503050406030204" pitchFamily="18" charset="0"/>
                                  </a:rPr>
                                  <m:t> </m:t>
                                </m:r>
                                <m:r>
                                  <a:rPr lang="de-DE" i="1" dirty="0">
                                    <a:latin typeface="Cambria Math" panose="02040503050406030204" pitchFamily="18" charset="0"/>
                                  </a:rPr>
                                  <m:t>𝑘</m:t>
                                </m:r>
                              </m:oMath>
                            </a14:m>
                            <a:r>
                              <a:rPr lang="de-DE" dirty="0"/>
                              <a:t> </a:t>
                            </a:r>
                          </a:p>
                        </p:txBody>
                      </p:sp>
                    </mc:Choice>
                    <mc:Fallback xmlns="">
                      <p:sp>
                        <p:nvSpPr>
                          <p:cNvPr id="87" name="Textfeld 86">
                            <a:extLst>
                              <a:ext uri="{FF2B5EF4-FFF2-40B4-BE49-F238E27FC236}">
                                <a16:creationId xmlns:a16="http://schemas.microsoft.com/office/drawing/2014/main" id="{9E23CB28-EE2F-39CC-ABCD-9E9D31FD1CC3}"/>
                              </a:ext>
                            </a:extLst>
                          </p:cNvPr>
                          <p:cNvSpPr txBox="1">
                            <a:spLocks noRot="1" noChangeAspect="1" noMove="1" noResize="1" noEditPoints="1" noAdjustHandles="1" noChangeArrowheads="1" noChangeShapeType="1" noTextEdit="1"/>
                          </p:cNvSpPr>
                          <p:nvPr/>
                        </p:nvSpPr>
                        <p:spPr>
                          <a:xfrm>
                            <a:off x="1924188" y="4760294"/>
                            <a:ext cx="4046684" cy="757515"/>
                          </a:xfrm>
                          <a:prstGeom prst="rect">
                            <a:avLst/>
                          </a:prstGeom>
                          <a:blipFill>
                            <a:blip r:embed="rId5"/>
                            <a:stretch>
                              <a:fillRect b="-3226"/>
                            </a:stretch>
                          </a:blipFill>
                        </p:spPr>
                        <p:txBody>
                          <a:bodyPr/>
                          <a:lstStyle/>
                          <a:p>
                            <a:r>
                              <a:rPr lang="de-DE">
                                <a:noFill/>
                              </a:rPr>
                              <a:t> </a:t>
                            </a:r>
                          </a:p>
                        </p:txBody>
                      </p:sp>
                    </mc:Fallback>
                  </mc:AlternateContent>
                  <p:sp>
                    <p:nvSpPr>
                      <p:cNvPr id="57" name="Rechteck 56">
                        <a:extLst>
                          <a:ext uri="{FF2B5EF4-FFF2-40B4-BE49-F238E27FC236}">
                            <a16:creationId xmlns:a16="http://schemas.microsoft.com/office/drawing/2014/main" id="{72DBD7A7-7A36-2DC5-3BEA-550659C2DEF6}"/>
                          </a:ext>
                        </a:extLst>
                      </p:cNvPr>
                      <p:cNvSpPr/>
                      <p:nvPr/>
                    </p:nvSpPr>
                    <p:spPr>
                      <a:xfrm>
                        <a:off x="1924188" y="1837047"/>
                        <a:ext cx="2922264" cy="307777"/>
                      </a:xfrm>
                      <a:prstGeom prst="rect">
                        <a:avLst/>
                      </a:prstGeom>
                    </p:spPr>
                    <p:txBody>
                      <a:bodyPr wrap="square">
                        <a:spAutoFit/>
                      </a:bodyPr>
                      <a:lstStyle/>
                      <a:p>
                        <a:r>
                          <a:rPr lang="en-US" dirty="0"/>
                          <a:t>Framework – Multi Object Tracker </a:t>
                        </a:r>
                        <a:endParaRPr lang="de-DE" dirty="0"/>
                      </a:p>
                    </p:txBody>
                  </p:sp>
                  <p:sp>
                    <p:nvSpPr>
                      <p:cNvPr id="58" name="Rectangle 21">
                        <a:extLst>
                          <a:ext uri="{FF2B5EF4-FFF2-40B4-BE49-F238E27FC236}">
                            <a16:creationId xmlns:a16="http://schemas.microsoft.com/office/drawing/2014/main" id="{449E7C1D-AFD1-085A-508F-E9592735D927}"/>
                          </a:ext>
                        </a:extLst>
                      </p:cNvPr>
                      <p:cNvSpPr/>
                      <p:nvPr/>
                    </p:nvSpPr>
                    <p:spPr>
                      <a:xfrm>
                        <a:off x="7631283" y="2146366"/>
                        <a:ext cx="2247714" cy="227465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r>
                          <a:rPr lang="en-US" kern="1200" dirty="0">
                            <a:solidFill>
                              <a:schemeClr val="tx1"/>
                            </a:solidFill>
                            <a:latin typeface="Daimler CS" pitchFamily="2" charset="0"/>
                          </a:rPr>
                          <a:t>Track Management</a:t>
                        </a:r>
                      </a:p>
                    </p:txBody>
                  </p:sp>
                  <p:sp>
                    <p:nvSpPr>
                      <p:cNvPr id="59" name="Rectangle 19">
                        <a:extLst>
                          <a:ext uri="{FF2B5EF4-FFF2-40B4-BE49-F238E27FC236}">
                            <a16:creationId xmlns:a16="http://schemas.microsoft.com/office/drawing/2014/main" id="{68DF0224-1383-7AC7-1F89-C5C2F5B38588}"/>
                          </a:ext>
                        </a:extLst>
                      </p:cNvPr>
                      <p:cNvSpPr/>
                      <p:nvPr/>
                    </p:nvSpPr>
                    <p:spPr>
                      <a:xfrm>
                        <a:off x="8860168" y="2595934"/>
                        <a:ext cx="900000" cy="1712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Confirmation (</a:t>
                        </a:r>
                        <a:r>
                          <a:rPr lang="de-DE" dirty="0"/>
                          <a:t>confirmed_trck)</a:t>
                        </a:r>
                      </a:p>
                    </p:txBody>
                  </p:sp>
                  <p:sp>
                    <p:nvSpPr>
                      <p:cNvPr id="60" name="Right Arrow 92">
                        <a:extLst>
                          <a:ext uri="{FF2B5EF4-FFF2-40B4-BE49-F238E27FC236}">
                            <a16:creationId xmlns:a16="http://schemas.microsoft.com/office/drawing/2014/main" id="{F953613F-7A6C-4F92-C1B0-8B294BE6EE3F}"/>
                          </a:ext>
                        </a:extLst>
                      </p:cNvPr>
                      <p:cNvSpPr/>
                      <p:nvPr/>
                    </p:nvSpPr>
                    <p:spPr>
                      <a:xfrm>
                        <a:off x="9711281" y="4104894"/>
                        <a:ext cx="437309"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nvGrpSpPr>
                      <p:cNvPr id="61" name="Gruppieren 60">
                        <a:extLst>
                          <a:ext uri="{FF2B5EF4-FFF2-40B4-BE49-F238E27FC236}">
                            <a16:creationId xmlns:a16="http://schemas.microsoft.com/office/drawing/2014/main" id="{C63C9169-2588-32E4-58DB-B918220D6E78}"/>
                          </a:ext>
                        </a:extLst>
                      </p:cNvPr>
                      <p:cNvGrpSpPr/>
                      <p:nvPr/>
                    </p:nvGrpSpPr>
                    <p:grpSpPr>
                      <a:xfrm>
                        <a:off x="2029107" y="2144571"/>
                        <a:ext cx="5048770" cy="2276455"/>
                        <a:chOff x="5785182" y="3684591"/>
                        <a:chExt cx="5048770" cy="2276455"/>
                      </a:xfrm>
                    </p:grpSpPr>
                    <p:sp>
                      <p:nvSpPr>
                        <p:cNvPr id="66" name="Rectangle 21">
                          <a:extLst>
                            <a:ext uri="{FF2B5EF4-FFF2-40B4-BE49-F238E27FC236}">
                              <a16:creationId xmlns:a16="http://schemas.microsoft.com/office/drawing/2014/main" id="{9725FF4C-ACD5-743F-9A4B-BF9122452289}"/>
                            </a:ext>
                          </a:extLst>
                        </p:cNvPr>
                        <p:cNvSpPr/>
                        <p:nvPr/>
                      </p:nvSpPr>
                      <p:spPr>
                        <a:xfrm>
                          <a:off x="7521952" y="3684591"/>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p:sp>
                      <p:nvSpPr>
                        <p:cNvPr id="67" name="Rectangle 21">
                          <a:extLst>
                            <a:ext uri="{FF2B5EF4-FFF2-40B4-BE49-F238E27FC236}">
                              <a16:creationId xmlns:a16="http://schemas.microsoft.com/office/drawing/2014/main" id="{46A19B95-4AD3-9AF4-81F9-1C3B4E8A37CA}"/>
                            </a:ext>
                          </a:extLst>
                        </p:cNvPr>
                        <p:cNvSpPr/>
                        <p:nvPr/>
                      </p:nvSpPr>
                      <p:spPr>
                        <a:xfrm>
                          <a:off x="7409773" y="3783104"/>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pPr>
                          <a:endParaRPr lang="en-US" kern="1200" dirty="0">
                            <a:solidFill>
                              <a:prstClr val="white"/>
                            </a:solidFill>
                            <a:latin typeface="Daimler CS" pitchFamily="2" charset="0"/>
                          </a:endParaRPr>
                        </a:p>
                      </p:txBody>
                    </p:sp>
                    <mc:AlternateContent xmlns:mc="http://schemas.openxmlformats.org/markup-compatibility/2006" xmlns:a14="http://schemas.microsoft.com/office/drawing/2010/main">
                      <mc:Choice Requires="a14">
                        <p:sp>
                          <p:nvSpPr>
                            <p:cNvPr id="68" name="Rectangle 21">
                              <a:extLst>
                                <a:ext uri="{FF2B5EF4-FFF2-40B4-BE49-F238E27FC236}">
                                  <a16:creationId xmlns:a16="http://schemas.microsoft.com/office/drawing/2014/main" id="{D2BC6476-5B02-4312-1A21-590DA7220EF5}"/>
                                </a:ext>
                              </a:extLst>
                            </p:cNvPr>
                            <p:cNvSpPr/>
                            <p:nvPr/>
                          </p:nvSpPr>
                          <p:spPr>
                            <a:xfrm>
                              <a:off x="7305901" y="3875343"/>
                              <a:ext cx="3312000" cy="208570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lstStyle/>
                            <a:p>
                              <a:pPr defTabSz="1088333">
                                <a:buClrTx/>
                                <a:defRPr/>
                              </a:pPr>
                              <a14:m>
                                <m:oMath xmlns:m="http://schemas.openxmlformats.org/officeDocument/2006/math">
                                  <m:r>
                                    <a:rPr lang="en-US" i="1" kern="1200" dirty="0" smtClean="0">
                                      <a:solidFill>
                                        <a:prstClr val="white"/>
                                      </a:solidFill>
                                      <a:latin typeface="Cambria Math" panose="02040503050406030204" pitchFamily="18" charset="0"/>
                                    </a:rPr>
                                    <m:t>𝑛</m:t>
                                  </m:r>
                                  <m:r>
                                    <a:rPr lang="en-US" i="1" kern="1200" dirty="0" smtClean="0">
                                      <a:solidFill>
                                        <a:prstClr val="white"/>
                                      </a:solidFill>
                                      <a:latin typeface="Cambria Math" panose="02040503050406030204" pitchFamily="18" charset="0"/>
                                    </a:rPr>
                                    <m:t> </m:t>
                                  </m:r>
                                </m:oMath>
                              </a14:m>
                              <a:r>
                                <a:rPr lang="en-US" kern="1200" dirty="0">
                                  <a:solidFill>
                                    <a:prstClr val="white"/>
                                  </a:solidFill>
                                  <a:latin typeface="Daimler CS" pitchFamily="2" charset="0"/>
                                </a:rPr>
                                <a:t>Kalman Filter Objects</a:t>
                              </a:r>
                              <a:br>
                                <a:rPr lang="en-US" kern="1200" dirty="0">
                                  <a:solidFill>
                                    <a:prstClr val="white"/>
                                  </a:solidFill>
                                  <a:latin typeface="Daimler CS" pitchFamily="2" charset="0"/>
                                </a:rPr>
                              </a:br>
                              <a:r>
                                <a:rPr lang="en-US" kern="1200" dirty="0">
                                  <a:solidFill>
                                    <a:prstClr val="white"/>
                                  </a:solidFill>
                                  <a:latin typeface="Daimler CS" pitchFamily="2" charset="0"/>
                                </a:rPr>
                                <a:t>(Extension SOT: Filter Object per Track)</a:t>
                              </a:r>
                            </a:p>
                          </p:txBody>
                        </p:sp>
                      </mc:Choice>
                      <mc:Fallback xmlns="">
                        <p:sp>
                          <p:nvSpPr>
                            <p:cNvPr id="31" name="Rectangle 21">
                              <a:extLst>
                                <a:ext uri="{FF2B5EF4-FFF2-40B4-BE49-F238E27FC236}">
                                  <a16:creationId xmlns:a16="http://schemas.microsoft.com/office/drawing/2014/main" id="{BC8B8F5B-55DB-4AE6-8125-29BF7864B44E}"/>
                                </a:ext>
                              </a:extLst>
                            </p:cNvPr>
                            <p:cNvSpPr>
                              <a:spLocks noRot="1" noChangeAspect="1" noMove="1" noResize="1" noEditPoints="1" noAdjustHandles="1" noChangeArrowheads="1" noChangeShapeType="1" noTextEdit="1"/>
                            </p:cNvSpPr>
                            <p:nvPr/>
                          </p:nvSpPr>
                          <p:spPr>
                            <a:xfrm>
                              <a:off x="7305901" y="3875343"/>
                              <a:ext cx="3312000" cy="2085702"/>
                            </a:xfrm>
                            <a:prstGeom prst="rect">
                              <a:avLst/>
                            </a:prstGeom>
                            <a:blipFill>
                              <a:blip r:embed="rId7"/>
                              <a:stretch>
                                <a:fillRect l="-1101"/>
                              </a:stretch>
                            </a:blipFill>
                            <a:ln w="3175">
                              <a:solidFill>
                                <a:schemeClr val="tx1"/>
                              </a:solidFill>
                            </a:ln>
                          </p:spPr>
                          <p:txBody>
                            <a:bodyPr/>
                            <a:lstStyle/>
                            <a:p>
                              <a:r>
                                <a:rPr lang="de-DE">
                                  <a:noFill/>
                                </a:rPr>
                                <a:t> </a:t>
                              </a:r>
                            </a:p>
                          </p:txBody>
                        </p:sp>
                      </mc:Fallback>
                    </mc:AlternateContent>
                    <p:sp>
                      <p:nvSpPr>
                        <p:cNvPr id="69" name="Rectangle 15">
                          <a:extLst>
                            <a:ext uri="{FF2B5EF4-FFF2-40B4-BE49-F238E27FC236}">
                              <a16:creationId xmlns:a16="http://schemas.microsoft.com/office/drawing/2014/main" id="{E74F3E26-B7C8-98AD-7DE3-22566E832949}"/>
                            </a:ext>
                          </a:extLst>
                        </p:cNvPr>
                        <p:cNvSpPr/>
                        <p:nvPr/>
                      </p:nvSpPr>
                      <p:spPr>
                        <a:xfrm rot="5400000">
                          <a:off x="5449316" y="4211209"/>
                          <a:ext cx="2085703" cy="1413971"/>
                        </a:xfrm>
                        <a:prstGeom prst="rect">
                          <a:avLst/>
                        </a:prstGeom>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t"/>
                        <a:lstStyle/>
                        <a:p>
                          <a:pPr algn="ctr" defTabSz="1088333">
                            <a:buClrTx/>
                          </a:pPr>
                          <a:r>
                            <a:rPr lang="en-US" sz="1999" kern="1200" dirty="0">
                              <a:solidFill>
                                <a:prstClr val="white"/>
                              </a:solidFill>
                              <a:latin typeface="Daimler CS" pitchFamily="2" charset="0"/>
                            </a:rPr>
                            <a:t>Association</a:t>
                          </a:r>
                        </a:p>
                      </p:txBody>
                    </p:sp>
                    <p:sp>
                      <p:nvSpPr>
                        <p:cNvPr id="70" name="Rectangle 15">
                          <a:extLst>
                            <a:ext uri="{FF2B5EF4-FFF2-40B4-BE49-F238E27FC236}">
                              <a16:creationId xmlns:a16="http://schemas.microsoft.com/office/drawing/2014/main" id="{657DB2CE-88E3-FE7A-AE89-3D29CCB76123}"/>
                            </a:ext>
                          </a:extLst>
                        </p:cNvPr>
                        <p:cNvSpPr/>
                        <p:nvPr/>
                      </p:nvSpPr>
                      <p:spPr>
                        <a:xfrm rot="5400000">
                          <a:off x="8644495" y="3969209"/>
                          <a:ext cx="622298" cy="3136782"/>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999" kern="1200" dirty="0">
                              <a:solidFill>
                                <a:prstClr val="white"/>
                              </a:solidFill>
                              <a:latin typeface="Daimler CS" pitchFamily="2" charset="0"/>
                            </a:rPr>
                            <a:t>Prediction </a:t>
                          </a:r>
                        </a:p>
                      </p:txBody>
                    </p:sp>
                    <p:sp>
                      <p:nvSpPr>
                        <p:cNvPr id="71" name="Rectangle 15">
                          <a:extLst>
                            <a:ext uri="{FF2B5EF4-FFF2-40B4-BE49-F238E27FC236}">
                              <a16:creationId xmlns:a16="http://schemas.microsoft.com/office/drawing/2014/main" id="{BCFDCC61-0567-52E4-3F23-8712DAF2928C}"/>
                            </a:ext>
                          </a:extLst>
                        </p:cNvPr>
                        <p:cNvSpPr/>
                        <p:nvPr/>
                      </p:nvSpPr>
                      <p:spPr>
                        <a:xfrm rot="5400000">
                          <a:off x="8641077" y="3239253"/>
                          <a:ext cx="622298" cy="312995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defRPr/>
                          </a:pPr>
                          <a:r>
                            <a:rPr lang="en-US" sz="1999" kern="1200" dirty="0">
                              <a:solidFill>
                                <a:prstClr val="white"/>
                              </a:solidFill>
                              <a:latin typeface="Daimler CS" pitchFamily="2" charset="0"/>
                            </a:rPr>
                            <a:t>Update</a:t>
                          </a:r>
                        </a:p>
                      </p:txBody>
                    </p:sp>
                    <p:sp>
                      <p:nvSpPr>
                        <p:cNvPr id="72" name="Right Arrow 89">
                          <a:extLst>
                            <a:ext uri="{FF2B5EF4-FFF2-40B4-BE49-F238E27FC236}">
                              <a16:creationId xmlns:a16="http://schemas.microsoft.com/office/drawing/2014/main" id="{C4241594-7D06-0403-BF05-B817543BF374}"/>
                            </a:ext>
                          </a:extLst>
                        </p:cNvPr>
                        <p:cNvSpPr/>
                        <p:nvPr/>
                      </p:nvSpPr>
                      <p:spPr>
                        <a:xfrm rot="5400000">
                          <a:off x="8822520" y="5092068"/>
                          <a:ext cx="180000"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grpSp>
                  <p:grpSp>
                    <p:nvGrpSpPr>
                      <p:cNvPr id="62" name="Gruppieren 61">
                        <a:extLst>
                          <a:ext uri="{FF2B5EF4-FFF2-40B4-BE49-F238E27FC236}">
                            <a16:creationId xmlns:a16="http://schemas.microsoft.com/office/drawing/2014/main" id="{8EAA415E-A29E-4FA3-D22E-2D03A5A87CB6}"/>
                          </a:ext>
                        </a:extLst>
                      </p:cNvPr>
                      <p:cNvGrpSpPr/>
                      <p:nvPr/>
                    </p:nvGrpSpPr>
                    <p:grpSpPr>
                      <a:xfrm>
                        <a:off x="2682815" y="4096242"/>
                        <a:ext cx="2521648" cy="558302"/>
                        <a:chOff x="2601432" y="4416546"/>
                        <a:chExt cx="2521648" cy="558302"/>
                      </a:xfrm>
                    </p:grpSpPr>
                    <p:sp>
                      <p:nvSpPr>
                        <p:cNvPr id="64" name="Bent-Up Arrow 99">
                          <a:extLst>
                            <a:ext uri="{FF2B5EF4-FFF2-40B4-BE49-F238E27FC236}">
                              <a16:creationId xmlns:a16="http://schemas.microsoft.com/office/drawing/2014/main" id="{8CA2EF7B-D238-15ED-1072-2888089FA798}"/>
                            </a:ext>
                          </a:extLst>
                        </p:cNvPr>
                        <p:cNvSpPr/>
                        <p:nvPr/>
                      </p:nvSpPr>
                      <p:spPr>
                        <a:xfrm flipH="1">
                          <a:off x="2601432" y="4416546"/>
                          <a:ext cx="1392862" cy="514659"/>
                        </a:xfrm>
                        <a:prstGeom prst="bentUpArrow">
                          <a:avLst>
                            <a:gd name="adj1" fmla="val 13543"/>
                            <a:gd name="adj2" fmla="val 13596"/>
                            <a:gd name="adj3" fmla="val 26384"/>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65" name="Bent-Up Arrow 99">
                          <a:extLst>
                            <a:ext uri="{FF2B5EF4-FFF2-40B4-BE49-F238E27FC236}">
                              <a16:creationId xmlns:a16="http://schemas.microsoft.com/office/drawing/2014/main" id="{DA47FDF4-B0DA-73D3-DEF2-D2E51A5BFCA9}"/>
                            </a:ext>
                          </a:extLst>
                        </p:cNvPr>
                        <p:cNvSpPr/>
                        <p:nvPr/>
                      </p:nvSpPr>
                      <p:spPr>
                        <a:xfrm rot="16200000" flipH="1">
                          <a:off x="4037351" y="3889118"/>
                          <a:ext cx="396000" cy="1775459"/>
                        </a:xfrm>
                        <a:prstGeom prst="bentUpArrow">
                          <a:avLst>
                            <a:gd name="adj1" fmla="val 17593"/>
                            <a:gd name="adj2" fmla="val 19503"/>
                            <a:gd name="adj3" fmla="val 0"/>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63" name="Right Arrow 81">
                        <a:extLst>
                          <a:ext uri="{FF2B5EF4-FFF2-40B4-BE49-F238E27FC236}">
                            <a16:creationId xmlns:a16="http://schemas.microsoft.com/office/drawing/2014/main" id="{39C21272-5559-C3AF-5730-8F387222DFAD}"/>
                          </a:ext>
                        </a:extLst>
                      </p:cNvPr>
                      <p:cNvSpPr/>
                      <p:nvPr/>
                    </p:nvSpPr>
                    <p:spPr>
                      <a:xfrm>
                        <a:off x="6692379" y="4097035"/>
                        <a:ext cx="1180317"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50" name="Bent-Up Arrow 99">
                      <a:extLst>
                        <a:ext uri="{FF2B5EF4-FFF2-40B4-BE49-F238E27FC236}">
                          <a16:creationId xmlns:a16="http://schemas.microsoft.com/office/drawing/2014/main" id="{62DABD55-CAD4-C632-D07E-09B7F23C85AC}"/>
                        </a:ext>
                      </a:extLst>
                    </p:cNvPr>
                    <p:cNvSpPr/>
                    <p:nvPr/>
                  </p:nvSpPr>
                  <p:spPr>
                    <a:xfrm rot="16200000">
                      <a:off x="6657574" y="3374413"/>
                      <a:ext cx="531363" cy="289081"/>
                    </a:xfrm>
                    <a:prstGeom prst="bentUpArrow">
                      <a:avLst>
                        <a:gd name="adj1" fmla="val 21767"/>
                        <a:gd name="adj2" fmla="val 22232"/>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sp>
                  <p:nvSpPr>
                    <p:cNvPr id="51" name="Bent-Up Arrow 99">
                      <a:extLst>
                        <a:ext uri="{FF2B5EF4-FFF2-40B4-BE49-F238E27FC236}">
                          <a16:creationId xmlns:a16="http://schemas.microsoft.com/office/drawing/2014/main" id="{74444D63-B927-5D8F-7985-2D22D09CCA56}"/>
                        </a:ext>
                      </a:extLst>
                    </p:cNvPr>
                    <p:cNvSpPr/>
                    <p:nvPr/>
                  </p:nvSpPr>
                  <p:spPr>
                    <a:xfrm>
                      <a:off x="6778715" y="3575209"/>
                      <a:ext cx="288921" cy="289081"/>
                    </a:xfrm>
                    <a:prstGeom prst="bentUpArrow">
                      <a:avLst>
                        <a:gd name="adj1" fmla="val 21767"/>
                        <a:gd name="adj2" fmla="val 11029"/>
                        <a:gd name="adj3" fmla="val 35021"/>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8" name="Right Arrow 60">
                    <a:extLst>
                      <a:ext uri="{FF2B5EF4-FFF2-40B4-BE49-F238E27FC236}">
                        <a16:creationId xmlns:a16="http://schemas.microsoft.com/office/drawing/2014/main" id="{2F48BD67-48F5-25C8-B39B-136E56BC5724}"/>
                      </a:ext>
                    </a:extLst>
                  </p:cNvPr>
                  <p:cNvSpPr/>
                  <p:nvPr/>
                </p:nvSpPr>
                <p:spPr>
                  <a:xfrm>
                    <a:off x="1705851" y="3004637"/>
                    <a:ext cx="360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mc:AlternateContent xmlns:mc="http://schemas.openxmlformats.org/markup-compatibility/2006" xmlns:a14="http://schemas.microsoft.com/office/drawing/2010/main">
              <mc:Choice Requires="a14">
                <p:sp>
                  <p:nvSpPr>
                    <p:cNvPr id="46" name="Textfeld 45">
                      <a:extLst>
                        <a:ext uri="{FF2B5EF4-FFF2-40B4-BE49-F238E27FC236}">
                          <a16:creationId xmlns:a16="http://schemas.microsoft.com/office/drawing/2014/main" id="{45EF2DAF-13EC-1584-1067-B52E37AAD1C1}"/>
                        </a:ext>
                      </a:extLst>
                    </p:cNvPr>
                    <p:cNvSpPr txBox="1"/>
                    <p:nvPr/>
                  </p:nvSpPr>
                  <p:spPr>
                    <a:xfrm>
                      <a:off x="9994026" y="3886558"/>
                      <a:ext cx="301768" cy="30777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𝑇</m:t>
                                </m:r>
                              </m:e>
                              <m:sub>
                                <m:r>
                                  <a:rPr lang="de-DE" b="0" i="1" dirty="0" smtClean="0">
                                    <a:latin typeface="Cambria Math" panose="02040503050406030204" pitchFamily="18" charset="0"/>
                                  </a:rPr>
                                  <m:t>𝑘</m:t>
                                </m:r>
                              </m:sub>
                            </m:sSub>
                          </m:oMath>
                        </m:oMathPara>
                      </a14:m>
                      <a:endParaRPr lang="de-DE" dirty="0"/>
                    </a:p>
                  </p:txBody>
                </p:sp>
              </mc:Choice>
              <mc:Fallback xmlns="">
                <p:sp>
                  <p:nvSpPr>
                    <p:cNvPr id="77" name="Textfeld 76">
                      <a:extLst>
                        <a:ext uri="{FF2B5EF4-FFF2-40B4-BE49-F238E27FC236}">
                          <a16:creationId xmlns:a16="http://schemas.microsoft.com/office/drawing/2014/main" id="{2733B62A-39E5-7718-87FE-2FABCE7A4259}"/>
                        </a:ext>
                      </a:extLst>
                    </p:cNvPr>
                    <p:cNvSpPr txBox="1">
                      <a:spLocks noRot="1" noChangeAspect="1" noMove="1" noResize="1" noEditPoints="1" noAdjustHandles="1" noChangeArrowheads="1" noChangeShapeType="1" noTextEdit="1"/>
                    </p:cNvSpPr>
                    <p:nvPr/>
                  </p:nvSpPr>
                  <p:spPr>
                    <a:xfrm>
                      <a:off x="9994026" y="3886558"/>
                      <a:ext cx="301768" cy="307777"/>
                    </a:xfrm>
                    <a:prstGeom prst="rect">
                      <a:avLst/>
                    </a:prstGeom>
                    <a:blipFill>
                      <a:blip r:embed="rId8"/>
                      <a:stretch>
                        <a:fillRect/>
                      </a:stretch>
                    </a:blipFill>
                  </p:spPr>
                  <p:txBody>
                    <a:bodyPr/>
                    <a:lstStyle/>
                    <a:p>
                      <a:r>
                        <a:rPr lang="de-DE">
                          <a:noFill/>
                        </a:rPr>
                        <a:t> </a:t>
                      </a:r>
                    </a:p>
                  </p:txBody>
                </p:sp>
              </mc:Fallback>
            </mc:AlternateContent>
          </p:grpSp>
          <p:sp>
            <p:nvSpPr>
              <p:cNvPr id="43" name="Right Arrow 89">
                <a:extLst>
                  <a:ext uri="{FF2B5EF4-FFF2-40B4-BE49-F238E27FC236}">
                    <a16:creationId xmlns:a16="http://schemas.microsoft.com/office/drawing/2014/main" id="{CA8BA4AB-0D6C-58A7-F225-67D8702732B8}"/>
                  </a:ext>
                </a:extLst>
              </p:cNvPr>
              <p:cNvSpPr/>
              <p:nvPr/>
            </p:nvSpPr>
            <p:spPr>
              <a:xfrm>
                <a:off x="3157984" y="3052302"/>
                <a:ext cx="288344" cy="182785"/>
              </a:xfrm>
              <a:prstGeom prst="rightArrow">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pPr>
                <a:endParaRPr lang="en-US" sz="1999" kern="1200" dirty="0" err="1">
                  <a:solidFill>
                    <a:prstClr val="white"/>
                  </a:solidFill>
                  <a:latin typeface="Daimler CS" pitchFamily="2" charset="0"/>
                </a:endParaRPr>
              </a:p>
            </p:txBody>
          </p:sp>
          <p:sp>
            <p:nvSpPr>
              <p:cNvPr id="44" name="Right Arrow 92">
                <a:extLst>
                  <a:ext uri="{FF2B5EF4-FFF2-40B4-BE49-F238E27FC236}">
                    <a16:creationId xmlns:a16="http://schemas.microsoft.com/office/drawing/2014/main" id="{04201E2F-F81A-EBBA-9DFF-42E9EECF18E2}"/>
                  </a:ext>
                </a:extLst>
              </p:cNvPr>
              <p:cNvSpPr/>
              <p:nvPr/>
            </p:nvSpPr>
            <p:spPr>
              <a:xfrm>
                <a:off x="8457355" y="3950677"/>
                <a:ext cx="216000" cy="182785"/>
              </a:xfrm>
              <a:prstGeom prst="rightArrow">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ctr"/>
              <a:lstStyle/>
              <a:p>
                <a:pPr algn="ctr" defTabSz="1088333">
                  <a:buClrTx/>
                  <a:defRPr/>
                </a:pPr>
                <a:endParaRPr lang="en-US" sz="1999" kern="1200" dirty="0" err="1">
                  <a:solidFill>
                    <a:prstClr val="white"/>
                  </a:solidFill>
                  <a:latin typeface="Daimler CS" pitchFamily="2" charset="0"/>
                </a:endParaRPr>
              </a:p>
            </p:txBody>
          </p:sp>
        </p:grpSp>
        <p:sp>
          <p:nvSpPr>
            <p:cNvPr id="40" name="Rectangle 15">
              <a:extLst>
                <a:ext uri="{FF2B5EF4-FFF2-40B4-BE49-F238E27FC236}">
                  <a16:creationId xmlns:a16="http://schemas.microsoft.com/office/drawing/2014/main" id="{EF968FA0-7031-046C-6F12-FC1793CC9929}"/>
                </a:ext>
              </a:extLst>
            </p:cNvPr>
            <p:cNvSpPr/>
            <p:nvPr/>
          </p:nvSpPr>
          <p:spPr>
            <a:xfrm rot="5400000">
              <a:off x="2729154" y="2410211"/>
              <a:ext cx="622298" cy="1089009"/>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Distance metric </a:t>
              </a:r>
            </a:p>
          </p:txBody>
        </p:sp>
        <p:sp>
          <p:nvSpPr>
            <p:cNvPr id="41" name="Rectangle 15">
              <a:extLst>
                <a:ext uri="{FF2B5EF4-FFF2-40B4-BE49-F238E27FC236}">
                  <a16:creationId xmlns:a16="http://schemas.microsoft.com/office/drawing/2014/main" id="{6B17B77E-A260-BB0E-60A8-A86ABE0A57EB}"/>
                </a:ext>
              </a:extLst>
            </p:cNvPr>
            <p:cNvSpPr/>
            <p:nvPr/>
          </p:nvSpPr>
          <p:spPr>
            <a:xfrm rot="5400000">
              <a:off x="2842647" y="2974000"/>
              <a:ext cx="395311" cy="1089010"/>
            </a:xfrm>
            <a:prstGeom prst="rect">
              <a:avLst/>
            </a:prstGeom>
            <a:ln w="12700">
              <a:solidFill>
                <a:srgbClr val="00677F"/>
              </a:solidFill>
            </a:ln>
          </p:spPr>
          <p:style>
            <a:lnRef idx="2">
              <a:schemeClr val="accent1">
                <a:shade val="50000"/>
              </a:schemeClr>
            </a:lnRef>
            <a:fillRef idx="1">
              <a:schemeClr val="accent1"/>
            </a:fillRef>
            <a:effectRef idx="0">
              <a:schemeClr val="accent1"/>
            </a:effectRef>
            <a:fontRef idx="minor">
              <a:schemeClr val="lt1"/>
            </a:fontRef>
          </p:style>
          <p:txBody>
            <a:bodyPr vert="vert270" lIns="71963" tIns="71963" rIns="71963" bIns="71963" rtlCol="0" anchor="ctr"/>
            <a:lstStyle/>
            <a:p>
              <a:pPr algn="ctr" defTabSz="1088333">
                <a:buClrTx/>
              </a:pPr>
              <a:r>
                <a:rPr lang="en-US" sz="1600" kern="1200" dirty="0">
                  <a:solidFill>
                    <a:prstClr val="white"/>
                  </a:solidFill>
                  <a:latin typeface="Daimler CS" pitchFamily="2" charset="0"/>
                </a:rPr>
                <a:t>Hungarian</a:t>
              </a:r>
            </a:p>
          </p:txBody>
        </p:sp>
      </p:grpSp>
    </p:spTree>
    <p:extLst>
      <p:ext uri="{BB962C8B-B14F-4D97-AF65-F5344CB8AC3E}">
        <p14:creationId xmlns:p14="http://schemas.microsoft.com/office/powerpoint/2010/main" val="98184018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TS Theme 2022 - Light">
  <a:themeElements>
    <a:clrScheme name="TTS Theme Colors">
      <a:dk1>
        <a:srgbClr val="0A2830"/>
      </a:dk1>
      <a:lt1>
        <a:srgbClr val="FFFFFF"/>
      </a:lt1>
      <a:dk2>
        <a:srgbClr val="00677F"/>
      </a:dk2>
      <a:lt2>
        <a:srgbClr val="E6E6E6"/>
      </a:lt2>
      <a:accent1>
        <a:srgbClr val="03BFB5"/>
      </a:accent1>
      <a:accent2>
        <a:srgbClr val="00677F"/>
      </a:accent2>
      <a:accent3>
        <a:srgbClr val="ADAFB1"/>
      </a:accent3>
      <a:accent4>
        <a:srgbClr val="0A4758"/>
      </a:accent4>
      <a:accent5>
        <a:srgbClr val="007E79"/>
      </a:accent5>
      <a:accent6>
        <a:srgbClr val="00495C"/>
      </a:accent6>
      <a:hlink>
        <a:srgbClr val="007B92"/>
      </a:hlink>
      <a:folHlink>
        <a:srgbClr val="4493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652d7c2-1ccf-4940-8151-4a92bd474ed0}" enabled="0" method="" siteId="{9652d7c2-1ccf-4940-8151-4a92bd474ed0}" removed="1"/>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otalTime>0</TotalTime>
  <Words>6331</Words>
  <Application>Microsoft Office PowerPoint</Application>
  <PresentationFormat>Breitbild</PresentationFormat>
  <Paragraphs>1325</Paragraphs>
  <Slides>51</Slides>
  <Notes>41</Notes>
  <HiddenSlides>15</HiddenSlides>
  <MMClips>2</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2</vt:i4>
      </vt:variant>
      <vt:variant>
        <vt:lpstr>Folientitel</vt:lpstr>
      </vt:variant>
      <vt:variant>
        <vt:i4>51</vt:i4>
      </vt:variant>
    </vt:vector>
  </HeadingPairs>
  <TitlesOfParts>
    <vt:vector size="62" baseType="lpstr">
      <vt:lpstr>Arial</vt:lpstr>
      <vt:lpstr>Calibri</vt:lpstr>
      <vt:lpstr>Cambria Math</vt:lpstr>
      <vt:lpstr>Daimler CS</vt:lpstr>
      <vt:lpstr>Lucida Grande</vt:lpstr>
      <vt:lpstr>Menlo</vt:lpstr>
      <vt:lpstr>Söhne</vt:lpstr>
      <vt:lpstr>Wingdings</vt:lpstr>
      <vt:lpstr>TTS Theme 2022 - Light</vt:lpstr>
      <vt:lpstr>think-cell Folie</vt:lpstr>
      <vt:lpstr>Presentation</vt:lpstr>
      <vt:lpstr>PowerPoint-Präsentation</vt:lpstr>
      <vt:lpstr>PowerPoint-Präsentation</vt:lpstr>
      <vt:lpstr>Agenda</vt:lpstr>
      <vt:lpstr>Agenda</vt:lpstr>
      <vt:lpstr>Results Single Prediction Network (SPENT)</vt:lpstr>
      <vt:lpstr>Results Single Prediction Network (SPENT)</vt:lpstr>
      <vt:lpstr>Results Single Prediction Network (SPENT)</vt:lpstr>
      <vt:lpstr>Results Single Prediction Network (SPENT)</vt:lpstr>
      <vt:lpstr>Results Single Association Network (SANT)</vt:lpstr>
      <vt:lpstr>Results Single Association Network (SANT)</vt:lpstr>
      <vt:lpstr>Results Single Association Network (SANT)</vt:lpstr>
      <vt:lpstr>Results Single Association Network (SANT)</vt:lpstr>
      <vt:lpstr>Results Single Association Network (SANT)</vt:lpstr>
      <vt:lpstr>Results Multi Association Network (MANTa)</vt:lpstr>
      <vt:lpstr>Results Multi Association Network (MANTa)</vt:lpstr>
      <vt:lpstr>Results Multi Association Network (MANTa)</vt:lpstr>
      <vt:lpstr>Results Multi Association Network (MANTa)</vt:lpstr>
      <vt:lpstr>Agenda</vt:lpstr>
      <vt:lpstr>Evaluation Multi Object Tracking Metric - Optimal Sub-Pattern Assignment (OSPA)*</vt:lpstr>
      <vt:lpstr>Evaluation Integration MOT Framework – Single Prediction Network (SPENT) and Single Association Network (SANT)</vt:lpstr>
      <vt:lpstr>Agenda</vt:lpstr>
      <vt:lpstr>Summary Multi Object Tracking (MOT) using Machine Learning (ML)</vt:lpstr>
      <vt:lpstr>Summary Multi Object Tracking (MOT) using Machine Learning (ML)</vt:lpstr>
      <vt:lpstr>Outlook Multi Object Tracking (MOT) using Machine Learning (ML)</vt:lpstr>
      <vt:lpstr>THANK YOU</vt:lpstr>
      <vt:lpstr>PowerPoint-Präsentation</vt:lpstr>
      <vt:lpstr>SAFETY</vt:lpstr>
      <vt:lpstr>ChatGPT Response to Was kannst du mir zu sicherem Einsatz von maschinellem Lernen in Automobilsoftware sagen?</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An Analysis of ISO 26262:  Using Machine Learning Safely in Automotive Software Salay, Rick; Queiroz, Rodrigo; Czarnecki, Krzysztof; 2017</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Explainable artificial intelligence: an analytical review Angelov, Plamen P.; Soares, Eduardo A.; Jiang, Richard; Arnold, Nicholas I.; Atkinson, Peter M. 2021</vt:lpstr>
      <vt:lpstr>Outlook Multi Object Tracking (MOT) using Machine Learning (ML)</vt:lpstr>
      <vt:lpstr>Results Single Prediction Network (SPENT)</vt:lpstr>
      <vt:lpstr>Results Single Association Network (SANT)</vt:lpstr>
      <vt:lpstr>Evaluation Integration MOT Framework - SPENT</vt:lpstr>
      <vt:lpstr>Evaluation Integration MOT Framework - SANT</vt:lpstr>
      <vt:lpstr>MOT PAPER PIC</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Cleaner, Better Transportation</dc:title>
  <dc:creator>Joe Barstow</dc:creator>
  <cp:lastModifiedBy>Holz, Christian (019)</cp:lastModifiedBy>
  <cp:revision>419</cp:revision>
  <dcterms:created xsi:type="dcterms:W3CDTF">2022-02-05T01:08:08Z</dcterms:created>
  <dcterms:modified xsi:type="dcterms:W3CDTF">2024-09-18T07:21:06Z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2023-02-06T15:27:10Z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cdad2f97-d603-44e6-a56e-3e3ef9234a99</vt:lpwstr>
  </property>
  <property fmtid="{D5CDD505-2E9C-101B-9397-08002B2CF9AE}" pid="8" name="MSIP_Label_924dbb1d-991d-4bbd-aad5-33bac1d8ffaf_ContentBits">
    <vt:lpwstr>1</vt:lpwstr>
  </property>
  <property fmtid="{D5CDD505-2E9C-101B-9397-08002B2CF9AE}" pid="9" name="MSIP_Label_ab5ff3ce-c151-426b-9620-64dd2650a755_Enabled">
    <vt:lpwstr>true</vt:lpwstr>
  </property>
  <property fmtid="{D5CDD505-2E9C-101B-9397-08002B2CF9AE}" pid="10" name="MSIP_Label_ab5ff3ce-c151-426b-9620-64dd2650a755_SetDate">
    <vt:lpwstr>2023-03-20T08:00:03Z</vt:lpwstr>
  </property>
  <property fmtid="{D5CDD505-2E9C-101B-9397-08002B2CF9AE}" pid="11" name="MSIP_Label_ab5ff3ce-c151-426b-9620-64dd2650a755_Method">
    <vt:lpwstr>Standard</vt:lpwstr>
  </property>
  <property fmtid="{D5CDD505-2E9C-101B-9397-08002B2CF9AE}" pid="12" name="MSIP_Label_ab5ff3ce-c151-426b-9620-64dd2650a755_Name">
    <vt:lpwstr>Daimler Truck Internal</vt:lpwstr>
  </property>
  <property fmtid="{D5CDD505-2E9C-101B-9397-08002B2CF9AE}" pid="13" name="MSIP_Label_ab5ff3ce-c151-426b-9620-64dd2650a755_SiteId">
    <vt:lpwstr>505cca53-5750-4134-9501-8d52d5df3cd1</vt:lpwstr>
  </property>
  <property fmtid="{D5CDD505-2E9C-101B-9397-08002B2CF9AE}" pid="14" name="MSIP_Label_ab5ff3ce-c151-426b-9620-64dd2650a755_ActionId">
    <vt:lpwstr>738ef6eb-2106-47fa-84dd-bb7a06058b57</vt:lpwstr>
  </property>
  <property fmtid="{D5CDD505-2E9C-101B-9397-08002B2CF9AE}" pid="15" name="MSIP_Label_ab5ff3ce-c151-426b-9620-64dd2650a755_ContentBits">
    <vt:lpwstr>0</vt:lpwstr>
  </property>
</Properties>
</file>